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68" r:id="rId2"/>
    <p:sldId id="256" r:id="rId3"/>
    <p:sldId id="257" r:id="rId4"/>
    <p:sldId id="340" r:id="rId5"/>
    <p:sldId id="269" r:id="rId6"/>
    <p:sldId id="305" r:id="rId7"/>
    <p:sldId id="277" r:id="rId8"/>
    <p:sldId id="308" r:id="rId9"/>
    <p:sldId id="309" r:id="rId10"/>
    <p:sldId id="259" r:id="rId11"/>
    <p:sldId id="317" r:id="rId12"/>
    <p:sldId id="270" r:id="rId13"/>
    <p:sldId id="312" r:id="rId14"/>
    <p:sldId id="278" r:id="rId15"/>
    <p:sldId id="307" r:id="rId16"/>
    <p:sldId id="318" r:id="rId17"/>
    <p:sldId id="289" r:id="rId18"/>
    <p:sldId id="287" r:id="rId19"/>
    <p:sldId id="311" r:id="rId20"/>
    <p:sldId id="310" r:id="rId21"/>
    <p:sldId id="306" r:id="rId22"/>
    <p:sldId id="316" r:id="rId23"/>
    <p:sldId id="319" r:id="rId24"/>
    <p:sldId id="290" r:id="rId25"/>
    <p:sldId id="260" r:id="rId26"/>
    <p:sldId id="342" r:id="rId27"/>
    <p:sldId id="261" r:id="rId28"/>
    <p:sldId id="262" r:id="rId29"/>
    <p:sldId id="263" r:id="rId30"/>
    <p:sldId id="264" r:id="rId31"/>
    <p:sldId id="313" r:id="rId32"/>
    <p:sldId id="328" r:id="rId33"/>
    <p:sldId id="329" r:id="rId34"/>
    <p:sldId id="330" r:id="rId35"/>
    <p:sldId id="331" r:id="rId36"/>
    <p:sldId id="332" r:id="rId37"/>
    <p:sldId id="333" r:id="rId38"/>
    <p:sldId id="334" r:id="rId39"/>
    <p:sldId id="335" r:id="rId40"/>
    <p:sldId id="336" r:id="rId41"/>
    <p:sldId id="337" r:id="rId42"/>
    <p:sldId id="338" r:id="rId43"/>
    <p:sldId id="314" r:id="rId44"/>
    <p:sldId id="343" r:id="rId45"/>
    <p:sldId id="344" r:id="rId46"/>
    <p:sldId id="320" r:id="rId47"/>
    <p:sldId id="274" r:id="rId48"/>
    <p:sldId id="273" r:id="rId49"/>
    <p:sldId id="275" r:id="rId50"/>
    <p:sldId id="323" r:id="rId51"/>
    <p:sldId id="324" r:id="rId52"/>
    <p:sldId id="325" r:id="rId53"/>
    <p:sldId id="322" r:id="rId54"/>
    <p:sldId id="321" r:id="rId55"/>
    <p:sldId id="265" r:id="rId56"/>
    <p:sldId id="266" r:id="rId57"/>
    <p:sldId id="267" r:id="rId58"/>
    <p:sldId id="280" r:id="rId59"/>
    <p:sldId id="341" r:id="rId60"/>
    <p:sldId id="295" r:id="rId61"/>
    <p:sldId id="296" r:id="rId62"/>
    <p:sldId id="291" r:id="rId63"/>
    <p:sldId id="292" r:id="rId64"/>
    <p:sldId id="293" r:id="rId65"/>
    <p:sldId id="294" r:id="rId66"/>
    <p:sldId id="302" r:id="rId67"/>
    <p:sldId id="303" r:id="rId68"/>
    <p:sldId id="304" r:id="rId69"/>
    <p:sldId id="299" r:id="rId70"/>
    <p:sldId id="298" r:id="rId71"/>
    <p:sldId id="300" r:id="rId72"/>
    <p:sldId id="301" r:id="rId73"/>
    <p:sldId id="297" r:id="rId74"/>
    <p:sldId id="279" r:id="rId75"/>
    <p:sldId id="288" r:id="rId76"/>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5B92901F-63FE-4AA4-B3FF-65F207E1C050}" type="datetimeFigureOut">
              <a:rPr lang="fr-FR" smtClean="0"/>
              <a:pPr/>
              <a:t>03/12/2022</a:t>
            </a:fld>
            <a:endParaRPr lang="fr-FR"/>
          </a:p>
        </p:txBody>
      </p:sp>
      <p:sp>
        <p:nvSpPr>
          <p:cNvPr id="4" name="Espace réservé du pied de page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58CA9E89-EFF9-46A8-B1F3-7899778D7D36}" type="slidenum">
              <a:rPr lang="fr-FR" smtClean="0"/>
              <a:pPr/>
              <a:t>‹N°›</a:t>
            </a:fld>
            <a:endParaRPr lang="fr-FR"/>
          </a:p>
        </p:txBody>
      </p:sp>
    </p:spTree>
    <p:extLst>
      <p:ext uri="{BB962C8B-B14F-4D97-AF65-F5344CB8AC3E}">
        <p14:creationId xmlns:p14="http://schemas.microsoft.com/office/powerpoint/2010/main" val="2618796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DC92AC1F-3B8B-4F1E-8F36-C2A3C309C03A}" type="datetimeFigureOut">
              <a:rPr lang="fr-FR" smtClean="0"/>
              <a:pPr/>
              <a:t>03/12/2022</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2D0A679-4AE0-4404-BCD4-AEB89B693597}" type="slidenum">
              <a:rPr lang="fr-FR" smtClean="0"/>
              <a:pPr/>
              <a:t>‹N°›</a:t>
            </a:fld>
            <a:endParaRPr lang="fr-FR"/>
          </a:p>
        </p:txBody>
      </p:sp>
    </p:spTree>
    <p:extLst>
      <p:ext uri="{BB962C8B-B14F-4D97-AF65-F5344CB8AC3E}">
        <p14:creationId xmlns:p14="http://schemas.microsoft.com/office/powerpoint/2010/main" val="305689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85799" y="4724202"/>
            <a:ext cx="5486040" cy="276999"/>
          </a:xfrm>
        </p:spPr>
        <p:txBody>
          <a:bodyPr>
            <a:spAutoFit/>
          </a:bodyPr>
          <a:lstStyle>
            <a:defPPr lvl="0">
              <a:buClr>
                <a:srgbClr val="000000"/>
              </a:buClr>
              <a:buSzPct val="100000"/>
              <a:buFont typeface="Calibri" pitchFamily="34"/>
              <a:buNone/>
            </a:defPPr>
            <a:lvl1pPr lvl="0">
              <a:buClr>
                <a:srgbClr val="000000"/>
              </a:buClr>
              <a:buSzPct val="100000"/>
              <a:buFont typeface="Calibri" pitchFamily="34"/>
              <a:buChar char="•"/>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85799" y="4724202"/>
            <a:ext cx="5486040" cy="276999"/>
          </a:xfrm>
        </p:spPr>
        <p:txBody>
          <a:bodyPr>
            <a:spAutoFit/>
          </a:bodyPr>
          <a:lstStyle>
            <a:defPPr lvl="0">
              <a:buClr>
                <a:srgbClr val="000000"/>
              </a:buClr>
              <a:buSzPct val="100000"/>
              <a:buFont typeface="Calibri" pitchFamily="34"/>
              <a:buNone/>
            </a:defPPr>
            <a:lvl1pPr lvl="0">
              <a:buClr>
                <a:srgbClr val="000000"/>
              </a:buClr>
              <a:buSzPct val="100000"/>
              <a:buFont typeface="Calibri" pitchFamily="34"/>
              <a:buChar char="•"/>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685799" y="4724202"/>
            <a:ext cx="5486040" cy="276999"/>
          </a:xfrm>
        </p:spPr>
        <p:txBody>
          <a:bodyPr>
            <a:spAutoFit/>
          </a:bodyPr>
          <a:lstStyle>
            <a:defPPr lvl="0">
              <a:buClr>
                <a:srgbClr val="000000"/>
              </a:buClr>
              <a:buSzPct val="100000"/>
              <a:buFont typeface="Calibri" pitchFamily="34"/>
              <a:buNone/>
            </a:defPPr>
            <a:lvl1pPr lvl="0">
              <a:buClr>
                <a:srgbClr val="000000"/>
              </a:buClr>
              <a:buSzPct val="100000"/>
              <a:buFont typeface="Calibri" pitchFamily="34"/>
              <a:buChar char="•"/>
            </a:lvl1pPr>
            <a:lvl2pPr lvl="1">
              <a:buClr>
                <a:srgbClr val="000000"/>
              </a:buClr>
              <a:buSzPct val="100000"/>
              <a:buFont typeface="Calibri" pitchFamily="34"/>
              <a:buChar char="•"/>
            </a:lvl2pPr>
            <a:lvl3pPr lvl="2">
              <a:buClr>
                <a:srgbClr val="000000"/>
              </a:buClr>
              <a:buSzPct val="100000"/>
              <a:buFont typeface="Calibri" pitchFamily="34"/>
              <a:buChar char="•"/>
            </a:lvl3pPr>
            <a:lvl4pPr lvl="3">
              <a:buClr>
                <a:srgbClr val="000000"/>
              </a:buClr>
              <a:buSzPct val="100000"/>
              <a:buFont typeface="Calibri" pitchFamily="34"/>
              <a:buChar char="•"/>
            </a:lvl4pPr>
            <a:lvl5pPr lvl="4">
              <a:buClr>
                <a:srgbClr val="000000"/>
              </a:buClr>
              <a:buSzPct val="100000"/>
              <a:buFont typeface="Calibri" pitchFamily="34"/>
              <a:buChar char="•"/>
            </a:lvl5pPr>
            <a:lvl6pPr lvl="5">
              <a:buClr>
                <a:srgbClr val="000000"/>
              </a:buClr>
              <a:buSzPct val="100000"/>
              <a:buFont typeface="Calibri" pitchFamily="34"/>
              <a:buChar char="•"/>
            </a:lvl6pPr>
            <a:lvl7pPr lvl="6">
              <a:buClr>
                <a:srgbClr val="000000"/>
              </a:buClr>
              <a:buSzPct val="100000"/>
              <a:buFont typeface="Calibri" pitchFamily="34"/>
              <a:buChar char="•"/>
            </a:lvl7pPr>
            <a:lvl8pPr lvl="7">
              <a:buClr>
                <a:srgbClr val="000000"/>
              </a:buClr>
              <a:buSzPct val="100000"/>
              <a:buFont typeface="Calibri" pitchFamily="34"/>
              <a:buChar char="•"/>
            </a:lvl8pPr>
            <a:lvl9pPr lvl="8">
              <a:buClr>
                <a:srgbClr val="000000"/>
              </a:buClr>
              <a:buSzPct val="100000"/>
              <a:buFont typeface="Calibri" pitchFamily="34"/>
              <a:buChar char="•"/>
            </a:lvl9p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664E0C6-9FBF-4F81-A120-893BB33AFC46}" type="datetimeFigureOut">
              <a:rPr lang="fr-FR" smtClean="0"/>
              <a:pPr/>
              <a:t>03/12/2022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DD1F65-11C2-4454-9FAE-45BBDF0504E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4E0C6-9FBF-4F81-A120-893BB33AFC46}" type="datetimeFigureOut">
              <a:rPr lang="fr-FR" smtClean="0"/>
              <a:pPr/>
              <a:t>03/12/2022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D1F65-11C2-4454-9FAE-45BBDF0504E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jpeg"/></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fr.wikipedia.org/wiki/Plaque_de_d%C3%A9chets_du_Pacifique_nord" TargetMode="Externa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contenu 2"/>
          <p:cNvSpPr>
            <a:spLocks noGrp="1"/>
          </p:cNvSpPr>
          <p:nvPr>
            <p:ph idx="1"/>
          </p:nvPr>
        </p:nvSpPr>
        <p:spPr>
          <a:xfrm>
            <a:off x="457200" y="692696"/>
            <a:ext cx="8229600" cy="5433467"/>
          </a:xfrm>
        </p:spPr>
        <p:txBody>
          <a:bodyPr/>
          <a:lstStyle/>
          <a:p>
            <a:pPr marL="0" indent="0">
              <a:buFont typeface="Arial" charset="0"/>
              <a:buNone/>
            </a:pPr>
            <a:r>
              <a:rPr lang="fr-FR" altLang="fr-FR" dirty="0" smtClean="0"/>
              <a:t>Les êtres vivants finissent par mourir...</a:t>
            </a:r>
          </a:p>
          <a:p>
            <a:pPr marL="0" indent="0">
              <a:buFont typeface="Arial" charset="0"/>
              <a:buNone/>
            </a:pPr>
            <a:r>
              <a:rPr lang="fr-FR" altLang="fr-FR" dirty="0" smtClean="0">
                <a:solidFill>
                  <a:srgbClr val="00B050"/>
                </a:solidFill>
              </a:rPr>
              <a:t>Que devient leur matière?</a:t>
            </a:r>
          </a:p>
          <a:p>
            <a:pPr marL="0" indent="0">
              <a:buFont typeface="Arial" charset="0"/>
              <a:buNone/>
            </a:pPr>
            <a:endParaRPr lang="fr-FR" altLang="fr-FR" dirty="0" smtClean="0">
              <a:solidFill>
                <a:srgbClr val="00B050"/>
              </a:solidFill>
            </a:endParaRPr>
          </a:p>
          <a:p>
            <a:pPr marL="0" indent="0">
              <a:buFont typeface="Arial" charset="0"/>
              <a:buNone/>
            </a:pPr>
            <a:r>
              <a:rPr lang="fr-FR" altLang="fr-FR" dirty="0" smtClean="0">
                <a:solidFill>
                  <a:srgbClr val="0070C0"/>
                </a:solidFill>
              </a:rPr>
              <a:t>Idées élèves: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r>
              <a:rPr lang="fr-FR" altLang="fr-FR" dirty="0" smtClean="0">
                <a:solidFill>
                  <a:srgbClr val="FF0000"/>
                </a:solidFill>
              </a:rPr>
              <a:t>Bilan atelier 1 </a:t>
            </a:r>
          </a:p>
        </p:txBody>
      </p:sp>
      <p:sp>
        <p:nvSpPr>
          <p:cNvPr id="43011" name="Espace réservé du contenu 2"/>
          <p:cNvSpPr>
            <a:spLocks noGrp="1"/>
          </p:cNvSpPr>
          <p:nvPr>
            <p:ph idx="1"/>
          </p:nvPr>
        </p:nvSpPr>
        <p:spPr/>
        <p:txBody>
          <a:bodyPr>
            <a:normAutofit fontScale="77500" lnSpcReduction="20000"/>
          </a:bodyPr>
          <a:lstStyle/>
          <a:p>
            <a:pPr>
              <a:buNone/>
            </a:pPr>
            <a:r>
              <a:rPr lang="fr-FR" altLang="fr-FR" dirty="0" smtClean="0"/>
              <a:t>Après la mort de l’être vivant, sa matière organique se transforme progressivement en matière nommée matière minérale.</a:t>
            </a:r>
            <a:r>
              <a:rPr lang="fr-FR" dirty="0" smtClean="0"/>
              <a:t> </a:t>
            </a:r>
          </a:p>
          <a:p>
            <a:pPr>
              <a:buNone/>
            </a:pPr>
            <a:r>
              <a:rPr lang="fr-FR" dirty="0" smtClean="0"/>
              <a:t>Le sol est constitué de couches superposées de haut en bas :</a:t>
            </a:r>
          </a:p>
          <a:p>
            <a:r>
              <a:rPr lang="fr-FR" dirty="0" smtClean="0"/>
              <a:t>La litière est le milieu de vie de très nombreux animaux. On y trouve de nombreux restes d’animaux et de végétaux </a:t>
            </a:r>
            <a:r>
              <a:rPr lang="fr-FR" smtClean="0"/>
              <a:t>encore </a:t>
            </a:r>
            <a:r>
              <a:rPr lang="fr-FR" smtClean="0"/>
              <a:t>identifiables, </a:t>
            </a:r>
            <a:r>
              <a:rPr lang="fr-FR" dirty="0" smtClean="0"/>
              <a:t>qui sont en voie de décomposition.</a:t>
            </a:r>
          </a:p>
          <a:p>
            <a:r>
              <a:rPr lang="fr-FR" dirty="0" smtClean="0"/>
              <a:t>L’humus est composé de restes d’animaux et de végétaux difficilement identifiables.</a:t>
            </a:r>
          </a:p>
          <a:p>
            <a:r>
              <a:rPr lang="fr-FR" dirty="0" smtClean="0"/>
              <a:t>Une couche minérale constituée de morceaux de roches et de sable.</a:t>
            </a:r>
          </a:p>
          <a:p>
            <a:pPr>
              <a:buNone/>
            </a:pPr>
            <a:r>
              <a:rPr lang="fr-FR" dirty="0" smtClean="0"/>
              <a:t>En dessous du sol, se trouvent les roches du sous-sol</a:t>
            </a:r>
          </a:p>
          <a:p>
            <a:pPr marL="0" indent="0">
              <a:buNone/>
            </a:pPr>
            <a:r>
              <a:rPr lang="fr-FR" altLang="fr-FR" dirty="0" smtClean="0"/>
              <a:t> </a:t>
            </a:r>
          </a:p>
          <a:p>
            <a:pPr marL="0" indent="0">
              <a:buFont typeface="Arial" charset="0"/>
              <a:buNone/>
            </a:pPr>
            <a:endParaRPr lang="fr-FR" altLang="fr-FR" dirty="0" smtClean="0"/>
          </a:p>
          <a:p>
            <a:pPr marL="0" indent="0">
              <a:buFont typeface="Arial" charset="0"/>
              <a:buNone/>
            </a:pPr>
            <a:endParaRPr lang="fr-FR" altLang="fr-FR"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solidFill>
                  <a:srgbClr val="FF0000"/>
                </a:solidFill>
              </a:rPr>
              <a:t>Définition biotope</a:t>
            </a:r>
            <a:r>
              <a:rPr lang="fr-FR" dirty="0" smtClean="0"/>
              <a:t>: milieu de vie. </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b="1" dirty="0" smtClean="0"/>
              <a:t>Atelier 2 : Découverte des êtres vivants du sol : la biocénose.</a:t>
            </a:r>
            <a:endParaRPr lang="fr-FR" dirty="0"/>
          </a:p>
        </p:txBody>
      </p:sp>
      <p:sp>
        <p:nvSpPr>
          <p:cNvPr id="4" name="Espace réservé du contenu 3"/>
          <p:cNvSpPr>
            <a:spLocks noGrp="1"/>
          </p:cNvSpPr>
          <p:nvPr>
            <p:ph idx="1"/>
          </p:nvPr>
        </p:nvSpPr>
        <p:spPr>
          <a:xfrm>
            <a:off x="457200" y="1600200"/>
            <a:ext cx="8229600" cy="4421088"/>
          </a:xfrm>
        </p:spPr>
        <p:txBody>
          <a:bodyPr>
            <a:normAutofit fontScale="77500" lnSpcReduction="20000"/>
          </a:bodyPr>
          <a:lstStyle/>
          <a:p>
            <a:pPr>
              <a:buNone/>
            </a:pPr>
            <a:r>
              <a:rPr lang="fr-FR" dirty="0" smtClean="0"/>
              <a:t>Le sol, sur lequel pousse les végétaux, est constitué d’éléments minéraux (bouts de roche, grains de sable, eau…) mais également d’êtres vivants et des débris de végétaux et animaux.</a:t>
            </a:r>
          </a:p>
          <a:p>
            <a:pPr>
              <a:buNone/>
            </a:pPr>
            <a:r>
              <a:rPr lang="fr-FR" b="1" dirty="0" smtClean="0"/>
              <a:t>Quelques animaux vivant dans le sol ou dans la litière du sol peuvent être directement prélevés à la main</a:t>
            </a:r>
            <a:r>
              <a:rPr lang="fr-FR" dirty="0" smtClean="0"/>
              <a:t> : c’est le cas, par exemple, des vers comme les lombrics, de certains insectes comme les fourmis et les larves de hannetons, des mollusques comme les escargots, de certaines araignées…</a:t>
            </a:r>
          </a:p>
          <a:p>
            <a:pPr>
              <a:buNone/>
            </a:pPr>
            <a:r>
              <a:rPr lang="fr-FR" dirty="0" smtClean="0"/>
              <a:t>Cependant, </a:t>
            </a:r>
            <a:r>
              <a:rPr lang="fr-FR" b="1" dirty="0" smtClean="0"/>
              <a:t>de nombreux êtres vivants contenus dans le sol sont invisibles à l’œil nu</a:t>
            </a:r>
            <a:r>
              <a:rPr lang="fr-FR" dirty="0" smtClean="0"/>
              <a:t> : ils constituent la </a:t>
            </a:r>
            <a:r>
              <a:rPr lang="fr-FR" b="1" dirty="0" smtClean="0"/>
              <a:t>microfaune</a:t>
            </a:r>
            <a:r>
              <a:rPr lang="fr-FR" dirty="0" smtClean="0"/>
              <a:t>.</a:t>
            </a:r>
          </a:p>
          <a:p>
            <a:pPr>
              <a:buNone/>
            </a:pPr>
            <a:endParaRPr lang="fr-FR"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Consigne </a:t>
            </a:r>
            <a:endParaRPr lang="fr-FR" dirty="0"/>
          </a:p>
        </p:txBody>
      </p:sp>
      <p:sp>
        <p:nvSpPr>
          <p:cNvPr id="3" name="Espace réservé du contenu 2"/>
          <p:cNvSpPr>
            <a:spLocks noGrp="1"/>
          </p:cNvSpPr>
          <p:nvPr>
            <p:ph idx="1"/>
          </p:nvPr>
        </p:nvSpPr>
        <p:spPr/>
        <p:txBody>
          <a:bodyPr/>
          <a:lstStyle/>
          <a:p>
            <a:r>
              <a:rPr lang="fr-FR" dirty="0" smtClean="0"/>
              <a:t>Imaginez et dessinez  un dispositif expérimental pour extraire les animaux du sol.</a:t>
            </a:r>
          </a:p>
          <a:p>
            <a:pPr>
              <a:buNone/>
            </a:pPr>
            <a:r>
              <a:rPr lang="fr-FR" dirty="0" smtClean="0"/>
              <a:t>Indice : Les animaux contenus dans le sol fuient la lumière et la chaleur. </a:t>
            </a:r>
          </a:p>
          <a:p>
            <a:pPr>
              <a:buNone/>
            </a:pP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fficher l'image d'origine"/>
          <p:cNvPicPr>
            <a:picLocks noChangeAspect="1" noChangeArrowheads="1"/>
          </p:cNvPicPr>
          <p:nvPr/>
        </p:nvPicPr>
        <p:blipFill>
          <a:blip r:embed="rId2" cstate="print"/>
          <a:srcRect/>
          <a:stretch>
            <a:fillRect/>
          </a:stretch>
        </p:blipFill>
        <p:spPr bwMode="auto">
          <a:xfrm>
            <a:off x="2411760" y="404664"/>
            <a:ext cx="3960440" cy="60606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Bilan atelier 2</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t>Chaque être vivant à des préférences pour des caractéristiques physiques particulières (sécheresse, lumière, température,…)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solidFill>
                  <a:srgbClr val="FF0000"/>
                </a:solidFill>
              </a:rPr>
              <a:t>Définition biocénose</a:t>
            </a:r>
            <a:r>
              <a:rPr lang="fr-FR" dirty="0" smtClean="0"/>
              <a:t>: ensemble des êtres vivants qui occupent un milieu, en interaction les uns avec les autres et avec ce milieu.</a:t>
            </a:r>
          </a:p>
          <a:p>
            <a:pPr>
              <a:buNone/>
            </a:pP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Atelier 3 : Les besoins du cloporte.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ctr">
              <a:buNone/>
            </a:pPr>
            <a:r>
              <a:rPr lang="fr-FR" dirty="0" smtClean="0"/>
              <a:t>Milieu de vie du cloporte.</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3888433"/>
          </a:xfrm>
        </p:spPr>
        <p:txBody>
          <a:bodyPr>
            <a:normAutofit/>
          </a:bodyPr>
          <a:lstStyle/>
          <a:p>
            <a:r>
              <a:rPr lang="fr-FR" dirty="0" smtClean="0"/>
              <a:t>Cloporte</a:t>
            </a:r>
          </a:p>
          <a:p>
            <a:pPr>
              <a:buNone/>
            </a:pPr>
            <a:r>
              <a:rPr lang="fr-FR" sz="2400" dirty="0" smtClean="0"/>
              <a:t>Carte d’identité: petit crustacé terrestre de 15 mm environ. Il se nourrit essentiellement de végétaux en décomposition</a:t>
            </a:r>
          </a:p>
          <a:p>
            <a:pPr>
              <a:buNone/>
            </a:pPr>
            <a:r>
              <a:rPr lang="fr-FR" sz="2400" dirty="0" smtClean="0"/>
              <a:t>Habitat: Les cloportes vivent en groupe dans des morceaux de bois en décomposition, sous les pierres, dans les caves... À l’abri du soleil et de la sécheresse. Ils se nourrissent de végétaux en décomposition. </a:t>
            </a:r>
          </a:p>
          <a:p>
            <a:endParaRPr lang="fr-FR" dirty="0"/>
          </a:p>
        </p:txBody>
      </p:sp>
      <p:pic>
        <p:nvPicPr>
          <p:cNvPr id="51202" name="Picture 2" descr="Afficher l'image d'origine"/>
          <p:cNvPicPr>
            <a:picLocks noChangeAspect="1" noChangeArrowheads="1"/>
          </p:cNvPicPr>
          <p:nvPr/>
        </p:nvPicPr>
        <p:blipFill>
          <a:blip r:embed="rId2" cstate="print"/>
          <a:srcRect/>
          <a:stretch>
            <a:fillRect/>
          </a:stretch>
        </p:blipFill>
        <p:spPr bwMode="auto">
          <a:xfrm>
            <a:off x="539552" y="3429000"/>
            <a:ext cx="3707904" cy="2780928"/>
          </a:xfrm>
          <a:prstGeom prst="rect">
            <a:avLst/>
          </a:prstGeom>
          <a:noFill/>
        </p:spPr>
      </p:pic>
      <p:pic>
        <p:nvPicPr>
          <p:cNvPr id="51204" name="Picture 4" descr="Afficher l'image d'origine"/>
          <p:cNvPicPr>
            <a:picLocks noChangeAspect="1" noChangeArrowheads="1"/>
          </p:cNvPicPr>
          <p:nvPr/>
        </p:nvPicPr>
        <p:blipFill>
          <a:blip r:embed="rId3" cstate="print"/>
          <a:srcRect/>
          <a:stretch>
            <a:fillRect/>
          </a:stretch>
        </p:blipFill>
        <p:spPr bwMode="auto">
          <a:xfrm>
            <a:off x="4716016" y="3429000"/>
            <a:ext cx="4112751" cy="275040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760640"/>
          </a:xfrm>
        </p:spPr>
        <p:txBody>
          <a:bodyPr>
            <a:normAutofit lnSpcReduction="10000"/>
          </a:bodyPr>
          <a:lstStyle/>
          <a:p>
            <a:pPr>
              <a:buNone/>
            </a:pPr>
            <a:r>
              <a:rPr lang="fr-FR" dirty="0" smtClean="0"/>
              <a:t>Caractéristiques du sol forestier du Nord:</a:t>
            </a:r>
          </a:p>
          <a:p>
            <a:pPr>
              <a:buNone/>
            </a:pPr>
            <a:r>
              <a:rPr lang="fr-FR" dirty="0" smtClean="0"/>
              <a:t>Le sol est un milieu:</a:t>
            </a:r>
          </a:p>
          <a:p>
            <a:r>
              <a:rPr lang="fr-FR" dirty="0" smtClean="0"/>
              <a:t>sombre, </a:t>
            </a:r>
          </a:p>
          <a:p>
            <a:r>
              <a:rPr lang="fr-FR" dirty="0" smtClean="0"/>
              <a:t>humide car constitué d’une roche nommée argile qui retient l’eau et grâce aux végétaux (couvert végétal)</a:t>
            </a:r>
          </a:p>
          <a:p>
            <a:r>
              <a:rPr lang="fr-FR" dirty="0" smtClean="0"/>
              <a:t>légèrement plus chaud que l’air extérieur, en surface. </a:t>
            </a:r>
          </a:p>
          <a:p>
            <a:endParaRPr lang="fr-FR" dirty="0" smtClean="0"/>
          </a:p>
          <a:p>
            <a:pPr>
              <a:buNone/>
            </a:pPr>
            <a:r>
              <a:rPr lang="fr-FR" sz="2800" dirty="0" smtClean="0"/>
              <a:t>Toutes ces informations sont des caractéristiques du milieu.</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130425"/>
            <a:ext cx="8352928" cy="1470025"/>
          </a:xfrm>
        </p:spPr>
        <p:txBody>
          <a:bodyPr>
            <a:noAutofit/>
          </a:bodyPr>
          <a:lstStyle/>
          <a:p>
            <a:r>
              <a:rPr lang="fr-FR" sz="5400" dirty="0" smtClean="0">
                <a:solidFill>
                  <a:srgbClr val="FF0000"/>
                </a:solidFill>
              </a:rPr>
              <a:t>Leçon 3: le cycle de la matière</a:t>
            </a:r>
            <a:endParaRPr lang="fr-FR" sz="54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Consigne </a:t>
            </a:r>
            <a:endParaRPr lang="fr-FR" dirty="0"/>
          </a:p>
        </p:txBody>
      </p:sp>
      <p:sp>
        <p:nvSpPr>
          <p:cNvPr id="3" name="Espace réservé du contenu 2"/>
          <p:cNvSpPr>
            <a:spLocks noGrp="1"/>
          </p:cNvSpPr>
          <p:nvPr>
            <p:ph idx="1"/>
          </p:nvPr>
        </p:nvSpPr>
        <p:spPr/>
        <p:txBody>
          <a:bodyPr/>
          <a:lstStyle/>
          <a:p>
            <a:r>
              <a:rPr lang="fr-FR" dirty="0" smtClean="0"/>
              <a:t>A partir des documents et d’expériences que vous inventerez, prouvez que l’écosystème sol forestier est adapté aux besoins des cloportes.</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Bilan atelier 3</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altLang="fr-FR" dirty="0" smtClean="0"/>
              <a:t>Les organismes vivants ne sont pas répartis au hasard. Température, luminosité, humidité, qualité du sol sont des caractéristiques du milieu ils déterminent les conditions de vie d’un milieu et changent d’un lieu à l’autre.</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solidFill>
                  <a:srgbClr val="FF0000"/>
                </a:solidFill>
              </a:rPr>
              <a:t>Définition écosystème</a:t>
            </a:r>
            <a:r>
              <a:rPr lang="fr-FR" dirty="0" smtClean="0"/>
              <a:t>: Système formé par un environnement (</a:t>
            </a:r>
            <a:r>
              <a:rPr lang="fr-FR" dirty="0" smtClean="0">
                <a:solidFill>
                  <a:srgbClr val="FF0000"/>
                </a:solidFill>
              </a:rPr>
              <a:t>biotope</a:t>
            </a:r>
            <a:r>
              <a:rPr lang="fr-FR" dirty="0" smtClean="0"/>
              <a:t>) et par l'ensemble des espèces (</a:t>
            </a:r>
            <a:r>
              <a:rPr lang="fr-FR" dirty="0" smtClean="0">
                <a:solidFill>
                  <a:srgbClr val="FF0000"/>
                </a:solidFill>
              </a:rPr>
              <a:t>biocénose</a:t>
            </a:r>
            <a:r>
              <a:rPr lang="fr-FR" dirty="0" smtClean="0"/>
              <a:t>) qui y vivent, s'y nourrissent et s'y reproduisent.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692696"/>
            <a:ext cx="8280920" cy="53285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t> </a:t>
            </a:r>
            <a:endParaRPr lang="fr-FR" dirty="0"/>
          </a:p>
        </p:txBody>
      </p:sp>
      <p:sp>
        <p:nvSpPr>
          <p:cNvPr id="3" name="ZoneTexte 2"/>
          <p:cNvSpPr txBox="1"/>
          <p:nvPr/>
        </p:nvSpPr>
        <p:spPr>
          <a:xfrm>
            <a:off x="3419872" y="908720"/>
            <a:ext cx="2376264" cy="646331"/>
          </a:xfrm>
          <a:prstGeom prst="rect">
            <a:avLst/>
          </a:prstGeom>
          <a:noFill/>
        </p:spPr>
        <p:txBody>
          <a:bodyPr wrap="square" rtlCol="0">
            <a:spAutoFit/>
          </a:bodyPr>
          <a:lstStyle/>
          <a:p>
            <a:r>
              <a:rPr lang="fr-FR" sz="3600" dirty="0" smtClean="0"/>
              <a:t>Écosystème</a:t>
            </a:r>
            <a:endParaRPr lang="fr-FR" sz="3600" dirty="0"/>
          </a:p>
        </p:txBody>
      </p:sp>
      <p:sp>
        <p:nvSpPr>
          <p:cNvPr id="4" name="Rectangle à coins arrondis 3"/>
          <p:cNvSpPr/>
          <p:nvPr/>
        </p:nvSpPr>
        <p:spPr>
          <a:xfrm>
            <a:off x="1043608" y="2564904"/>
            <a:ext cx="3096344" cy="2016224"/>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Biotope</a:t>
            </a:r>
            <a:r>
              <a:rPr lang="fr-FR" dirty="0" smtClean="0"/>
              <a:t> </a:t>
            </a:r>
            <a:endParaRPr lang="fr-FR" dirty="0"/>
          </a:p>
        </p:txBody>
      </p:sp>
      <p:sp>
        <p:nvSpPr>
          <p:cNvPr id="5" name="Rectangle à coins arrondis 4"/>
          <p:cNvSpPr/>
          <p:nvPr/>
        </p:nvSpPr>
        <p:spPr>
          <a:xfrm>
            <a:off x="5364088" y="2564904"/>
            <a:ext cx="3096344" cy="2016224"/>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Biocénose </a:t>
            </a:r>
            <a:endParaRPr lang="fr-FR" dirty="0"/>
          </a:p>
        </p:txBody>
      </p:sp>
      <p:sp>
        <p:nvSpPr>
          <p:cNvPr id="6" name="Flèche vers le bas 5"/>
          <p:cNvSpPr/>
          <p:nvPr/>
        </p:nvSpPr>
        <p:spPr>
          <a:xfrm rot="16200000">
            <a:off x="4427984" y="1772816"/>
            <a:ext cx="720080" cy="244827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7" name="Flèche vers le bas 6"/>
          <p:cNvSpPr/>
          <p:nvPr/>
        </p:nvSpPr>
        <p:spPr>
          <a:xfrm rot="5400000">
            <a:off x="4355976" y="2924944"/>
            <a:ext cx="720080" cy="244827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Conclusion matière minérale</a:t>
            </a:r>
            <a:endParaRPr lang="fr-FR" dirty="0">
              <a:solidFill>
                <a:srgbClr val="FF0000"/>
              </a:solidFill>
            </a:endParaRPr>
          </a:p>
        </p:txBody>
      </p:sp>
      <p:sp>
        <p:nvSpPr>
          <p:cNvPr id="3" name="Espace réservé du contenu 2"/>
          <p:cNvSpPr>
            <a:spLocks noGrp="1"/>
          </p:cNvSpPr>
          <p:nvPr>
            <p:ph idx="1"/>
          </p:nvPr>
        </p:nvSpPr>
        <p:spPr/>
        <p:txBody>
          <a:bodyPr>
            <a:normAutofit/>
          </a:bodyPr>
          <a:lstStyle/>
          <a:p>
            <a:pPr>
              <a:buNone/>
            </a:pPr>
            <a:r>
              <a:rPr lang="fr-FR" altLang="fr-FR" b="1" dirty="0" smtClean="0">
                <a:solidFill>
                  <a:srgbClr val="FF0000"/>
                </a:solidFill>
              </a:rPr>
              <a:t>La matière minérale est donc issue :</a:t>
            </a:r>
            <a:br>
              <a:rPr lang="fr-FR" altLang="fr-FR" b="1" dirty="0" smtClean="0">
                <a:solidFill>
                  <a:srgbClr val="FF0000"/>
                </a:solidFill>
              </a:rPr>
            </a:br>
            <a:r>
              <a:rPr lang="fr-FR" altLang="fr-FR" b="1" dirty="0" smtClean="0">
                <a:solidFill>
                  <a:srgbClr val="FF0000"/>
                </a:solidFill>
              </a:rPr>
              <a:t>- de </a:t>
            </a:r>
            <a:r>
              <a:rPr lang="fr-FR" altLang="fr-FR" b="1" smtClean="0">
                <a:solidFill>
                  <a:srgbClr val="FF0000"/>
                </a:solidFill>
              </a:rPr>
              <a:t>la transformation </a:t>
            </a:r>
            <a:r>
              <a:rPr lang="fr-FR" altLang="fr-FR" b="1" dirty="0" smtClean="0">
                <a:solidFill>
                  <a:srgbClr val="FF0000"/>
                </a:solidFill>
              </a:rPr>
              <a:t>des roches du sous-sol.</a:t>
            </a:r>
            <a:br>
              <a:rPr lang="fr-FR" altLang="fr-FR" b="1" dirty="0" smtClean="0">
                <a:solidFill>
                  <a:srgbClr val="FF0000"/>
                </a:solidFill>
              </a:rPr>
            </a:br>
            <a:r>
              <a:rPr lang="fr-FR" altLang="fr-FR" b="1" dirty="0" smtClean="0">
                <a:solidFill>
                  <a:srgbClr val="FF0000"/>
                </a:solidFill>
              </a:rPr>
              <a:t>- de la décomposition de la matière organique.</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Définition de matière minérale</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t>L’eau, les sels minéraux et le dioxyde de carbone sont des matières minérales.</a:t>
            </a:r>
          </a:p>
          <a:p>
            <a:pPr>
              <a:buNone/>
            </a:pPr>
            <a:endParaRPr lang="fr-FR" dirty="0"/>
          </a:p>
          <a:p>
            <a:pPr>
              <a:buNone/>
            </a:pPr>
            <a:r>
              <a:rPr lang="fr-FR" altLang="fr-FR" dirty="0" smtClean="0">
                <a:solidFill>
                  <a:srgbClr val="00B050"/>
                </a:solidFill>
              </a:rPr>
              <a:t>Qui décompose la matière organique ?</a:t>
            </a:r>
          </a:p>
          <a:p>
            <a:pPr>
              <a:buNone/>
            </a:pPr>
            <a:endParaRPr lang="fr-FR" altLang="fr-FR" dirty="0" smtClean="0">
              <a:solidFill>
                <a:srgbClr val="00B050"/>
              </a:solidFill>
            </a:endParaRPr>
          </a:p>
          <a:p>
            <a:pPr>
              <a:buNone/>
            </a:pPr>
            <a:r>
              <a:rPr lang="fr-FR" altLang="fr-FR" b="1" u="sng" dirty="0" smtClean="0">
                <a:solidFill>
                  <a:srgbClr val="FF0000"/>
                </a:solidFill>
              </a:rPr>
              <a:t>II) Les animaux du sol:</a:t>
            </a:r>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1835696" y="745769"/>
            <a:ext cx="5544616" cy="5112568"/>
          </a:xfrm>
          <a:prstGeom prst="rect">
            <a:avLst/>
          </a:prstGeom>
          <a:noFill/>
          <a:ln w="9525">
            <a:noFill/>
            <a:miter lim="800000"/>
            <a:headEnd/>
            <a:tailEnd/>
          </a:ln>
        </p:spPr>
      </p:pic>
      <p:sp>
        <p:nvSpPr>
          <p:cNvPr id="3" name="Titre 3"/>
          <p:cNvSpPr txBox="1">
            <a:spLocks/>
          </p:cNvSpPr>
          <p:nvPr/>
        </p:nvSpPr>
        <p:spPr>
          <a:xfrm>
            <a:off x="457200" y="274638"/>
            <a:ext cx="8229600" cy="4610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t>Fiche méthodologique : utilisation de la loupe binoculaire</a:t>
            </a:r>
            <a:endParaRPr lang="fr-FR" sz="2400" dirty="0"/>
          </a:p>
        </p:txBody>
      </p:sp>
      <p:sp>
        <p:nvSpPr>
          <p:cNvPr id="4" name="ZoneTexte 3"/>
          <p:cNvSpPr txBox="1"/>
          <p:nvPr/>
        </p:nvSpPr>
        <p:spPr>
          <a:xfrm>
            <a:off x="98376" y="5858337"/>
            <a:ext cx="8002016" cy="1200329"/>
          </a:xfrm>
          <a:prstGeom prst="rect">
            <a:avLst/>
          </a:prstGeom>
          <a:noFill/>
        </p:spPr>
        <p:txBody>
          <a:bodyPr wrap="square" rtlCol="0">
            <a:spAutoFit/>
          </a:bodyPr>
          <a:lstStyle/>
          <a:p>
            <a:r>
              <a:rPr lang="fr-FR" dirty="0" smtClean="0"/>
              <a:t>Remarque: la platine comprend deux faces: </a:t>
            </a:r>
          </a:p>
          <a:p>
            <a:pPr marL="285750" indent="-285750">
              <a:buFont typeface="Arial" pitchFamily="34" charset="0"/>
              <a:buChar char="•"/>
            </a:pPr>
            <a:r>
              <a:rPr lang="fr-FR" dirty="0" smtClean="0"/>
              <a:t>une blanche pour observer les objets foncés </a:t>
            </a:r>
          </a:p>
          <a:p>
            <a:pPr marL="285750" indent="-285750">
              <a:buFont typeface="Arial" pitchFamily="34" charset="0"/>
              <a:buChar char="•"/>
            </a:pPr>
            <a:r>
              <a:rPr lang="fr-FR" dirty="0" smtClean="0"/>
              <a:t>une noire </a:t>
            </a:r>
            <a:r>
              <a:rPr lang="fr-FR" dirty="0"/>
              <a:t>pour observer les objets </a:t>
            </a:r>
            <a:r>
              <a:rPr lang="fr-FR" dirty="0" smtClean="0"/>
              <a:t>clairs.</a:t>
            </a:r>
          </a:p>
          <a:p>
            <a:endParaRPr lang="fr-FR" dirty="0"/>
          </a:p>
        </p:txBody>
      </p:sp>
    </p:spTree>
    <p:extLst>
      <p:ext uri="{BB962C8B-B14F-4D97-AF65-F5344CB8AC3E}">
        <p14:creationId xmlns:p14="http://schemas.microsoft.com/office/powerpoint/2010/main" val="6039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1"/>
            <a:ext cx="8229600" cy="792088"/>
          </a:xfrm>
        </p:spPr>
        <p:txBody>
          <a:bodyPr>
            <a:normAutofit fontScale="92500"/>
          </a:bodyPr>
          <a:lstStyle/>
          <a:p>
            <a:pPr>
              <a:buNone/>
            </a:pPr>
            <a:r>
              <a:rPr lang="fr-FR" altLang="fr-FR" b="1" dirty="0" smtClean="0"/>
              <a:t>Activité 2 : </a:t>
            </a:r>
            <a:r>
              <a:rPr lang="fr-FR" altLang="fr-FR" dirty="0" smtClean="0"/>
              <a:t>Diversité et rôle des êtres vivants du sol:</a:t>
            </a:r>
          </a:p>
          <a:p>
            <a:pPr>
              <a:buNone/>
            </a:pPr>
            <a:endParaRPr lang="fr-FR" dirty="0"/>
          </a:p>
        </p:txBody>
      </p:sp>
      <p:pic>
        <p:nvPicPr>
          <p:cNvPr id="4" name="Image 5" descr="Découvrez les décomposeurs"/>
          <p:cNvPicPr>
            <a:picLocks noChangeAspect="1" noChangeArrowheads="1"/>
          </p:cNvPicPr>
          <p:nvPr/>
        </p:nvPicPr>
        <p:blipFill>
          <a:blip r:embed="rId2" cstate="print"/>
          <a:srcRect/>
          <a:stretch>
            <a:fillRect/>
          </a:stretch>
        </p:blipFill>
        <p:spPr bwMode="auto">
          <a:xfrm>
            <a:off x="2411761" y="1124745"/>
            <a:ext cx="4176464" cy="2901800"/>
          </a:xfrm>
          <a:prstGeom prst="rect">
            <a:avLst/>
          </a:prstGeom>
          <a:noFill/>
          <a:ln w="9525">
            <a:noFill/>
            <a:miter lim="800000"/>
            <a:headEnd/>
            <a:tailEnd/>
          </a:ln>
        </p:spPr>
      </p:pic>
      <p:sp>
        <p:nvSpPr>
          <p:cNvPr id="5" name="Rectangle 2"/>
          <p:cNvSpPr>
            <a:spLocks noChangeArrowheads="1"/>
          </p:cNvSpPr>
          <p:nvPr/>
        </p:nvSpPr>
        <p:spPr bwMode="auto">
          <a:xfrm>
            <a:off x="250825" y="4005064"/>
            <a:ext cx="8713788" cy="2664296"/>
          </a:xfrm>
          <a:prstGeom prst="rect">
            <a:avLst/>
          </a:prstGeom>
          <a:solidFill>
            <a:srgbClr val="FFFFFF"/>
          </a:solidFill>
          <a:ln w="9525">
            <a:solidFill>
              <a:srgbClr val="000000"/>
            </a:solidFill>
            <a:miter lim="800000"/>
            <a:headEnd/>
            <a:tailEnd/>
          </a:ln>
        </p:spPr>
        <p:txBody>
          <a:bodyPr/>
          <a:lstStyle/>
          <a:p>
            <a:pPr eaLnBrk="0" hangingPunct="0"/>
            <a:r>
              <a:rPr lang="fr-FR" altLang="fr-FR" sz="2400" dirty="0" smtClean="0">
                <a:solidFill>
                  <a:srgbClr val="000000"/>
                </a:solidFill>
                <a:cs typeface="Times New Roman" pitchFamily="18" charset="0"/>
              </a:rPr>
              <a:t>Plantes </a:t>
            </a:r>
            <a:r>
              <a:rPr lang="fr-FR" altLang="fr-FR" sz="2400" dirty="0">
                <a:solidFill>
                  <a:srgbClr val="000000"/>
                </a:solidFill>
                <a:cs typeface="Times New Roman" pitchFamily="18" charset="0"/>
              </a:rPr>
              <a:t>et animaux contribuent à la transformation des sols. Le sol de la forêt est peuplé d'une multitude de petits animaux. Jusqu'à vingt millions </a:t>
            </a:r>
            <a:r>
              <a:rPr lang="fr-FR" altLang="fr-FR" sz="2400" dirty="0" smtClean="0">
                <a:solidFill>
                  <a:srgbClr val="000000"/>
                </a:solidFill>
                <a:cs typeface="Times New Roman" pitchFamily="18" charset="0"/>
              </a:rPr>
              <a:t>vivent </a:t>
            </a:r>
            <a:r>
              <a:rPr lang="fr-FR" altLang="fr-FR" sz="2400" dirty="0">
                <a:solidFill>
                  <a:srgbClr val="000000"/>
                </a:solidFill>
                <a:cs typeface="Times New Roman" pitchFamily="18" charset="0"/>
              </a:rPr>
              <a:t>dans un mètre cube de </a:t>
            </a:r>
            <a:r>
              <a:rPr lang="fr-FR" altLang="fr-FR" sz="2400" dirty="0" smtClean="0">
                <a:solidFill>
                  <a:srgbClr val="000000"/>
                </a:solidFill>
                <a:cs typeface="Times New Roman" pitchFamily="18" charset="0"/>
              </a:rPr>
              <a:t>sol: microorganismes, larves, cloportes, lithobies, vers de terre, iules, araignée, collemboles, punaises, bactéries, champignons,…</a:t>
            </a:r>
          </a:p>
          <a:p>
            <a:pPr eaLnBrk="0" hangingPunct="0"/>
            <a:r>
              <a:rPr lang="fr-FR" altLang="fr-FR" sz="2400" dirty="0" smtClean="0">
                <a:solidFill>
                  <a:srgbClr val="000000"/>
                </a:solidFill>
                <a:cs typeface="Times New Roman" pitchFamily="18" charset="0"/>
              </a:rPr>
              <a:t>Ceux qui consomment les débris ou déchets des autres êtres vivants sont nommés des </a:t>
            </a:r>
            <a:r>
              <a:rPr lang="fr-FR" altLang="fr-FR" sz="2400" b="1" dirty="0">
                <a:solidFill>
                  <a:srgbClr val="000000"/>
                </a:solidFill>
                <a:cs typeface="Times New Roman" pitchFamily="18" charset="0"/>
              </a:rPr>
              <a:t>décomposeurs</a:t>
            </a:r>
            <a:r>
              <a:rPr lang="fr-FR" altLang="fr-FR" sz="2400" dirty="0">
                <a:solidFill>
                  <a:srgbClr val="000000"/>
                </a:solidFill>
                <a:cs typeface="Times New Roman" pitchFamily="18" charset="0"/>
              </a:rPr>
              <a:t>.</a:t>
            </a:r>
            <a:endParaRPr lang="fr-FR" altLang="fr-FR" sz="2400" dirty="0"/>
          </a:p>
          <a:p>
            <a:pPr eaLnBrk="0" hangingPunct="0"/>
            <a:endParaRPr lang="fr-FR" altLang="fr-F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Clé de détermination</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Pour nommer un organisme vivant, on ne tient compte que de </a:t>
            </a:r>
            <a:r>
              <a:rPr lang="fr-FR" b="1" dirty="0" smtClean="0"/>
              <a:t>critères descriptifs</a:t>
            </a:r>
            <a:r>
              <a:rPr lang="fr-FR" dirty="0" smtClean="0"/>
              <a:t> (son apparence physique, son anatomie), on n'utilise pas de critères informatifs (son milieu de vie, son alimentation, ...).</a:t>
            </a:r>
            <a:br>
              <a:rPr lang="fr-FR" dirty="0" smtClean="0"/>
            </a:br>
            <a:r>
              <a:rPr lang="fr-FR" dirty="0" smtClean="0"/>
              <a:t/>
            </a:r>
            <a:br>
              <a:rPr lang="fr-FR" dirty="0" smtClean="0"/>
            </a:br>
            <a:r>
              <a:rPr lang="fr-FR" dirty="0" smtClean="0"/>
              <a:t>Sur la </a:t>
            </a:r>
            <a:r>
              <a:rPr lang="fr-FR" b="1" dirty="0" smtClean="0"/>
              <a:t>clé de détermination</a:t>
            </a:r>
            <a:r>
              <a:rPr lang="fr-FR" dirty="0" smtClean="0"/>
              <a:t>, il faut répondre par oui ou par non à chacune des questions (toujours partir de la gauche), selon que l'être vivant possède ou non le(s) critère(s) cité(s). On suit ensuite le "chemin" jusqu'à trouver le nom de l'organisme considéré.</a:t>
            </a:r>
          </a:p>
          <a:p>
            <a:pPr>
              <a:buNone/>
            </a:pP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3375"/>
            <a:ext cx="8229600" cy="5792788"/>
          </a:xfrm>
        </p:spPr>
        <p:txBody>
          <a:bodyPr/>
          <a:lstStyle/>
          <a:p>
            <a:pPr marL="514350" indent="-514350">
              <a:buNone/>
              <a:defRPr/>
            </a:pPr>
            <a:r>
              <a:rPr lang="fr-FR" dirty="0" smtClean="0"/>
              <a:t>1. Observer </a:t>
            </a:r>
            <a:r>
              <a:rPr lang="fr-FR" dirty="0"/>
              <a:t>à la loupe </a:t>
            </a:r>
            <a:r>
              <a:rPr lang="fr-FR" dirty="0" smtClean="0"/>
              <a:t>binoculaire</a:t>
            </a:r>
            <a:r>
              <a:rPr lang="fr-FR" sz="1800" dirty="0" smtClean="0">
                <a:solidFill>
                  <a:srgbClr val="FFFF00"/>
                </a:solidFill>
              </a:rPr>
              <a:t> </a:t>
            </a:r>
            <a:r>
              <a:rPr lang="fr-FR" dirty="0" smtClean="0"/>
              <a:t>les </a:t>
            </a:r>
            <a:r>
              <a:rPr lang="fr-FR" dirty="0"/>
              <a:t>différents animaux prélevés dans un sol </a:t>
            </a:r>
            <a:r>
              <a:rPr lang="fr-FR" dirty="0" smtClean="0"/>
              <a:t>forestier</a:t>
            </a:r>
            <a:endParaRPr lang="fr-FR" dirty="0"/>
          </a:p>
          <a:p>
            <a:pPr marL="514350" indent="-514350">
              <a:buNone/>
              <a:defRPr/>
            </a:pPr>
            <a:r>
              <a:rPr lang="fr-FR" dirty="0" smtClean="0"/>
              <a:t>2. Faire  </a:t>
            </a:r>
            <a:r>
              <a:rPr lang="fr-FR" dirty="0"/>
              <a:t>une croix dans le rond de l’animal que tu as observé. </a:t>
            </a:r>
            <a:endParaRPr lang="fr-FR" dirty="0" smtClean="0"/>
          </a:p>
          <a:p>
            <a:pPr marL="0" indent="0">
              <a:buFont typeface="Arial" charset="0"/>
              <a:buNone/>
              <a:defRPr/>
            </a:pPr>
            <a:r>
              <a:rPr lang="fr-FR" dirty="0" smtClean="0"/>
              <a:t>3. A l’aide de la clé de détermination identifier l’animal observé et indiquer son nom dans sa case. </a:t>
            </a:r>
          </a:p>
          <a:p>
            <a:pPr marL="0" indent="0">
              <a:buFont typeface="Arial" charset="0"/>
              <a:buNone/>
              <a:defRPr/>
            </a:pPr>
            <a:r>
              <a:rPr lang="fr-FR" dirty="0" smtClean="0"/>
              <a:t>4. Indiquer le nom des autres animaux grâce au document 3 placé sur ta table.</a:t>
            </a:r>
          </a:p>
          <a:p>
            <a:pPr marL="514350" indent="-514350">
              <a:buFont typeface="+mj-lt"/>
              <a:buAutoNum type="arabicPeriod"/>
              <a:defRPr/>
            </a:pPr>
            <a:endParaRPr lang="fr-FR" dirty="0"/>
          </a:p>
          <a:p>
            <a:pPr marL="0" indent="0">
              <a:buFont typeface="Arial" charset="0"/>
              <a:buNone/>
              <a:defRPr/>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2836912"/>
          </a:xfrm>
        </p:spPr>
        <p:txBody>
          <a:bodyPr>
            <a:normAutofit/>
          </a:bodyPr>
          <a:lstStyle/>
          <a:p>
            <a:pPr marL="571500" indent="-571500">
              <a:buAutoNum type="romanUcParenR"/>
            </a:pPr>
            <a:r>
              <a:rPr lang="fr-FR" altLang="fr-FR" b="1" u="sng" dirty="0" smtClean="0">
                <a:solidFill>
                  <a:srgbClr val="FF0000"/>
                </a:solidFill>
              </a:rPr>
              <a:t>Etude d’un écosystème : le sol forestier:</a:t>
            </a:r>
          </a:p>
          <a:p>
            <a:pPr marL="571500" indent="-571500">
              <a:buAutoNum type="romanUcParenR"/>
            </a:pPr>
            <a:endParaRPr lang="fr-FR" altLang="fr-FR" b="1" dirty="0" smtClean="0"/>
          </a:p>
          <a:p>
            <a:r>
              <a:rPr lang="fr-FR" altLang="fr-FR" b="1" dirty="0" smtClean="0"/>
              <a:t>Activité 1</a:t>
            </a:r>
            <a:r>
              <a:rPr lang="fr-FR" b="1" dirty="0" smtClean="0"/>
              <a:t>: </a:t>
            </a:r>
            <a:r>
              <a:rPr lang="fr-FR" dirty="0" smtClean="0"/>
              <a:t>Découverte de l’écosystème  du sol forestier</a:t>
            </a:r>
            <a:endParaRPr lang="fr-FR" altLang="fr-FR" dirty="0" smtClean="0"/>
          </a:p>
          <a:p>
            <a:pPr>
              <a:buNone/>
            </a:pP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625" y="14288"/>
            <a:ext cx="9048750"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851920" y="2276872"/>
            <a:ext cx="1019175"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851920" y="2276872"/>
            <a:ext cx="1019175" cy="40005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5292080" y="2276872"/>
            <a:ext cx="10096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851920" y="2276872"/>
            <a:ext cx="1019175" cy="40005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5292080" y="2276872"/>
            <a:ext cx="1009650" cy="438150"/>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6876256" y="2204864"/>
            <a:ext cx="971550"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851920" y="2276872"/>
            <a:ext cx="1019175" cy="40005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5292080" y="2276872"/>
            <a:ext cx="1009650" cy="438150"/>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6876256" y="2204864"/>
            <a:ext cx="971550" cy="676275"/>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srcRect/>
          <a:stretch>
            <a:fillRect/>
          </a:stretch>
        </p:blipFill>
        <p:spPr bwMode="auto">
          <a:xfrm>
            <a:off x="251520" y="4365104"/>
            <a:ext cx="1009650"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851920" y="2276872"/>
            <a:ext cx="1019175" cy="40005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5292080" y="2276872"/>
            <a:ext cx="1009650" cy="438150"/>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6876256" y="2204864"/>
            <a:ext cx="971550" cy="676275"/>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srcRect/>
          <a:stretch>
            <a:fillRect/>
          </a:stretch>
        </p:blipFill>
        <p:spPr bwMode="auto">
          <a:xfrm>
            <a:off x="251520" y="4365104"/>
            <a:ext cx="1009650" cy="400050"/>
          </a:xfrm>
          <a:prstGeom prst="rect">
            <a:avLst/>
          </a:prstGeom>
          <a:noFill/>
          <a:ln w="9525">
            <a:noFill/>
            <a:miter lim="800000"/>
            <a:headEnd/>
            <a:tailEnd/>
          </a:ln>
        </p:spPr>
      </p:pic>
      <p:pic>
        <p:nvPicPr>
          <p:cNvPr id="7170" name="Picture 2"/>
          <p:cNvPicPr>
            <a:picLocks noChangeAspect="1" noChangeArrowheads="1"/>
          </p:cNvPicPr>
          <p:nvPr/>
        </p:nvPicPr>
        <p:blipFill>
          <a:blip r:embed="rId9" cstate="print"/>
          <a:srcRect/>
          <a:stretch>
            <a:fillRect/>
          </a:stretch>
        </p:blipFill>
        <p:spPr bwMode="auto">
          <a:xfrm>
            <a:off x="1691680" y="4293096"/>
            <a:ext cx="1019175"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851920" y="2276872"/>
            <a:ext cx="1019175" cy="40005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5292080" y="2276872"/>
            <a:ext cx="1009650" cy="438150"/>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6876256" y="2204864"/>
            <a:ext cx="971550" cy="676275"/>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srcRect/>
          <a:stretch>
            <a:fillRect/>
          </a:stretch>
        </p:blipFill>
        <p:spPr bwMode="auto">
          <a:xfrm>
            <a:off x="251520" y="4365104"/>
            <a:ext cx="1009650" cy="400050"/>
          </a:xfrm>
          <a:prstGeom prst="rect">
            <a:avLst/>
          </a:prstGeom>
          <a:noFill/>
          <a:ln w="9525">
            <a:noFill/>
            <a:miter lim="800000"/>
            <a:headEnd/>
            <a:tailEnd/>
          </a:ln>
        </p:spPr>
      </p:pic>
      <p:pic>
        <p:nvPicPr>
          <p:cNvPr id="7170" name="Picture 2"/>
          <p:cNvPicPr>
            <a:picLocks noChangeAspect="1" noChangeArrowheads="1"/>
          </p:cNvPicPr>
          <p:nvPr/>
        </p:nvPicPr>
        <p:blipFill>
          <a:blip r:embed="rId9" cstate="print"/>
          <a:srcRect/>
          <a:stretch>
            <a:fillRect/>
          </a:stretch>
        </p:blipFill>
        <p:spPr bwMode="auto">
          <a:xfrm>
            <a:off x="1691680" y="4293096"/>
            <a:ext cx="1019175" cy="400050"/>
          </a:xfrm>
          <a:prstGeom prst="rect">
            <a:avLst/>
          </a:prstGeom>
          <a:noFill/>
          <a:ln w="9525">
            <a:noFill/>
            <a:miter lim="800000"/>
            <a:headEnd/>
            <a:tailEnd/>
          </a:ln>
        </p:spPr>
      </p:pic>
      <p:pic>
        <p:nvPicPr>
          <p:cNvPr id="8194" name="Picture 2"/>
          <p:cNvPicPr>
            <a:picLocks noChangeAspect="1" noChangeArrowheads="1"/>
          </p:cNvPicPr>
          <p:nvPr/>
        </p:nvPicPr>
        <p:blipFill>
          <a:blip r:embed="rId10" cstate="print"/>
          <a:srcRect/>
          <a:stretch>
            <a:fillRect/>
          </a:stretch>
        </p:blipFill>
        <p:spPr bwMode="auto">
          <a:xfrm>
            <a:off x="3131840" y="4365104"/>
            <a:ext cx="10096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81000" y="919163"/>
            <a:ext cx="8382000" cy="560546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354013" y="155575"/>
            <a:ext cx="8096250" cy="790575"/>
          </a:xfrm>
          <a:prstGeom prst="rect">
            <a:avLst/>
          </a:prstGeom>
          <a:noFill/>
          <a:ln w="9525">
            <a:noFill/>
            <a:miter lim="800000"/>
            <a:headEnd/>
            <a:tailEnd/>
          </a:ln>
          <a:effectLst/>
        </p:spPr>
      </p:pic>
    </p:spTree>
    <p:extLst>
      <p:ext uri="{BB962C8B-B14F-4D97-AF65-F5344CB8AC3E}">
        <p14:creationId xmlns:p14="http://schemas.microsoft.com/office/powerpoint/2010/main" val="349560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851920" y="2276872"/>
            <a:ext cx="1019175" cy="40005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5292080" y="2276872"/>
            <a:ext cx="1009650" cy="438150"/>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6876256" y="2204864"/>
            <a:ext cx="971550" cy="676275"/>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srcRect/>
          <a:stretch>
            <a:fillRect/>
          </a:stretch>
        </p:blipFill>
        <p:spPr bwMode="auto">
          <a:xfrm>
            <a:off x="251520" y="4365104"/>
            <a:ext cx="1009650" cy="400050"/>
          </a:xfrm>
          <a:prstGeom prst="rect">
            <a:avLst/>
          </a:prstGeom>
          <a:noFill/>
          <a:ln w="9525">
            <a:noFill/>
            <a:miter lim="800000"/>
            <a:headEnd/>
            <a:tailEnd/>
          </a:ln>
        </p:spPr>
      </p:pic>
      <p:pic>
        <p:nvPicPr>
          <p:cNvPr id="7170" name="Picture 2"/>
          <p:cNvPicPr>
            <a:picLocks noChangeAspect="1" noChangeArrowheads="1"/>
          </p:cNvPicPr>
          <p:nvPr/>
        </p:nvPicPr>
        <p:blipFill>
          <a:blip r:embed="rId9" cstate="print"/>
          <a:srcRect/>
          <a:stretch>
            <a:fillRect/>
          </a:stretch>
        </p:blipFill>
        <p:spPr bwMode="auto">
          <a:xfrm>
            <a:off x="1691680" y="4293096"/>
            <a:ext cx="1019175" cy="400050"/>
          </a:xfrm>
          <a:prstGeom prst="rect">
            <a:avLst/>
          </a:prstGeom>
          <a:noFill/>
          <a:ln w="9525">
            <a:noFill/>
            <a:miter lim="800000"/>
            <a:headEnd/>
            <a:tailEnd/>
          </a:ln>
        </p:spPr>
      </p:pic>
      <p:pic>
        <p:nvPicPr>
          <p:cNvPr id="8194" name="Picture 2"/>
          <p:cNvPicPr>
            <a:picLocks noChangeAspect="1" noChangeArrowheads="1"/>
          </p:cNvPicPr>
          <p:nvPr/>
        </p:nvPicPr>
        <p:blipFill>
          <a:blip r:embed="rId10" cstate="print"/>
          <a:srcRect/>
          <a:stretch>
            <a:fillRect/>
          </a:stretch>
        </p:blipFill>
        <p:spPr bwMode="auto">
          <a:xfrm>
            <a:off x="3131840" y="4365104"/>
            <a:ext cx="1009650" cy="438150"/>
          </a:xfrm>
          <a:prstGeom prst="rect">
            <a:avLst/>
          </a:prstGeom>
          <a:noFill/>
          <a:ln w="9525">
            <a:noFill/>
            <a:miter lim="800000"/>
            <a:headEnd/>
            <a:tailEnd/>
          </a:ln>
        </p:spPr>
      </p:pic>
      <p:pic>
        <p:nvPicPr>
          <p:cNvPr id="9218" name="Picture 2"/>
          <p:cNvPicPr>
            <a:picLocks noChangeAspect="1" noChangeArrowheads="1"/>
          </p:cNvPicPr>
          <p:nvPr/>
        </p:nvPicPr>
        <p:blipFill>
          <a:blip r:embed="rId11" cstate="print"/>
          <a:srcRect/>
          <a:stretch>
            <a:fillRect/>
          </a:stretch>
        </p:blipFill>
        <p:spPr bwMode="auto">
          <a:xfrm>
            <a:off x="4644008" y="4365104"/>
            <a:ext cx="1009650"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851920" y="2276872"/>
            <a:ext cx="1019175" cy="40005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5292080" y="2276872"/>
            <a:ext cx="1009650" cy="438150"/>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6876256" y="2204864"/>
            <a:ext cx="971550" cy="676275"/>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srcRect/>
          <a:stretch>
            <a:fillRect/>
          </a:stretch>
        </p:blipFill>
        <p:spPr bwMode="auto">
          <a:xfrm>
            <a:off x="251520" y="4365104"/>
            <a:ext cx="1009650" cy="400050"/>
          </a:xfrm>
          <a:prstGeom prst="rect">
            <a:avLst/>
          </a:prstGeom>
          <a:noFill/>
          <a:ln w="9525">
            <a:noFill/>
            <a:miter lim="800000"/>
            <a:headEnd/>
            <a:tailEnd/>
          </a:ln>
        </p:spPr>
      </p:pic>
      <p:pic>
        <p:nvPicPr>
          <p:cNvPr id="7170" name="Picture 2"/>
          <p:cNvPicPr>
            <a:picLocks noChangeAspect="1" noChangeArrowheads="1"/>
          </p:cNvPicPr>
          <p:nvPr/>
        </p:nvPicPr>
        <p:blipFill>
          <a:blip r:embed="rId9" cstate="print"/>
          <a:srcRect/>
          <a:stretch>
            <a:fillRect/>
          </a:stretch>
        </p:blipFill>
        <p:spPr bwMode="auto">
          <a:xfrm>
            <a:off x="1691680" y="4293096"/>
            <a:ext cx="1019175" cy="400050"/>
          </a:xfrm>
          <a:prstGeom prst="rect">
            <a:avLst/>
          </a:prstGeom>
          <a:noFill/>
          <a:ln w="9525">
            <a:noFill/>
            <a:miter lim="800000"/>
            <a:headEnd/>
            <a:tailEnd/>
          </a:ln>
        </p:spPr>
      </p:pic>
      <p:pic>
        <p:nvPicPr>
          <p:cNvPr id="8194" name="Picture 2"/>
          <p:cNvPicPr>
            <a:picLocks noChangeAspect="1" noChangeArrowheads="1"/>
          </p:cNvPicPr>
          <p:nvPr/>
        </p:nvPicPr>
        <p:blipFill>
          <a:blip r:embed="rId10" cstate="print"/>
          <a:srcRect/>
          <a:stretch>
            <a:fillRect/>
          </a:stretch>
        </p:blipFill>
        <p:spPr bwMode="auto">
          <a:xfrm>
            <a:off x="3131840" y="4365104"/>
            <a:ext cx="1009650" cy="438150"/>
          </a:xfrm>
          <a:prstGeom prst="rect">
            <a:avLst/>
          </a:prstGeom>
          <a:noFill/>
          <a:ln w="9525">
            <a:noFill/>
            <a:miter lim="800000"/>
            <a:headEnd/>
            <a:tailEnd/>
          </a:ln>
        </p:spPr>
      </p:pic>
      <p:pic>
        <p:nvPicPr>
          <p:cNvPr id="9218" name="Picture 2"/>
          <p:cNvPicPr>
            <a:picLocks noChangeAspect="1" noChangeArrowheads="1"/>
          </p:cNvPicPr>
          <p:nvPr/>
        </p:nvPicPr>
        <p:blipFill>
          <a:blip r:embed="rId11" cstate="print"/>
          <a:srcRect/>
          <a:stretch>
            <a:fillRect/>
          </a:stretch>
        </p:blipFill>
        <p:spPr bwMode="auto">
          <a:xfrm>
            <a:off x="4644008" y="4365104"/>
            <a:ext cx="1009650" cy="400050"/>
          </a:xfrm>
          <a:prstGeom prst="rect">
            <a:avLst/>
          </a:prstGeom>
          <a:noFill/>
          <a:ln w="9525">
            <a:noFill/>
            <a:miter lim="800000"/>
            <a:headEnd/>
            <a:tailEnd/>
          </a:ln>
        </p:spPr>
      </p:pic>
      <p:pic>
        <p:nvPicPr>
          <p:cNvPr id="10242" name="Picture 2"/>
          <p:cNvPicPr>
            <a:picLocks noChangeAspect="1" noChangeArrowheads="1"/>
          </p:cNvPicPr>
          <p:nvPr/>
        </p:nvPicPr>
        <p:blipFill>
          <a:blip r:embed="rId12" cstate="print"/>
          <a:srcRect/>
          <a:stretch>
            <a:fillRect/>
          </a:stretch>
        </p:blipFill>
        <p:spPr bwMode="auto">
          <a:xfrm>
            <a:off x="6156176" y="4365104"/>
            <a:ext cx="1009650"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cstate="print"/>
          <a:srcRect/>
          <a:stretch>
            <a:fillRect/>
          </a:stretch>
        </p:blipFill>
        <p:spPr bwMode="auto">
          <a:xfrm>
            <a:off x="0" y="1196752"/>
            <a:ext cx="8793939" cy="36345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115616" y="2348880"/>
            <a:ext cx="1000125" cy="32385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483768" y="2276872"/>
            <a:ext cx="1019175" cy="3810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3851920" y="2276872"/>
            <a:ext cx="1019175" cy="40005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5292080" y="2276872"/>
            <a:ext cx="1009650" cy="438150"/>
          </a:xfrm>
          <a:prstGeom prst="rect">
            <a:avLst/>
          </a:prstGeom>
          <a:noFill/>
          <a:ln w="9525">
            <a:no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6876256" y="2204864"/>
            <a:ext cx="971550" cy="676275"/>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srcRect/>
          <a:stretch>
            <a:fillRect/>
          </a:stretch>
        </p:blipFill>
        <p:spPr bwMode="auto">
          <a:xfrm>
            <a:off x="251520" y="4365104"/>
            <a:ext cx="1009650" cy="400050"/>
          </a:xfrm>
          <a:prstGeom prst="rect">
            <a:avLst/>
          </a:prstGeom>
          <a:noFill/>
          <a:ln w="9525">
            <a:noFill/>
            <a:miter lim="800000"/>
            <a:headEnd/>
            <a:tailEnd/>
          </a:ln>
        </p:spPr>
      </p:pic>
      <p:pic>
        <p:nvPicPr>
          <p:cNvPr id="7170" name="Picture 2"/>
          <p:cNvPicPr>
            <a:picLocks noChangeAspect="1" noChangeArrowheads="1"/>
          </p:cNvPicPr>
          <p:nvPr/>
        </p:nvPicPr>
        <p:blipFill>
          <a:blip r:embed="rId9" cstate="print"/>
          <a:srcRect/>
          <a:stretch>
            <a:fillRect/>
          </a:stretch>
        </p:blipFill>
        <p:spPr bwMode="auto">
          <a:xfrm>
            <a:off x="1691680" y="4293096"/>
            <a:ext cx="1019175" cy="400050"/>
          </a:xfrm>
          <a:prstGeom prst="rect">
            <a:avLst/>
          </a:prstGeom>
          <a:noFill/>
          <a:ln w="9525">
            <a:noFill/>
            <a:miter lim="800000"/>
            <a:headEnd/>
            <a:tailEnd/>
          </a:ln>
        </p:spPr>
      </p:pic>
      <p:pic>
        <p:nvPicPr>
          <p:cNvPr id="8194" name="Picture 2"/>
          <p:cNvPicPr>
            <a:picLocks noChangeAspect="1" noChangeArrowheads="1"/>
          </p:cNvPicPr>
          <p:nvPr/>
        </p:nvPicPr>
        <p:blipFill>
          <a:blip r:embed="rId10" cstate="print"/>
          <a:srcRect/>
          <a:stretch>
            <a:fillRect/>
          </a:stretch>
        </p:blipFill>
        <p:spPr bwMode="auto">
          <a:xfrm>
            <a:off x="3131840" y="4365104"/>
            <a:ext cx="1009650" cy="438150"/>
          </a:xfrm>
          <a:prstGeom prst="rect">
            <a:avLst/>
          </a:prstGeom>
          <a:noFill/>
          <a:ln w="9525">
            <a:noFill/>
            <a:miter lim="800000"/>
            <a:headEnd/>
            <a:tailEnd/>
          </a:ln>
        </p:spPr>
      </p:pic>
      <p:pic>
        <p:nvPicPr>
          <p:cNvPr id="9218" name="Picture 2"/>
          <p:cNvPicPr>
            <a:picLocks noChangeAspect="1" noChangeArrowheads="1"/>
          </p:cNvPicPr>
          <p:nvPr/>
        </p:nvPicPr>
        <p:blipFill>
          <a:blip r:embed="rId11" cstate="print"/>
          <a:srcRect/>
          <a:stretch>
            <a:fillRect/>
          </a:stretch>
        </p:blipFill>
        <p:spPr bwMode="auto">
          <a:xfrm>
            <a:off x="4644008" y="4365104"/>
            <a:ext cx="1009650" cy="400050"/>
          </a:xfrm>
          <a:prstGeom prst="rect">
            <a:avLst/>
          </a:prstGeom>
          <a:noFill/>
          <a:ln w="9525">
            <a:noFill/>
            <a:miter lim="800000"/>
            <a:headEnd/>
            <a:tailEnd/>
          </a:ln>
        </p:spPr>
      </p:pic>
      <p:pic>
        <p:nvPicPr>
          <p:cNvPr id="10242" name="Picture 2"/>
          <p:cNvPicPr>
            <a:picLocks noChangeAspect="1" noChangeArrowheads="1"/>
          </p:cNvPicPr>
          <p:nvPr/>
        </p:nvPicPr>
        <p:blipFill>
          <a:blip r:embed="rId12" cstate="print"/>
          <a:srcRect/>
          <a:stretch>
            <a:fillRect/>
          </a:stretch>
        </p:blipFill>
        <p:spPr bwMode="auto">
          <a:xfrm>
            <a:off x="6156176" y="4365104"/>
            <a:ext cx="1009650" cy="400050"/>
          </a:xfrm>
          <a:prstGeom prst="rect">
            <a:avLst/>
          </a:prstGeom>
          <a:noFill/>
          <a:ln w="9525">
            <a:noFill/>
            <a:miter lim="800000"/>
            <a:headEnd/>
            <a:tailEnd/>
          </a:ln>
        </p:spPr>
      </p:pic>
      <p:pic>
        <p:nvPicPr>
          <p:cNvPr id="11266" name="Picture 2"/>
          <p:cNvPicPr>
            <a:picLocks noChangeAspect="1" noChangeArrowheads="1"/>
          </p:cNvPicPr>
          <p:nvPr/>
        </p:nvPicPr>
        <p:blipFill>
          <a:blip r:embed="rId13" cstate="print"/>
          <a:srcRect/>
          <a:stretch>
            <a:fillRect/>
          </a:stretch>
        </p:blipFill>
        <p:spPr bwMode="auto">
          <a:xfrm>
            <a:off x="7596336" y="4365104"/>
            <a:ext cx="990600"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548680"/>
            <a:ext cx="7577435" cy="571896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7524328" y="620688"/>
            <a:ext cx="648072" cy="41305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524328" y="1124744"/>
            <a:ext cx="565939" cy="40424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7596336" y="1556792"/>
            <a:ext cx="448772" cy="365001"/>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7524328" y="1988840"/>
            <a:ext cx="606169" cy="444054"/>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7524328" y="2492896"/>
            <a:ext cx="648072" cy="418111"/>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7524328" y="2996952"/>
            <a:ext cx="528924" cy="420241"/>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a:stretch>
            <a:fillRect/>
          </a:stretch>
        </p:blipFill>
        <p:spPr bwMode="auto">
          <a:xfrm>
            <a:off x="7524328" y="3429000"/>
            <a:ext cx="555627" cy="434529"/>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a:stretch>
            <a:fillRect/>
          </a:stretch>
        </p:blipFill>
        <p:spPr bwMode="auto">
          <a:xfrm>
            <a:off x="7596337" y="4057814"/>
            <a:ext cx="504056" cy="346159"/>
          </a:xfrm>
          <a:prstGeom prst="rect">
            <a:avLst/>
          </a:prstGeom>
          <a:noFill/>
          <a:ln w="9525">
            <a:noFill/>
            <a:miter lim="800000"/>
            <a:headEnd/>
            <a:tailEnd/>
          </a:ln>
        </p:spPr>
      </p:pic>
      <p:pic>
        <p:nvPicPr>
          <p:cNvPr id="2058" name="Picture 10"/>
          <p:cNvPicPr>
            <a:picLocks noChangeAspect="1" noChangeArrowheads="1"/>
          </p:cNvPicPr>
          <p:nvPr/>
        </p:nvPicPr>
        <p:blipFill>
          <a:blip r:embed="rId11" cstate="print"/>
          <a:srcRect/>
          <a:stretch>
            <a:fillRect/>
          </a:stretch>
        </p:blipFill>
        <p:spPr bwMode="auto">
          <a:xfrm>
            <a:off x="7596336" y="4509120"/>
            <a:ext cx="432048" cy="378042"/>
          </a:xfrm>
          <a:prstGeom prst="rect">
            <a:avLst/>
          </a:prstGeom>
          <a:noFill/>
          <a:ln w="9525">
            <a:noFill/>
            <a:miter lim="800000"/>
            <a:headEnd/>
            <a:tailEnd/>
          </a:ln>
        </p:spPr>
      </p:pic>
      <p:pic>
        <p:nvPicPr>
          <p:cNvPr id="2059" name="Picture 11"/>
          <p:cNvPicPr>
            <a:picLocks noChangeAspect="1" noChangeArrowheads="1"/>
          </p:cNvPicPr>
          <p:nvPr/>
        </p:nvPicPr>
        <p:blipFill>
          <a:blip r:embed="rId12" cstate="print"/>
          <a:srcRect/>
          <a:stretch>
            <a:fillRect/>
          </a:stretch>
        </p:blipFill>
        <p:spPr bwMode="auto">
          <a:xfrm>
            <a:off x="7596337" y="5773649"/>
            <a:ext cx="576064" cy="411474"/>
          </a:xfrm>
          <a:prstGeom prst="rect">
            <a:avLst/>
          </a:prstGeom>
          <a:noFill/>
          <a:ln w="9525">
            <a:noFill/>
            <a:miter lim="800000"/>
            <a:headEnd/>
            <a:tailEnd/>
          </a:ln>
        </p:spPr>
      </p:pic>
      <p:pic>
        <p:nvPicPr>
          <p:cNvPr id="2060" name="Picture 12"/>
          <p:cNvPicPr>
            <a:picLocks noChangeAspect="1" noChangeArrowheads="1"/>
          </p:cNvPicPr>
          <p:nvPr/>
        </p:nvPicPr>
        <p:blipFill>
          <a:blip r:embed="rId13" cstate="print"/>
          <a:srcRect/>
          <a:stretch>
            <a:fillRect/>
          </a:stretch>
        </p:blipFill>
        <p:spPr bwMode="auto">
          <a:xfrm>
            <a:off x="7524328" y="5013176"/>
            <a:ext cx="792088" cy="410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3200" dirty="0" smtClean="0">
                <a:latin typeface="Times New Roman" pitchFamily="18" charset="0"/>
                <a:ea typeface="Calibri" pitchFamily="34" charset="0"/>
                <a:cs typeface="Times New Roman" pitchFamily="18" charset="0"/>
              </a:rPr>
              <a:t>Grille d</a:t>
            </a:r>
            <a:r>
              <a:rPr lang="fr-FR" sz="3200" dirty="0" smtClean="0">
                <a:ea typeface="Calibri" pitchFamily="34" charset="0"/>
                <a:cs typeface="Times New Roman" pitchFamily="18" charset="0"/>
              </a:rPr>
              <a:t>’é</a:t>
            </a:r>
            <a:r>
              <a:rPr lang="fr-FR" sz="3200" dirty="0" smtClean="0">
                <a:latin typeface="Times New Roman" pitchFamily="18" charset="0"/>
                <a:ea typeface="Calibri" pitchFamily="34" charset="0"/>
                <a:cs typeface="Times New Roman" pitchFamily="18" charset="0"/>
              </a:rPr>
              <a:t>valuation d</a:t>
            </a:r>
            <a:r>
              <a:rPr lang="fr-FR" sz="3200" dirty="0" smtClean="0">
                <a:ea typeface="Calibri" pitchFamily="34" charset="0"/>
                <a:cs typeface="Times New Roman" pitchFamily="18" charset="0"/>
              </a:rPr>
              <a:t>’</a:t>
            </a:r>
            <a:r>
              <a:rPr lang="fr-FR" sz="3200" dirty="0" smtClean="0">
                <a:latin typeface="Times New Roman" pitchFamily="18" charset="0"/>
                <a:ea typeface="Calibri" pitchFamily="34" charset="0"/>
                <a:cs typeface="Times New Roman" pitchFamily="18" charset="0"/>
              </a:rPr>
              <a:t>un dessin d</a:t>
            </a:r>
            <a:r>
              <a:rPr lang="fr-FR" sz="3200" dirty="0" smtClean="0">
                <a:ea typeface="Calibri" pitchFamily="34" charset="0"/>
                <a:cs typeface="Times New Roman" pitchFamily="18" charset="0"/>
              </a:rPr>
              <a:t>’</a:t>
            </a:r>
            <a:r>
              <a:rPr lang="fr-FR" sz="3200" dirty="0" smtClean="0">
                <a:latin typeface="Times New Roman" pitchFamily="18" charset="0"/>
                <a:ea typeface="Calibri" pitchFamily="34" charset="0"/>
                <a:cs typeface="Times New Roman" pitchFamily="18" charset="0"/>
              </a:rPr>
              <a:t>observation</a:t>
            </a:r>
            <a:endParaRPr lang="fr-FR" sz="3200" dirty="0"/>
          </a:p>
        </p:txBody>
      </p:sp>
      <p:graphicFrame>
        <p:nvGraphicFramePr>
          <p:cNvPr id="4" name="Tableau 3"/>
          <p:cNvGraphicFramePr>
            <a:graphicFrameLocks noGrp="1"/>
          </p:cNvGraphicFramePr>
          <p:nvPr/>
        </p:nvGraphicFramePr>
        <p:xfrm>
          <a:off x="827584" y="1124744"/>
          <a:ext cx="7776866" cy="5581737"/>
        </p:xfrm>
        <a:graphic>
          <a:graphicData uri="http://schemas.openxmlformats.org/drawingml/2006/table">
            <a:tbl>
              <a:tblPr/>
              <a:tblGrid>
                <a:gridCol w="2497637"/>
                <a:gridCol w="4695673"/>
                <a:gridCol w="583556"/>
              </a:tblGrid>
              <a:tr h="962527">
                <a:tc gridSpan="2">
                  <a:txBody>
                    <a:bodyPr/>
                    <a:lstStyle/>
                    <a:p>
                      <a:pPr>
                        <a:lnSpc>
                          <a:spcPct val="115000"/>
                        </a:lnSpc>
                        <a:spcAft>
                          <a:spcPts val="0"/>
                        </a:spcAft>
                      </a:pPr>
                      <a:endParaRPr lang="fr-FR" sz="700" dirty="0">
                        <a:latin typeface="Times New Roman"/>
                        <a:ea typeface="Calibri"/>
                        <a:cs typeface="Times New Roman"/>
                      </a:endParaRPr>
                    </a:p>
                  </a:txBody>
                  <a:tcPr marL="55539" marR="5553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71755" marR="71755" algn="ctr">
                        <a:lnSpc>
                          <a:spcPct val="115000"/>
                        </a:lnSpc>
                        <a:spcAft>
                          <a:spcPts val="0"/>
                        </a:spcAft>
                      </a:pPr>
                      <a:r>
                        <a:rPr lang="fr-FR" sz="900" dirty="0">
                          <a:latin typeface="Calibri"/>
                        </a:rPr>
                        <a:t/>
                      </a:r>
                      <a:br>
                        <a:rPr lang="fr-FR" sz="900" dirty="0">
                          <a:latin typeface="Calibri"/>
                        </a:rPr>
                      </a:br>
                      <a:r>
                        <a:rPr lang="fr-FR" sz="900" b="1" dirty="0" smtClean="0">
                          <a:latin typeface="Times New Roman"/>
                          <a:ea typeface="Calibri"/>
                          <a:cs typeface="Times New Roman"/>
                        </a:rPr>
                        <a:t>Titre du </a:t>
                      </a:r>
                      <a:r>
                        <a:rPr lang="fr-FR" sz="1200" b="1" baseline="0" dirty="0" smtClean="0">
                          <a:solidFill>
                            <a:schemeClr val="tx1"/>
                          </a:solidFill>
                          <a:latin typeface="Times New Roman"/>
                          <a:ea typeface="Calibri"/>
                          <a:cs typeface="Times New Roman"/>
                        </a:rPr>
                        <a:t>dessin</a:t>
                      </a:r>
                      <a:endParaRPr lang="fr-FR" sz="900" dirty="0">
                        <a:latin typeface="Calibri"/>
                        <a:ea typeface="Calibri"/>
                        <a:cs typeface="Times New Roman"/>
                      </a:endParaRPr>
                    </a:p>
                  </a:txBody>
                  <a:tcPr marL="55539" marR="555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720">
                <a:tc rowSpan="3">
                  <a:txBody>
                    <a:bodyPr/>
                    <a:lstStyle/>
                    <a:p>
                      <a:pPr marL="71755" marR="71755" algn="ctr">
                        <a:lnSpc>
                          <a:spcPct val="115000"/>
                        </a:lnSpc>
                        <a:spcAft>
                          <a:spcPts val="0"/>
                        </a:spcAft>
                      </a:pPr>
                      <a:r>
                        <a:rPr lang="fr-FR" sz="1600" b="1" dirty="0">
                          <a:latin typeface="Times New Roman"/>
                          <a:ea typeface="Calibri"/>
                          <a:cs typeface="Times New Roman"/>
                        </a:rPr>
                        <a:t>PRESENTATION DE LA FEUILLE /1.5</a:t>
                      </a:r>
                      <a:endParaRPr lang="fr-FR" sz="1800" dirty="0">
                        <a:latin typeface="Calibri"/>
                        <a:ea typeface="Calibri"/>
                        <a:cs typeface="Times New Roman"/>
                      </a:endParaRPr>
                    </a:p>
                  </a:txBody>
                  <a:tcPr marL="55539" marR="555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fr-FR" sz="1400" dirty="0">
                          <a:latin typeface="Times New Roman"/>
                          <a:ea typeface="Calibri"/>
                          <a:cs typeface="Times New Roman"/>
                        </a:rPr>
                        <a:t>Tout est réalisé au crayon gris bien taillé</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400" dirty="0">
                          <a:latin typeface="Times New Roman"/>
                          <a:ea typeface="Calibri"/>
                          <a:cs typeface="Times New Roman"/>
                        </a:rPr>
                        <a:t>0.5</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79440">
                <a:tc vMerge="1">
                  <a:txBody>
                    <a:bodyPr/>
                    <a:lstStyle/>
                    <a:p>
                      <a:endParaRPr lang="fr-FR"/>
                    </a:p>
                  </a:txBody>
                  <a:tcPr/>
                </a:tc>
                <a:tc>
                  <a:txBody>
                    <a:bodyPr/>
                    <a:lstStyle/>
                    <a:p>
                      <a:pPr>
                        <a:lnSpc>
                          <a:spcPct val="115000"/>
                        </a:lnSpc>
                        <a:spcAft>
                          <a:spcPts val="0"/>
                        </a:spcAft>
                      </a:pPr>
                      <a:r>
                        <a:rPr lang="fr-FR" sz="1400" dirty="0">
                          <a:latin typeface="Times New Roman"/>
                          <a:ea typeface="Calibri"/>
                          <a:cs typeface="Times New Roman"/>
                        </a:rPr>
                        <a:t>Feuille propre, non froissée et sans traces noires de crayon ou de gomme</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400">
                          <a:latin typeface="Times New Roman"/>
                          <a:ea typeface="Calibri"/>
                          <a:cs typeface="Times New Roman"/>
                        </a:rPr>
                        <a:t>0.5</a:t>
                      </a:r>
                      <a:endParaRPr lang="fr-FR" sz="140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9720">
                <a:tc vMerge="1">
                  <a:txBody>
                    <a:bodyPr/>
                    <a:lstStyle/>
                    <a:p>
                      <a:endParaRPr lang="fr-FR"/>
                    </a:p>
                  </a:txBody>
                  <a:tcPr/>
                </a:tc>
                <a:tc>
                  <a:txBody>
                    <a:bodyPr/>
                    <a:lstStyle/>
                    <a:p>
                      <a:pPr>
                        <a:lnSpc>
                          <a:spcPct val="115000"/>
                        </a:lnSpc>
                        <a:spcAft>
                          <a:spcPts val="0"/>
                        </a:spcAft>
                      </a:pPr>
                      <a:r>
                        <a:rPr lang="fr-FR" sz="1400" dirty="0">
                          <a:latin typeface="Times New Roman"/>
                          <a:ea typeface="Calibri"/>
                          <a:cs typeface="Times New Roman"/>
                        </a:rPr>
                        <a:t>Nom, prénom, classe en haut de la feuille</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fr-FR" sz="1400">
                          <a:latin typeface="Times New Roman"/>
                          <a:ea typeface="Calibri"/>
                          <a:cs typeface="Times New Roman"/>
                        </a:rPr>
                        <a:t>0.5</a:t>
                      </a:r>
                      <a:endParaRPr lang="fr-FR" sz="140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79440">
                <a:tc rowSpan="3">
                  <a:txBody>
                    <a:bodyPr/>
                    <a:lstStyle/>
                    <a:p>
                      <a:pPr marL="71755" marR="71755" algn="ctr">
                        <a:lnSpc>
                          <a:spcPct val="115000"/>
                        </a:lnSpc>
                        <a:spcAft>
                          <a:spcPts val="0"/>
                        </a:spcAft>
                      </a:pPr>
                      <a:r>
                        <a:rPr lang="fr-FR" sz="1600" b="1" dirty="0">
                          <a:latin typeface="Times New Roman"/>
                          <a:ea typeface="Calibri"/>
                          <a:cs typeface="Times New Roman"/>
                        </a:rPr>
                        <a:t>DESSIN /5</a:t>
                      </a:r>
                      <a:endParaRPr lang="fr-FR" sz="1800" dirty="0">
                        <a:latin typeface="Calibri"/>
                        <a:ea typeface="Calibri"/>
                        <a:cs typeface="Times New Roman"/>
                      </a:endParaRPr>
                    </a:p>
                  </a:txBody>
                  <a:tcPr marL="55539" marR="555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fr-FR" sz="1400" dirty="0">
                          <a:latin typeface="Times New Roman"/>
                          <a:ea typeface="Calibri"/>
                          <a:cs typeface="Times New Roman"/>
                        </a:rPr>
                        <a:t>Dessin ressemblant avec les détails importants et les bonnes proportions</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1400" dirty="0">
                          <a:latin typeface="Times New Roman"/>
                          <a:ea typeface="Calibri"/>
                          <a:cs typeface="Times New Roman"/>
                        </a:rPr>
                        <a:t>3</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0009">
                <a:tc vMerge="1">
                  <a:txBody>
                    <a:bodyPr/>
                    <a:lstStyle/>
                    <a:p>
                      <a:endParaRPr lang="fr-FR"/>
                    </a:p>
                  </a:txBody>
                  <a:tcPr/>
                </a:tc>
                <a:tc>
                  <a:txBody>
                    <a:bodyPr/>
                    <a:lstStyle/>
                    <a:p>
                      <a:pPr>
                        <a:lnSpc>
                          <a:spcPct val="115000"/>
                        </a:lnSpc>
                        <a:spcAft>
                          <a:spcPts val="0"/>
                        </a:spcAft>
                      </a:pPr>
                      <a:r>
                        <a:rPr lang="fr-FR" sz="1400" dirty="0">
                          <a:latin typeface="Times New Roman"/>
                          <a:ea typeface="Calibri"/>
                          <a:cs typeface="Times New Roman"/>
                        </a:rPr>
                        <a:t>Dessin avec des traits nets, fins, sans raccords et sans coloriages</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1400" dirty="0">
                          <a:latin typeface="Times New Roman"/>
                          <a:ea typeface="Calibri"/>
                          <a:cs typeface="Times New Roman"/>
                        </a:rPr>
                        <a:t>1.5</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0009">
                <a:tc vMerge="1">
                  <a:txBody>
                    <a:bodyPr/>
                    <a:lstStyle/>
                    <a:p>
                      <a:endParaRPr lang="fr-FR"/>
                    </a:p>
                  </a:txBody>
                  <a:tcPr/>
                </a:tc>
                <a:tc>
                  <a:txBody>
                    <a:bodyPr/>
                    <a:lstStyle/>
                    <a:p>
                      <a:pPr>
                        <a:lnSpc>
                          <a:spcPct val="115000"/>
                        </a:lnSpc>
                        <a:spcAft>
                          <a:spcPts val="0"/>
                        </a:spcAft>
                      </a:pPr>
                      <a:r>
                        <a:rPr lang="fr-FR" sz="1400" dirty="0">
                          <a:latin typeface="Times New Roman"/>
                          <a:ea typeface="Calibri"/>
                          <a:cs typeface="Times New Roman"/>
                        </a:rPr>
                        <a:t>Dessin au centre de la feuille et suffisamment gros</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1400" dirty="0">
                          <a:latin typeface="Times New Roman"/>
                          <a:ea typeface="Calibri"/>
                          <a:cs typeface="Times New Roman"/>
                        </a:rPr>
                        <a:t>0.5</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0009">
                <a:tc rowSpan="6">
                  <a:txBody>
                    <a:bodyPr/>
                    <a:lstStyle/>
                    <a:p>
                      <a:pPr marL="71755" marR="71755" algn="ctr">
                        <a:lnSpc>
                          <a:spcPct val="115000"/>
                        </a:lnSpc>
                        <a:spcAft>
                          <a:spcPts val="0"/>
                        </a:spcAft>
                      </a:pPr>
                      <a:r>
                        <a:rPr lang="fr-FR" sz="1600" b="1" dirty="0">
                          <a:latin typeface="Times New Roman"/>
                          <a:ea typeface="Calibri"/>
                          <a:cs typeface="Times New Roman"/>
                        </a:rPr>
                        <a:t>ANNOTATIONS ET TITRE /3.5</a:t>
                      </a:r>
                      <a:endParaRPr lang="fr-FR" sz="1800" dirty="0">
                        <a:latin typeface="Calibri"/>
                        <a:ea typeface="Calibri"/>
                        <a:cs typeface="Times New Roman"/>
                      </a:endParaRPr>
                    </a:p>
                  </a:txBody>
                  <a:tcPr marL="55539" marR="5553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fr-FR" sz="1400" dirty="0">
                          <a:latin typeface="Times New Roman"/>
                          <a:ea typeface="Calibri"/>
                          <a:cs typeface="Times New Roman"/>
                        </a:rPr>
                        <a:t>Annotations en minuscule, sans article et sans fautes</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dirty="0">
                          <a:latin typeface="Times New Roman"/>
                          <a:ea typeface="Calibri"/>
                          <a:cs typeface="Times New Roman"/>
                        </a:rPr>
                        <a:t>1</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79440">
                <a:tc vMerge="1">
                  <a:txBody>
                    <a:bodyPr/>
                    <a:lstStyle/>
                    <a:p>
                      <a:endParaRPr lang="fr-FR"/>
                    </a:p>
                  </a:txBody>
                  <a:tcPr/>
                </a:tc>
                <a:tc>
                  <a:txBody>
                    <a:bodyPr/>
                    <a:lstStyle/>
                    <a:p>
                      <a:pPr>
                        <a:lnSpc>
                          <a:spcPct val="115000"/>
                        </a:lnSpc>
                        <a:spcAft>
                          <a:spcPts val="0"/>
                        </a:spcAft>
                      </a:pPr>
                      <a:r>
                        <a:rPr lang="fr-FR" sz="1400" dirty="0">
                          <a:latin typeface="Times New Roman"/>
                          <a:ea typeface="Calibri"/>
                          <a:cs typeface="Times New Roman"/>
                        </a:rPr>
                        <a:t>Annotations alignées si possible d’un seul côté, à l’extrémité des flèches</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dirty="0">
                          <a:latin typeface="Times New Roman"/>
                          <a:ea typeface="Calibri"/>
                          <a:cs typeface="Times New Roman"/>
                        </a:rPr>
                        <a:t>0.5</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39720">
                <a:tc vMerge="1">
                  <a:txBody>
                    <a:bodyPr/>
                    <a:lstStyle/>
                    <a:p>
                      <a:endParaRPr lang="fr-FR"/>
                    </a:p>
                  </a:txBody>
                  <a:tcPr/>
                </a:tc>
                <a:tc>
                  <a:txBody>
                    <a:bodyPr/>
                    <a:lstStyle/>
                    <a:p>
                      <a:pPr>
                        <a:lnSpc>
                          <a:spcPct val="115000"/>
                        </a:lnSpc>
                        <a:spcAft>
                          <a:spcPts val="0"/>
                        </a:spcAft>
                      </a:pPr>
                      <a:r>
                        <a:rPr lang="fr-FR" sz="1400" dirty="0">
                          <a:latin typeface="Times New Roman"/>
                          <a:ea typeface="Calibri"/>
                          <a:cs typeface="Times New Roman"/>
                        </a:rPr>
                        <a:t>Flèches à la règle, horizontales et non croisées</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dirty="0">
                          <a:latin typeface="Times New Roman"/>
                          <a:ea typeface="Calibri"/>
                          <a:cs typeface="Times New Roman"/>
                        </a:rPr>
                        <a:t>0.5</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30009">
                <a:tc vMerge="1">
                  <a:txBody>
                    <a:bodyPr/>
                    <a:lstStyle/>
                    <a:p>
                      <a:endParaRPr lang="fr-FR"/>
                    </a:p>
                  </a:txBody>
                  <a:tcPr/>
                </a:tc>
                <a:tc>
                  <a:txBody>
                    <a:bodyPr/>
                    <a:lstStyle/>
                    <a:p>
                      <a:pPr>
                        <a:lnSpc>
                          <a:spcPct val="115000"/>
                        </a:lnSpc>
                        <a:spcAft>
                          <a:spcPts val="0"/>
                        </a:spcAft>
                      </a:pPr>
                      <a:r>
                        <a:rPr lang="fr-FR" sz="1400" dirty="0">
                          <a:latin typeface="Times New Roman"/>
                          <a:ea typeface="Calibri"/>
                          <a:cs typeface="Times New Roman"/>
                        </a:rPr>
                        <a:t>Extrémité des flèches arrêtée sur ce que l’on veut montrer</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dirty="0">
                          <a:latin typeface="Times New Roman"/>
                          <a:ea typeface="Calibri"/>
                          <a:cs typeface="Times New Roman"/>
                        </a:rPr>
                        <a:t>0.5</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95014">
                <a:tc vMerge="1">
                  <a:txBody>
                    <a:bodyPr/>
                    <a:lstStyle/>
                    <a:p>
                      <a:endParaRPr lang="fr-FR"/>
                    </a:p>
                  </a:txBody>
                  <a:tcPr/>
                </a:tc>
                <a:tc>
                  <a:txBody>
                    <a:bodyPr/>
                    <a:lstStyle/>
                    <a:p>
                      <a:pPr>
                        <a:lnSpc>
                          <a:spcPct val="115000"/>
                        </a:lnSpc>
                        <a:spcAft>
                          <a:spcPts val="0"/>
                        </a:spcAft>
                      </a:pPr>
                      <a:r>
                        <a:rPr lang="fr-FR" sz="1400" dirty="0">
                          <a:latin typeface="Times New Roman"/>
                          <a:ea typeface="Calibri"/>
                          <a:cs typeface="Times New Roman"/>
                        </a:rPr>
                        <a:t>Titre en dessous du dessin, souligné et complet (indiquant le moyen d’observation et  « l’objet » regardé)</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dirty="0">
                          <a:latin typeface="Times New Roman"/>
                          <a:ea typeface="Calibri"/>
                          <a:cs typeface="Times New Roman"/>
                        </a:rPr>
                        <a:t>0.5</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39720">
                <a:tc vMerge="1">
                  <a:txBody>
                    <a:bodyPr/>
                    <a:lstStyle/>
                    <a:p>
                      <a:endParaRPr lang="fr-FR"/>
                    </a:p>
                  </a:txBody>
                  <a:tcPr/>
                </a:tc>
                <a:tc>
                  <a:txBody>
                    <a:bodyPr/>
                    <a:lstStyle/>
                    <a:p>
                      <a:pPr>
                        <a:lnSpc>
                          <a:spcPct val="115000"/>
                        </a:lnSpc>
                        <a:spcAft>
                          <a:spcPts val="0"/>
                        </a:spcAft>
                      </a:pPr>
                      <a:r>
                        <a:rPr lang="fr-FR" sz="1400" dirty="0">
                          <a:latin typeface="Times New Roman"/>
                          <a:ea typeface="Calibri"/>
                          <a:cs typeface="Times New Roman"/>
                        </a:rPr>
                        <a:t>Echelle ou grossissement à côté du titre</a:t>
                      </a:r>
                      <a:endParaRPr lang="fr-FR" sz="16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dirty="0">
                          <a:latin typeface="Times New Roman"/>
                          <a:ea typeface="Calibri"/>
                          <a:cs typeface="Times New Roman"/>
                        </a:rPr>
                        <a:t>0.5</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2457">
                <a:tc gridSpan="2">
                  <a:txBody>
                    <a:bodyPr/>
                    <a:lstStyle/>
                    <a:p>
                      <a:pPr algn="r">
                        <a:lnSpc>
                          <a:spcPct val="115000"/>
                        </a:lnSpc>
                        <a:spcAft>
                          <a:spcPts val="0"/>
                        </a:spcAft>
                      </a:pPr>
                      <a:r>
                        <a:rPr lang="fr-FR" sz="2000" b="1" dirty="0">
                          <a:latin typeface="Times New Roman"/>
                          <a:ea typeface="Calibri"/>
                          <a:cs typeface="Times New Roman"/>
                        </a:rPr>
                        <a:t>NOTE</a:t>
                      </a:r>
                      <a:endParaRPr lang="fr-FR" sz="1400" dirty="0">
                        <a:latin typeface="Calibri"/>
                        <a:ea typeface="Calibri"/>
                        <a:cs typeface="Times New Roman"/>
                      </a:endParaRPr>
                    </a:p>
                  </a:txBody>
                  <a:tcPr marL="55539" marR="5553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a:txBody>
                    <a:bodyPr/>
                    <a:lstStyle/>
                    <a:p>
                      <a:pPr algn="ctr">
                        <a:lnSpc>
                          <a:spcPct val="115000"/>
                        </a:lnSpc>
                        <a:spcAft>
                          <a:spcPts val="0"/>
                        </a:spcAft>
                      </a:pPr>
                      <a:r>
                        <a:rPr lang="fr-FR" sz="2000" dirty="0">
                          <a:latin typeface="Times New Roman"/>
                          <a:ea typeface="Calibri"/>
                          <a:cs typeface="Times New Roman"/>
                        </a:rPr>
                        <a:t>10</a:t>
                      </a:r>
                      <a:endParaRPr lang="fr-FR" sz="1400" dirty="0">
                        <a:latin typeface="Calibri"/>
                        <a:ea typeface="Calibri"/>
                        <a:cs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1153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 descr="Description : Résultat de recherche d'images pour &quot;dessin collembo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447516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520" y="4077072"/>
            <a:ext cx="4572000" cy="2585323"/>
          </a:xfrm>
          <a:prstGeom prst="rect">
            <a:avLst/>
          </a:prstGeom>
        </p:spPr>
        <p:txBody>
          <a:bodyPr>
            <a:spAutoFit/>
          </a:bodyPr>
          <a:lstStyle/>
          <a:p>
            <a:r>
              <a:rPr lang="fr-FR" b="1" dirty="0"/>
              <a:t>Mots à utiliser pour annoter ce dessin : </a:t>
            </a:r>
          </a:p>
          <a:p>
            <a:pPr marL="285750" lvl="0" indent="-285750">
              <a:buFont typeface="Arial" pitchFamily="34" charset="0"/>
              <a:buChar char="•"/>
            </a:pPr>
            <a:r>
              <a:rPr lang="fr-FR" dirty="0"/>
              <a:t>Tête,</a:t>
            </a:r>
          </a:p>
          <a:p>
            <a:pPr marL="285750" lvl="0" indent="-285750">
              <a:buFont typeface="Arial" pitchFamily="34" charset="0"/>
              <a:buChar char="•"/>
            </a:pPr>
            <a:r>
              <a:rPr lang="fr-FR" dirty="0"/>
              <a:t>Œil,</a:t>
            </a:r>
          </a:p>
          <a:p>
            <a:pPr marL="285750" lvl="0" indent="-285750">
              <a:buFont typeface="Arial" pitchFamily="34" charset="0"/>
              <a:buChar char="•"/>
            </a:pPr>
            <a:r>
              <a:rPr lang="fr-FR" dirty="0"/>
              <a:t>Pattes,</a:t>
            </a:r>
          </a:p>
          <a:p>
            <a:pPr marL="285750" lvl="0" indent="-285750">
              <a:buFont typeface="Arial" pitchFamily="34" charset="0"/>
              <a:buChar char="•"/>
            </a:pPr>
            <a:r>
              <a:rPr lang="fr-FR" dirty="0" err="1"/>
              <a:t>Furca</a:t>
            </a:r>
            <a:r>
              <a:rPr lang="fr-FR" dirty="0"/>
              <a:t> (épine postérieure servant au saut),</a:t>
            </a:r>
          </a:p>
          <a:p>
            <a:pPr marL="285750" lvl="0" indent="-285750">
              <a:buFont typeface="Arial" pitchFamily="34" charset="0"/>
              <a:buChar char="•"/>
            </a:pPr>
            <a:r>
              <a:rPr lang="fr-FR" dirty="0"/>
              <a:t>Antenne</a:t>
            </a:r>
          </a:p>
          <a:p>
            <a:pPr marL="285750" lvl="0" indent="-285750">
              <a:buFont typeface="Arial" pitchFamily="34" charset="0"/>
              <a:buChar char="•"/>
            </a:pPr>
            <a:r>
              <a:rPr lang="fr-FR" dirty="0"/>
              <a:t>Thorax (lieu d’attachement des pattes),</a:t>
            </a:r>
          </a:p>
          <a:p>
            <a:pPr marL="285750" lvl="0" indent="-285750">
              <a:buFont typeface="Arial" pitchFamily="34" charset="0"/>
              <a:buChar char="•"/>
            </a:pPr>
            <a:r>
              <a:rPr lang="fr-FR" dirty="0"/>
              <a:t>Abdomen (zone du corps sans patte) </a:t>
            </a:r>
          </a:p>
          <a:p>
            <a:endParaRPr lang="fr-FR" dirty="0"/>
          </a:p>
        </p:txBody>
      </p:sp>
      <p:sp>
        <p:nvSpPr>
          <p:cNvPr id="3" name="Titre 2"/>
          <p:cNvSpPr>
            <a:spLocks noGrp="1"/>
          </p:cNvSpPr>
          <p:nvPr>
            <p:ph type="title"/>
          </p:nvPr>
        </p:nvSpPr>
        <p:spPr/>
        <p:txBody>
          <a:bodyPr/>
          <a:lstStyle/>
          <a:p>
            <a:r>
              <a:rPr lang="fr-FR" dirty="0" smtClean="0"/>
              <a:t>Dessin scientifique d’un collembole</a:t>
            </a:r>
            <a:endParaRPr lang="fr-FR" dirty="0"/>
          </a:p>
        </p:txBody>
      </p:sp>
    </p:spTree>
    <p:extLst>
      <p:ext uri="{BB962C8B-B14F-4D97-AF65-F5344CB8AC3E}">
        <p14:creationId xmlns:p14="http://schemas.microsoft.com/office/powerpoint/2010/main" val="3174781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lithobie&quot;"/>
          <p:cNvPicPr>
            <a:picLocks noChangeAspect="1" noChangeArrowheads="1"/>
          </p:cNvPicPr>
          <p:nvPr/>
        </p:nvPicPr>
        <p:blipFill>
          <a:blip r:embed="rId2" cstate="print"/>
          <a:srcRect/>
          <a:stretch>
            <a:fillRect/>
          </a:stretch>
        </p:blipFill>
        <p:spPr bwMode="auto">
          <a:xfrm>
            <a:off x="1475656" y="392174"/>
            <a:ext cx="6552728" cy="4914546"/>
          </a:xfrm>
          <a:prstGeom prst="rect">
            <a:avLst/>
          </a:prstGeom>
          <a:noFill/>
        </p:spPr>
      </p:pic>
      <p:sp>
        <p:nvSpPr>
          <p:cNvPr id="2" name="Rectangle 1"/>
          <p:cNvSpPr/>
          <p:nvPr/>
        </p:nvSpPr>
        <p:spPr>
          <a:xfrm>
            <a:off x="4022493" y="5517232"/>
            <a:ext cx="1459054" cy="584775"/>
          </a:xfrm>
          <a:prstGeom prst="rect">
            <a:avLst/>
          </a:prstGeom>
        </p:spPr>
        <p:txBody>
          <a:bodyPr wrap="none">
            <a:spAutoFit/>
          </a:bodyPr>
          <a:lstStyle/>
          <a:p>
            <a:r>
              <a:rPr lang="fr-FR" sz="3200" dirty="0"/>
              <a:t>lithobie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2000" y="1548360"/>
            <a:ext cx="5724000" cy="456119"/>
          </a:xfrm>
          <a:prstGeom prst="rect">
            <a:avLst/>
          </a:prstGeom>
          <a:noFill/>
          <a:ln>
            <a:noFill/>
          </a:ln>
        </p:spPr>
        <p:txBody>
          <a:bodyPr vert="horz" wrap="none" lIns="90000" tIns="45000" rIns="90000" bIns="45000" compatLnSpc="1">
            <a:spAutoFit/>
          </a:bodyPr>
          <a:lstStyle>
            <a:defPPr lvl="0">
              <a:buClr>
                <a:srgbClr val="000000"/>
              </a:buClr>
              <a:buSzPct val="100000"/>
              <a:buFont typeface="Arial" pitchFamily="34"/>
              <a:buNone/>
            </a:defPPr>
            <a:lvl1pPr lvl="0">
              <a:buClr>
                <a:srgbClr val="000000"/>
              </a:buClr>
              <a:buSzPct val="100000"/>
              <a:buFont typeface="Arial" pitchFamily="34"/>
              <a:buChar char="•"/>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400" b="0" i="0" u="sng" strike="noStrike" baseline="0">
                <a:ln>
                  <a:noFill/>
                </a:ln>
                <a:solidFill>
                  <a:srgbClr val="0000FF"/>
                </a:solidFill>
                <a:uFill>
                  <a:solidFill>
                    <a:srgbClr val="0000FF"/>
                  </a:solidFill>
                </a:uFill>
                <a:latin typeface="Arial" pitchFamily="18"/>
                <a:ea typeface="Arial" pitchFamily="2"/>
                <a:cs typeface="Arial" pitchFamily="2"/>
              </a:rPr>
              <a:t>a) La microfaune du sol du lycée. TP1</a:t>
            </a:r>
          </a:p>
        </p:txBody>
      </p:sp>
      <p:pic>
        <p:nvPicPr>
          <p:cNvPr id="7" name="Image 6"/>
          <p:cNvPicPr>
            <a:picLocks noChangeAspect="1"/>
          </p:cNvPicPr>
          <p:nvPr/>
        </p:nvPicPr>
        <p:blipFill>
          <a:blip r:embed="rId3" cstate="print">
            <a:alphaModFix/>
            <a:lum/>
          </a:blip>
          <a:srcRect/>
          <a:stretch>
            <a:fillRect/>
          </a:stretch>
        </p:blipFill>
        <p:spPr>
          <a:xfrm>
            <a:off x="539552" y="692696"/>
            <a:ext cx="8277840" cy="5307120"/>
          </a:xfrm>
          <a:prstGeom prst="rect">
            <a:avLst/>
          </a:prstGeom>
          <a:noFill/>
          <a:ln>
            <a:noFill/>
          </a:ln>
        </p:spPr>
      </p:pic>
      <p:sp>
        <p:nvSpPr>
          <p:cNvPr id="2" name="Rectangle 1"/>
          <p:cNvSpPr/>
          <p:nvPr/>
        </p:nvSpPr>
        <p:spPr>
          <a:xfrm>
            <a:off x="3975715" y="6021979"/>
            <a:ext cx="1405513" cy="523220"/>
          </a:xfrm>
          <a:prstGeom prst="rect">
            <a:avLst/>
          </a:prstGeom>
        </p:spPr>
        <p:txBody>
          <a:bodyPr wrap="none">
            <a:spAutoFit/>
          </a:bodyPr>
          <a:lstStyle/>
          <a:p>
            <a:r>
              <a:rPr lang="fr-FR" sz="2800" dirty="0"/>
              <a:t>cloporte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2000" y="1548360"/>
            <a:ext cx="5724000" cy="456119"/>
          </a:xfrm>
          <a:prstGeom prst="rect">
            <a:avLst/>
          </a:prstGeom>
          <a:noFill/>
          <a:ln>
            <a:noFill/>
          </a:ln>
        </p:spPr>
        <p:txBody>
          <a:bodyPr vert="horz" wrap="none" lIns="90000" tIns="45000" rIns="90000" bIns="45000" compatLnSpc="1">
            <a:spAutoFit/>
          </a:bodyPr>
          <a:lstStyle>
            <a:defPPr lvl="0">
              <a:buClr>
                <a:srgbClr val="000000"/>
              </a:buClr>
              <a:buSzPct val="100000"/>
              <a:buFont typeface="Arial" pitchFamily="34"/>
              <a:buNone/>
            </a:defPPr>
            <a:lvl1pPr lvl="0">
              <a:buClr>
                <a:srgbClr val="000000"/>
              </a:buClr>
              <a:buSzPct val="100000"/>
              <a:buFont typeface="Arial" pitchFamily="34"/>
              <a:buChar char="•"/>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400" b="0" i="0" u="sng" strike="noStrike" baseline="0">
                <a:ln>
                  <a:noFill/>
                </a:ln>
                <a:solidFill>
                  <a:srgbClr val="0000FF"/>
                </a:solidFill>
                <a:uFill>
                  <a:solidFill>
                    <a:srgbClr val="0000FF"/>
                  </a:solidFill>
                </a:uFill>
                <a:latin typeface="Arial" pitchFamily="18"/>
                <a:ea typeface="Arial" pitchFamily="2"/>
                <a:cs typeface="Arial" pitchFamily="2"/>
              </a:rPr>
              <a:t>a) La microfaune du sol du lycée. TP1</a:t>
            </a:r>
          </a:p>
        </p:txBody>
      </p:sp>
      <p:pic>
        <p:nvPicPr>
          <p:cNvPr id="7" name="Image 6"/>
          <p:cNvPicPr>
            <a:picLocks noChangeAspect="1"/>
          </p:cNvPicPr>
          <p:nvPr/>
        </p:nvPicPr>
        <p:blipFill>
          <a:blip r:embed="rId3" cstate="print">
            <a:alphaModFix/>
            <a:lum/>
          </a:blip>
          <a:srcRect/>
          <a:stretch>
            <a:fillRect/>
          </a:stretch>
        </p:blipFill>
        <p:spPr>
          <a:xfrm>
            <a:off x="539552" y="620688"/>
            <a:ext cx="8203679" cy="5270040"/>
          </a:xfrm>
          <a:prstGeom prst="rect">
            <a:avLst/>
          </a:prstGeom>
          <a:noFill/>
          <a:ln>
            <a:noFill/>
          </a:ln>
        </p:spPr>
      </p:pic>
      <p:sp>
        <p:nvSpPr>
          <p:cNvPr id="2" name="Rectangle 1"/>
          <p:cNvSpPr/>
          <p:nvPr/>
        </p:nvSpPr>
        <p:spPr>
          <a:xfrm>
            <a:off x="4019714" y="5923776"/>
            <a:ext cx="1243354" cy="461665"/>
          </a:xfrm>
          <a:prstGeom prst="rect">
            <a:avLst/>
          </a:prstGeom>
        </p:spPr>
        <p:txBody>
          <a:bodyPr wrap="none">
            <a:spAutoFit/>
          </a:bodyPr>
          <a:lstStyle/>
          <a:p>
            <a:r>
              <a:rPr lang="fr-FR" sz="2400" dirty="0"/>
              <a:t>escargot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alphaModFix/>
            <a:lum/>
          </a:blip>
          <a:srcRect/>
          <a:stretch>
            <a:fillRect/>
          </a:stretch>
        </p:blipFill>
        <p:spPr>
          <a:xfrm>
            <a:off x="827584" y="1268760"/>
            <a:ext cx="7784640" cy="4647960"/>
          </a:xfrm>
          <a:prstGeom prst="rect">
            <a:avLst/>
          </a:prstGeom>
          <a:noFill/>
          <a:ln>
            <a:noFill/>
          </a:ln>
        </p:spPr>
      </p:pic>
      <p:sp>
        <p:nvSpPr>
          <p:cNvPr id="2" name="Rectangle 1"/>
          <p:cNvSpPr/>
          <p:nvPr/>
        </p:nvSpPr>
        <p:spPr>
          <a:xfrm>
            <a:off x="4169593" y="6021288"/>
            <a:ext cx="1100622" cy="461665"/>
          </a:xfrm>
          <a:prstGeom prst="rect">
            <a:avLst/>
          </a:prstGeom>
        </p:spPr>
        <p:txBody>
          <a:bodyPr wrap="none">
            <a:spAutoFit/>
          </a:bodyPr>
          <a:lstStyle/>
          <a:p>
            <a:r>
              <a:rPr lang="fr-FR" sz="2400" dirty="0"/>
              <a:t>acarien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Consignes </a:t>
            </a:r>
            <a:endParaRPr lang="fr-FR" dirty="0"/>
          </a:p>
        </p:txBody>
      </p:sp>
      <p:sp>
        <p:nvSpPr>
          <p:cNvPr id="3" name="Espace réservé du contenu 2"/>
          <p:cNvSpPr>
            <a:spLocks noGrp="1"/>
          </p:cNvSpPr>
          <p:nvPr>
            <p:ph idx="1"/>
          </p:nvPr>
        </p:nvSpPr>
        <p:spPr/>
        <p:txBody>
          <a:bodyPr/>
          <a:lstStyle/>
          <a:p>
            <a:pPr>
              <a:buNone/>
            </a:pPr>
            <a:r>
              <a:rPr lang="fr-FR" dirty="0" smtClean="0"/>
              <a:t>Atelier 1 : Découverte des composantes non vivantes du sol forestier : le biotope.</a:t>
            </a:r>
          </a:p>
          <a:p>
            <a:pPr>
              <a:buNone/>
            </a:pPr>
            <a:r>
              <a:rPr lang="fr-FR" dirty="0" smtClean="0"/>
              <a:t>Atelier 2 : Découverte des êtres vivants du sol : la biocénose.</a:t>
            </a:r>
          </a:p>
          <a:p>
            <a:pPr>
              <a:buNone/>
            </a:pPr>
            <a:r>
              <a:rPr lang="fr-FR" dirty="0" smtClean="0"/>
              <a:t>Atelier 3 : Les besoins du cloporte.</a:t>
            </a:r>
          </a:p>
          <a:p>
            <a:pPr>
              <a:buNone/>
            </a:pPr>
            <a:endParaRPr lang="fr-FR"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Résultat de recherche d'images pour &quot;lombric&quot;"/>
          <p:cNvPicPr>
            <a:picLocks noChangeAspect="1" noChangeArrowheads="1"/>
          </p:cNvPicPr>
          <p:nvPr/>
        </p:nvPicPr>
        <p:blipFill>
          <a:blip r:embed="rId2" cstate="print"/>
          <a:srcRect/>
          <a:stretch>
            <a:fillRect/>
          </a:stretch>
        </p:blipFill>
        <p:spPr bwMode="auto">
          <a:xfrm>
            <a:off x="1619672" y="836712"/>
            <a:ext cx="6096000" cy="4572000"/>
          </a:xfrm>
          <a:prstGeom prst="rect">
            <a:avLst/>
          </a:prstGeom>
          <a:noFill/>
        </p:spPr>
      </p:pic>
      <p:sp>
        <p:nvSpPr>
          <p:cNvPr id="2" name="Rectangle 1"/>
          <p:cNvSpPr/>
          <p:nvPr/>
        </p:nvSpPr>
        <p:spPr>
          <a:xfrm>
            <a:off x="4101651" y="5408712"/>
            <a:ext cx="1132041" cy="461665"/>
          </a:xfrm>
          <a:prstGeom prst="rect">
            <a:avLst/>
          </a:prstGeom>
        </p:spPr>
        <p:txBody>
          <a:bodyPr wrap="none">
            <a:spAutoFit/>
          </a:bodyPr>
          <a:lstStyle/>
          <a:p>
            <a:r>
              <a:rPr lang="fr-FR" sz="2400" dirty="0"/>
              <a:t>lombric</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Résultat de recherche d'images pour &quot;iule&quot;"/>
          <p:cNvPicPr>
            <a:picLocks noChangeAspect="1" noChangeArrowheads="1"/>
          </p:cNvPicPr>
          <p:nvPr/>
        </p:nvPicPr>
        <p:blipFill>
          <a:blip r:embed="rId2" cstate="print"/>
          <a:srcRect/>
          <a:stretch>
            <a:fillRect/>
          </a:stretch>
        </p:blipFill>
        <p:spPr bwMode="auto">
          <a:xfrm>
            <a:off x="467544" y="548680"/>
            <a:ext cx="8172400" cy="5451156"/>
          </a:xfrm>
          <a:prstGeom prst="rect">
            <a:avLst/>
          </a:prstGeom>
          <a:noFill/>
        </p:spPr>
      </p:pic>
      <p:sp>
        <p:nvSpPr>
          <p:cNvPr id="2" name="Rectangle 1"/>
          <p:cNvSpPr/>
          <p:nvPr/>
        </p:nvSpPr>
        <p:spPr>
          <a:xfrm>
            <a:off x="4232983" y="6032884"/>
            <a:ext cx="641522" cy="461665"/>
          </a:xfrm>
          <a:prstGeom prst="rect">
            <a:avLst/>
          </a:prstGeom>
        </p:spPr>
        <p:txBody>
          <a:bodyPr wrap="none">
            <a:spAutoFit/>
          </a:bodyPr>
          <a:lstStyle/>
          <a:p>
            <a:r>
              <a:rPr lang="fr-FR" sz="2400" dirty="0"/>
              <a:t>iule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Résultat de recherche d'images pour &quot;pyrrhocore&quot;"/>
          <p:cNvPicPr>
            <a:picLocks noChangeAspect="1" noChangeArrowheads="1"/>
          </p:cNvPicPr>
          <p:nvPr/>
        </p:nvPicPr>
        <p:blipFill>
          <a:blip r:embed="rId2" cstate="print"/>
          <a:srcRect/>
          <a:stretch>
            <a:fillRect/>
          </a:stretch>
        </p:blipFill>
        <p:spPr bwMode="auto">
          <a:xfrm>
            <a:off x="899592" y="404664"/>
            <a:ext cx="7253402" cy="4901897"/>
          </a:xfrm>
          <a:prstGeom prst="rect">
            <a:avLst/>
          </a:prstGeom>
          <a:noFill/>
        </p:spPr>
      </p:pic>
      <p:sp>
        <p:nvSpPr>
          <p:cNvPr id="3" name="Rectangle 2"/>
          <p:cNvSpPr/>
          <p:nvPr/>
        </p:nvSpPr>
        <p:spPr>
          <a:xfrm>
            <a:off x="3715045" y="5350495"/>
            <a:ext cx="1622495" cy="461665"/>
          </a:xfrm>
          <a:prstGeom prst="rect">
            <a:avLst/>
          </a:prstGeom>
        </p:spPr>
        <p:txBody>
          <a:bodyPr wrap="none">
            <a:spAutoFit/>
          </a:bodyPr>
          <a:lstStyle/>
          <a:p>
            <a:r>
              <a:rPr lang="fr-FR" sz="2400" dirty="0"/>
              <a:t>pyrrhocore</a:t>
            </a:r>
            <a:r>
              <a:rPr lang="fr-FR" dirty="0">
                <a:solidFill>
                  <a:srgbClr val="00B050"/>
                </a:solidFill>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Résultat de recherche d'images pour &quot;limac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0" name="AutoShape 4" descr="Résultat de recherche d'images pour &quot;limac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2" name="AutoShape 6" descr="Résultat de recherche d'images pour &quot;limace&quot;"/>
          <p:cNvSpPr>
            <a:spLocks noChangeAspect="1" noChangeArrowheads="1"/>
          </p:cNvSpPr>
          <p:nvPr/>
        </p:nvSpPr>
        <p:spPr bwMode="auto">
          <a:xfrm>
            <a:off x="155575" y="-1371600"/>
            <a:ext cx="4286250" cy="2857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4" name="AutoShape 8" descr="Résultat de recherche d'images pour &quot;limace&quot;"/>
          <p:cNvSpPr>
            <a:spLocks noChangeAspect="1" noChangeArrowheads="1"/>
          </p:cNvSpPr>
          <p:nvPr/>
        </p:nvSpPr>
        <p:spPr bwMode="auto">
          <a:xfrm>
            <a:off x="155575" y="-1371600"/>
            <a:ext cx="4286250" cy="2857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4586" name="Picture 10" descr="une photo de limace"/>
          <p:cNvPicPr>
            <a:picLocks noChangeAspect="1" noChangeArrowheads="1"/>
          </p:cNvPicPr>
          <p:nvPr/>
        </p:nvPicPr>
        <p:blipFill>
          <a:blip r:embed="rId2" cstate="print"/>
          <a:srcRect/>
          <a:stretch>
            <a:fillRect/>
          </a:stretch>
        </p:blipFill>
        <p:spPr bwMode="auto">
          <a:xfrm>
            <a:off x="1043608" y="836711"/>
            <a:ext cx="7130566" cy="4753711"/>
          </a:xfrm>
          <a:prstGeom prst="rect">
            <a:avLst/>
          </a:prstGeom>
          <a:noFill/>
        </p:spPr>
      </p:pic>
      <p:sp>
        <p:nvSpPr>
          <p:cNvPr id="2" name="Rectangle 1"/>
          <p:cNvSpPr/>
          <p:nvPr/>
        </p:nvSpPr>
        <p:spPr>
          <a:xfrm>
            <a:off x="4107792" y="5661248"/>
            <a:ext cx="1002197" cy="461665"/>
          </a:xfrm>
          <a:prstGeom prst="rect">
            <a:avLst/>
          </a:prstGeom>
        </p:spPr>
        <p:txBody>
          <a:bodyPr wrap="none">
            <a:spAutoFit/>
          </a:bodyPr>
          <a:lstStyle/>
          <a:p>
            <a:r>
              <a:rPr lang="fr-FR" sz="2400" dirty="0"/>
              <a:t>limace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Résultat de recherche d'images pour &quot;araignée  sol&quot;"/>
          <p:cNvPicPr>
            <a:picLocks noChangeAspect="1" noChangeArrowheads="1"/>
          </p:cNvPicPr>
          <p:nvPr/>
        </p:nvPicPr>
        <p:blipFill>
          <a:blip r:embed="rId2" cstate="print"/>
          <a:srcRect/>
          <a:stretch>
            <a:fillRect/>
          </a:stretch>
        </p:blipFill>
        <p:spPr bwMode="auto">
          <a:xfrm>
            <a:off x="1043608" y="692696"/>
            <a:ext cx="6981552" cy="4677641"/>
          </a:xfrm>
          <a:prstGeom prst="rect">
            <a:avLst/>
          </a:prstGeom>
          <a:noFill/>
        </p:spPr>
      </p:pic>
      <p:sp>
        <p:nvSpPr>
          <p:cNvPr id="2" name="Rectangle 1"/>
          <p:cNvSpPr/>
          <p:nvPr/>
        </p:nvSpPr>
        <p:spPr>
          <a:xfrm>
            <a:off x="3875325" y="5403385"/>
            <a:ext cx="1318118" cy="461665"/>
          </a:xfrm>
          <a:prstGeom prst="rect">
            <a:avLst/>
          </a:prstGeom>
        </p:spPr>
        <p:txBody>
          <a:bodyPr wrap="none">
            <a:spAutoFit/>
          </a:bodyPr>
          <a:lstStyle/>
          <a:p>
            <a:r>
              <a:rPr lang="fr-FR" sz="2400" dirty="0"/>
              <a:t>araignée</a:t>
            </a:r>
            <a:r>
              <a:rPr lang="fr-FR" dirty="0">
                <a:solidFill>
                  <a:srgbClr val="00B050"/>
                </a:solidFill>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lamalledesvt.chispasdesal.es/wp-content/uploads/2013/03/organismes-du-sol.jpg"/>
          <p:cNvPicPr>
            <a:picLocks noChangeAspect="1" noChangeArrowheads="1"/>
          </p:cNvPicPr>
          <p:nvPr/>
        </p:nvPicPr>
        <p:blipFill>
          <a:blip r:embed="rId2" cstate="print"/>
          <a:srcRect/>
          <a:stretch>
            <a:fillRect/>
          </a:stretch>
        </p:blipFill>
        <p:spPr bwMode="auto">
          <a:xfrm>
            <a:off x="539750" y="549275"/>
            <a:ext cx="8083550" cy="550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lamaisondalzaz.files.wordpress.com/2011/09/chac3aene-alimentaire-dans-un-sol-forestier1.jpg?w=840&amp;h=1198"/>
          <p:cNvPicPr>
            <a:picLocks noChangeAspect="1" noChangeArrowheads="1"/>
          </p:cNvPicPr>
          <p:nvPr/>
        </p:nvPicPr>
        <p:blipFill>
          <a:blip r:embed="rId2" cstate="print"/>
          <a:srcRect/>
          <a:stretch>
            <a:fillRect/>
          </a:stretch>
        </p:blipFill>
        <p:spPr bwMode="auto">
          <a:xfrm>
            <a:off x="2195736" y="260648"/>
            <a:ext cx="4342118" cy="619268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p:txBody>
          <a:bodyPr>
            <a:normAutofit fontScale="90000"/>
          </a:bodyPr>
          <a:lstStyle/>
          <a:p>
            <a:r>
              <a:rPr lang="fr-FR" altLang="fr-FR" smtClean="0">
                <a:solidFill>
                  <a:srgbClr val="FF0000"/>
                </a:solidFill>
              </a:rPr>
              <a:t>Conclusion décomposition de la matière</a:t>
            </a:r>
          </a:p>
        </p:txBody>
      </p:sp>
      <p:sp>
        <p:nvSpPr>
          <p:cNvPr id="51203" name="Espace réservé du contenu 2"/>
          <p:cNvSpPr>
            <a:spLocks noGrp="1"/>
          </p:cNvSpPr>
          <p:nvPr>
            <p:ph idx="1"/>
          </p:nvPr>
        </p:nvSpPr>
        <p:spPr/>
        <p:txBody>
          <a:bodyPr/>
          <a:lstStyle/>
          <a:p>
            <a:pPr marL="0" indent="0" eaLnBrk="1" hangingPunct="1">
              <a:buFont typeface="Arial" charset="0"/>
              <a:buNone/>
            </a:pPr>
            <a:r>
              <a:rPr lang="fr-FR" altLang="fr-FR" b="1" dirty="0" smtClean="0">
                <a:solidFill>
                  <a:srgbClr val="FF0000"/>
                </a:solidFill>
              </a:rPr>
              <a:t>Les organismes vivants du sol, au travers des réseaux alimentaires, transforment la matière organique (litière) en matière minérale (humus).</a:t>
            </a:r>
          </a:p>
          <a:p>
            <a:pPr marL="0" indent="0" eaLnBrk="1" hangingPunct="1">
              <a:buFont typeface="Arial" charset="0"/>
              <a:buNone/>
            </a:pPr>
            <a:r>
              <a:rPr lang="fr-FR" altLang="fr-FR" b="1" dirty="0" smtClean="0">
                <a:solidFill>
                  <a:srgbClr val="FF0000"/>
                </a:solidFill>
              </a:rPr>
              <a:t/>
            </a:r>
            <a:br>
              <a:rPr lang="fr-FR" altLang="fr-FR" b="1" dirty="0" smtClean="0">
                <a:solidFill>
                  <a:srgbClr val="FF0000"/>
                </a:solidFill>
              </a:rPr>
            </a:br>
            <a:r>
              <a:rPr lang="fr-FR" altLang="fr-FR" b="1" dirty="0" smtClean="0">
                <a:solidFill>
                  <a:srgbClr val="FF0000"/>
                </a:solidFill>
              </a:rPr>
              <a:t>	</a:t>
            </a:r>
          </a:p>
          <a:p>
            <a:pPr marL="0" indent="0">
              <a:buFont typeface="Arial" charset="0"/>
              <a:buNone/>
            </a:pPr>
            <a:endParaRPr lang="fr-FR" altLang="fr-FR"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solidFill>
                  <a:srgbClr val="00B050"/>
                </a:solidFill>
              </a:rPr>
              <a:t>Que se passe-t-il quand les déchets ne sont pas recyclables par les animaux du sol?</a:t>
            </a:r>
          </a:p>
          <a:p>
            <a:pPr>
              <a:buNone/>
            </a:pPr>
            <a:r>
              <a:rPr lang="fr-FR" b="1" u="sng" dirty="0" smtClean="0">
                <a:solidFill>
                  <a:srgbClr val="FF0000"/>
                </a:solidFill>
              </a:rPr>
              <a:t>III) Les déchets non biodégradables:</a:t>
            </a:r>
          </a:p>
          <a:p>
            <a:pPr>
              <a:buNone/>
            </a:pPr>
            <a:endParaRPr lang="fr-FR" b="1" u="sng" dirty="0" smtClean="0">
              <a:solidFill>
                <a:srgbClr val="FF0000"/>
              </a:solidFill>
            </a:endParaRPr>
          </a:p>
          <a:p>
            <a:pPr>
              <a:buNone/>
            </a:pPr>
            <a:r>
              <a:rPr lang="fr-FR" sz="2400" b="1" dirty="0" smtClean="0"/>
              <a:t>Activité 3: </a:t>
            </a:r>
            <a:r>
              <a:rPr lang="fr-FR" sz="2400" dirty="0" smtClean="0"/>
              <a:t>l’impact de l’Homme sur l’environnement</a:t>
            </a:r>
          </a:p>
          <a:p>
            <a:pPr>
              <a:buNone/>
            </a:pPr>
            <a:r>
              <a:rPr lang="fr-FR" sz="2800" b="1" u="sng" dirty="0" smtClean="0">
                <a:solidFill>
                  <a:srgbClr val="00B050"/>
                </a:solidFill>
              </a:rPr>
              <a:t>1) L’impact des déchets non biodégradables </a:t>
            </a:r>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solidFill>
                  <a:srgbClr val="FF0000"/>
                </a:solidFill>
              </a:rPr>
              <a:t>Définition de biodégradable</a:t>
            </a:r>
            <a:r>
              <a:rPr lang="fr-FR" dirty="0" smtClean="0"/>
              <a:t>: susceptible d’être décomposé naturellement par les êtres vivants.</a:t>
            </a:r>
            <a:endParaRPr lang="fr-FR" dirty="0"/>
          </a:p>
        </p:txBody>
      </p:sp>
    </p:spTree>
    <p:extLst>
      <p:ext uri="{BB962C8B-B14F-4D97-AF65-F5344CB8AC3E}">
        <p14:creationId xmlns:p14="http://schemas.microsoft.com/office/powerpoint/2010/main" val="382055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http://benoit.urgelli.free.fr/Enseignement-lycee/Seconde/</a:t>
            </a:r>
            <a:endParaRPr lang="fr-F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a:bodyPr>
          <a:lstStyle/>
          <a:p>
            <a:pPr>
              <a:buNone/>
            </a:pPr>
            <a:r>
              <a:rPr lang="fr-FR" sz="2600" dirty="0" smtClean="0"/>
              <a:t>Nous sommes de plus en plus nombreux à nous déclarer en faveur du respect de l’environnement. Pourtant nos villes, nos plages et nos forêts sont toujours jonchées de mouchoirs, mégots, chewing-gums, canettes… </a:t>
            </a:r>
          </a:p>
          <a:p>
            <a:pPr>
              <a:buNone/>
            </a:pPr>
            <a:endParaRPr lang="fr-FR" sz="2600" dirty="0" smtClean="0"/>
          </a:p>
          <a:p>
            <a:pPr>
              <a:buNone/>
            </a:pPr>
            <a:r>
              <a:rPr lang="fr-FR" sz="2600" dirty="0" smtClean="0"/>
              <a:t>Nous qui œuvrons, chaque jour, pour le respect de l’environnement, cessons de malmener les bactéries, champignons microscopiques et les animaux du sol responsables de la décomposition des matières organiques, en matière minérale.</a:t>
            </a:r>
          </a:p>
          <a:p>
            <a:pPr>
              <a:buNone/>
            </a:pPr>
            <a:r>
              <a:rPr lang="fr-FR" sz="2600" dirty="0" smtClean="0"/>
              <a:t> La cellulose, le métal, le plastique et le verre, ce n’est pas tellement leur rayon… Alors, quand on en laisse dans la nature, c’est souvent pour longtemps.</a:t>
            </a:r>
          </a:p>
          <a:p>
            <a:pPr>
              <a:buNone/>
            </a:pPr>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Revue de longévité :</a:t>
            </a:r>
            <a:endParaRPr lang="fr-FR" dirty="0"/>
          </a:p>
        </p:txBody>
      </p:sp>
      <p:sp>
        <p:nvSpPr>
          <p:cNvPr id="3" name="Espace réservé du contenu 2"/>
          <p:cNvSpPr>
            <a:spLocks noGrp="1"/>
          </p:cNvSpPr>
          <p:nvPr>
            <p:ph idx="1"/>
          </p:nvPr>
        </p:nvSpPr>
        <p:spPr>
          <a:xfrm>
            <a:off x="457200" y="1268760"/>
            <a:ext cx="8229600" cy="5112568"/>
          </a:xfrm>
        </p:spPr>
        <p:txBody>
          <a:bodyPr>
            <a:normAutofit fontScale="25000" lnSpcReduction="20000"/>
          </a:bodyPr>
          <a:lstStyle/>
          <a:p>
            <a:r>
              <a:rPr lang="fr-FR" sz="5600" b="1" dirty="0" smtClean="0"/>
              <a:t>3 mois pour un mouchoir en papier</a:t>
            </a:r>
          </a:p>
          <a:p>
            <a:pPr>
              <a:buNone/>
            </a:pPr>
            <a:r>
              <a:rPr lang="fr-FR" sz="5600" dirty="0" smtClean="0"/>
              <a:t>On le dit jetable, mais ce n’est pas une raison pour le jeter n’importe où ! Car il faut tout de même trois mois à ce petit carré de papier pour se transformer en eau et en gaz carbonique.</a:t>
            </a:r>
            <a:br>
              <a:rPr lang="fr-FR" sz="5600" dirty="0" smtClean="0"/>
            </a:br>
            <a:r>
              <a:rPr lang="fr-FR" sz="5600" dirty="0" smtClean="0"/>
              <a:t>Chiffonné et en boule, il est certes plus discret, mais il se décompose encore moins vite… </a:t>
            </a:r>
          </a:p>
          <a:p>
            <a:r>
              <a:rPr lang="fr-FR" sz="5600" b="1" dirty="0" smtClean="0"/>
              <a:t>6 mois pour une allumette</a:t>
            </a:r>
          </a:p>
          <a:p>
            <a:pPr>
              <a:buNone/>
            </a:pPr>
            <a:r>
              <a:rPr lang="fr-FR" sz="5600" dirty="0" smtClean="0"/>
              <a:t>Une longévité inattendue, alors qu’elle est composée de moins d’un gramme de bois. Mais il faut bien attendre tout ce temps pour que la nature l’absorbe définitivement. </a:t>
            </a:r>
          </a:p>
          <a:p>
            <a:r>
              <a:rPr lang="fr-FR" sz="5600" b="1" dirty="0" smtClean="0"/>
              <a:t>1 à 2 ans pour un mégot de cigarette</a:t>
            </a:r>
          </a:p>
          <a:p>
            <a:pPr>
              <a:buNone/>
            </a:pPr>
            <a:r>
              <a:rPr lang="fr-FR" sz="5600" dirty="0" smtClean="0"/>
              <a:t>Le filtre est en acétate de cellulose, un composé de synthèse. Il faut une à deux années pour que les bactéries et champignons microscopiques en viennent à bout…</a:t>
            </a:r>
          </a:p>
          <a:p>
            <a:r>
              <a:rPr lang="fr-FR" sz="5600" b="1" dirty="0" smtClean="0"/>
              <a:t>5 ans pour un chewing-gum</a:t>
            </a:r>
          </a:p>
          <a:p>
            <a:pPr>
              <a:buNone/>
            </a:pPr>
            <a:r>
              <a:rPr lang="fr-FR" sz="5600" dirty="0" smtClean="0"/>
              <a:t>Avec son mélange de gomme, de résine, de sucre et de colorants, il est non toxique pour l’environnement. Pourtant, il faut cinq années pour que la lumière et l’oxygène de l’air arrivent à le détruire.</a:t>
            </a:r>
          </a:p>
          <a:p>
            <a:r>
              <a:rPr lang="fr-FR" sz="5600" b="1" dirty="0" smtClean="0"/>
              <a:t>10 ans, au moins, pour une canette en acier et jusqu’à 200 ans si elle est en aluminium</a:t>
            </a:r>
          </a:p>
          <a:p>
            <a:pPr>
              <a:buNone/>
            </a:pPr>
            <a:r>
              <a:rPr lang="fr-FR" sz="5600" dirty="0" smtClean="0"/>
              <a:t>Il faut en général compter deux étés pluvieux et humides pour que la rouille commence à attaquer les 210 microns d’épaisseur d’acier recouvert d’étain et de vernis de la canette. Elle se dégrade alors en une dizaine d’années… ou beaucoup plus si le temps est sec. La décomposition d’une canette en aluminium peut prendre jusqu’à deux siècles !</a:t>
            </a:r>
          </a:p>
          <a:p>
            <a:r>
              <a:rPr lang="fr-FR" sz="5600" b="1" dirty="0" smtClean="0"/>
              <a:t>100 à 1 000 ans pour un sac en plastique</a:t>
            </a:r>
          </a:p>
          <a:p>
            <a:pPr>
              <a:buNone/>
            </a:pPr>
            <a:r>
              <a:rPr lang="fr-FR" sz="5600" dirty="0" smtClean="0"/>
              <a:t>S’il est à l’abri de la lumière, ce temps peut être encore plus long. Laissé à l’air libre, le plastique perd son élasticité, se fragmente, puis se disperse dans le sol. Ce phénomène s’appelle la </a:t>
            </a:r>
            <a:r>
              <a:rPr lang="fr-FR" sz="5600" dirty="0" err="1" smtClean="0"/>
              <a:t>biofragmentation</a:t>
            </a:r>
            <a:r>
              <a:rPr lang="fr-FR" sz="5600" dirty="0" smtClean="0"/>
              <a:t>. Le sac n’a toutefois pas encore été dégradé, phénomène pour lequel il faut en moyenne 400 ans. Au mieux : un siècle, au pire : un millénaire.</a:t>
            </a:r>
          </a:p>
          <a:p>
            <a:r>
              <a:rPr lang="fr-FR" sz="5600" b="1" dirty="0" smtClean="0"/>
              <a:t>4 000 ans pour une bouteille en verre</a:t>
            </a:r>
          </a:p>
          <a:p>
            <a:pPr>
              <a:buNone/>
            </a:pPr>
            <a:r>
              <a:rPr lang="fr-FR" sz="5600" dirty="0" smtClean="0"/>
              <a:t>La palme de la dégradation la plus lente revient au verre : fabriqué à base de sable, de soude et de chaux, il met environ 4 000 ans à disparaître ! Seul le recyclage permet de s’en débarrasser.</a:t>
            </a:r>
          </a:p>
          <a:p>
            <a:pPr>
              <a:buNone/>
            </a:pPr>
            <a:endParaRPr lang="fr-F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Afficher l'image d'origine"/>
          <p:cNvPicPr>
            <a:picLocks noChangeAspect="1" noChangeArrowheads="1"/>
          </p:cNvPicPr>
          <p:nvPr/>
        </p:nvPicPr>
        <p:blipFill>
          <a:blip r:embed="rId2" cstate="print"/>
          <a:srcRect/>
          <a:stretch>
            <a:fillRect/>
          </a:stretch>
        </p:blipFill>
        <p:spPr bwMode="auto">
          <a:xfrm>
            <a:off x="2411760" y="332656"/>
            <a:ext cx="4772025" cy="5829301"/>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fficher l'image d'origine"/>
          <p:cNvPicPr>
            <a:picLocks noChangeAspect="1" noChangeArrowheads="1"/>
          </p:cNvPicPr>
          <p:nvPr/>
        </p:nvPicPr>
        <p:blipFill>
          <a:blip r:embed="rId2" cstate="print"/>
          <a:srcRect/>
          <a:stretch>
            <a:fillRect/>
          </a:stretch>
        </p:blipFill>
        <p:spPr bwMode="auto">
          <a:xfrm>
            <a:off x="1115616" y="1412776"/>
            <a:ext cx="6232699" cy="333449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Afficher l'image d'origine"/>
          <p:cNvPicPr>
            <a:picLocks noChangeAspect="1" noChangeArrowheads="1"/>
          </p:cNvPicPr>
          <p:nvPr/>
        </p:nvPicPr>
        <p:blipFill>
          <a:blip r:embed="rId2" cstate="print"/>
          <a:srcRect/>
          <a:stretch>
            <a:fillRect/>
          </a:stretch>
        </p:blipFill>
        <p:spPr bwMode="auto">
          <a:xfrm>
            <a:off x="1077639" y="620688"/>
            <a:ext cx="6822432" cy="5544616"/>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fficher l'image d'origine"/>
          <p:cNvPicPr>
            <a:picLocks noChangeAspect="1" noChangeArrowheads="1"/>
          </p:cNvPicPr>
          <p:nvPr/>
        </p:nvPicPr>
        <p:blipFill>
          <a:blip r:embed="rId2" cstate="print"/>
          <a:srcRect/>
          <a:stretch>
            <a:fillRect/>
          </a:stretch>
        </p:blipFill>
        <p:spPr bwMode="auto">
          <a:xfrm>
            <a:off x="2411760" y="188640"/>
            <a:ext cx="4333875" cy="642937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L’impact sur les animaux</a:t>
            </a:r>
            <a:endParaRPr lang="fr-FR" dirty="0"/>
          </a:p>
        </p:txBody>
      </p:sp>
      <p:pic>
        <p:nvPicPr>
          <p:cNvPr id="64514" name="Picture 2" descr="Afficher l'image d'origine"/>
          <p:cNvPicPr>
            <a:picLocks noChangeAspect="1" noChangeArrowheads="1"/>
          </p:cNvPicPr>
          <p:nvPr/>
        </p:nvPicPr>
        <p:blipFill>
          <a:blip r:embed="rId2" cstate="print"/>
          <a:srcRect/>
          <a:stretch>
            <a:fillRect/>
          </a:stretch>
        </p:blipFill>
        <p:spPr bwMode="auto">
          <a:xfrm>
            <a:off x="5292080" y="1340768"/>
            <a:ext cx="3522184" cy="2494435"/>
          </a:xfrm>
          <a:prstGeom prst="rect">
            <a:avLst/>
          </a:prstGeom>
          <a:noFill/>
        </p:spPr>
      </p:pic>
      <p:pic>
        <p:nvPicPr>
          <p:cNvPr id="64516" name="Picture 4" descr="Afficher l'image d'origine"/>
          <p:cNvPicPr>
            <a:picLocks noChangeAspect="1" noChangeArrowheads="1"/>
          </p:cNvPicPr>
          <p:nvPr/>
        </p:nvPicPr>
        <p:blipFill>
          <a:blip r:embed="rId3" cstate="print"/>
          <a:srcRect/>
          <a:stretch>
            <a:fillRect/>
          </a:stretch>
        </p:blipFill>
        <p:spPr bwMode="auto">
          <a:xfrm>
            <a:off x="5940152" y="4221088"/>
            <a:ext cx="2639616" cy="1979712"/>
          </a:xfrm>
          <a:prstGeom prst="rect">
            <a:avLst/>
          </a:prstGeom>
          <a:noFill/>
        </p:spPr>
      </p:pic>
      <p:pic>
        <p:nvPicPr>
          <p:cNvPr id="64518" name="Picture 6" descr="Afficher l'image d'origine"/>
          <p:cNvPicPr>
            <a:picLocks noChangeAspect="1" noChangeArrowheads="1"/>
          </p:cNvPicPr>
          <p:nvPr/>
        </p:nvPicPr>
        <p:blipFill>
          <a:blip r:embed="rId4" cstate="print"/>
          <a:srcRect/>
          <a:stretch>
            <a:fillRect/>
          </a:stretch>
        </p:blipFill>
        <p:spPr bwMode="auto">
          <a:xfrm>
            <a:off x="755576" y="4149080"/>
            <a:ext cx="3524250" cy="2371726"/>
          </a:xfrm>
          <a:prstGeom prst="rect">
            <a:avLst/>
          </a:prstGeom>
          <a:noFill/>
        </p:spPr>
      </p:pic>
      <p:pic>
        <p:nvPicPr>
          <p:cNvPr id="64521" name="Picture 9"/>
          <p:cNvPicPr>
            <a:picLocks noChangeAspect="1" noChangeArrowheads="1"/>
          </p:cNvPicPr>
          <p:nvPr/>
        </p:nvPicPr>
        <p:blipFill>
          <a:blip r:embed="rId5" cstate="print"/>
          <a:srcRect/>
          <a:stretch>
            <a:fillRect/>
          </a:stretch>
        </p:blipFill>
        <p:spPr bwMode="auto">
          <a:xfrm>
            <a:off x="611560" y="1340768"/>
            <a:ext cx="3853769" cy="2607171"/>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L’impact sur les végétaux</a:t>
            </a:r>
            <a:endParaRPr lang="fr-FR" dirty="0"/>
          </a:p>
        </p:txBody>
      </p:sp>
      <p:pic>
        <p:nvPicPr>
          <p:cNvPr id="65538" name="Picture 2" descr="Afficher l'image d'origine"/>
          <p:cNvPicPr>
            <a:picLocks noChangeAspect="1" noChangeArrowheads="1"/>
          </p:cNvPicPr>
          <p:nvPr/>
        </p:nvPicPr>
        <p:blipFill>
          <a:blip r:embed="rId2" cstate="print"/>
          <a:srcRect/>
          <a:stretch>
            <a:fillRect/>
          </a:stretch>
        </p:blipFill>
        <p:spPr bwMode="auto">
          <a:xfrm>
            <a:off x="4857647" y="1700808"/>
            <a:ext cx="3973290" cy="2658642"/>
          </a:xfrm>
          <a:prstGeom prst="rect">
            <a:avLst/>
          </a:prstGeom>
          <a:noFill/>
        </p:spPr>
      </p:pic>
      <p:pic>
        <p:nvPicPr>
          <p:cNvPr id="65540" name="Picture 4" descr="Afficher l'image d'origine"/>
          <p:cNvPicPr>
            <a:picLocks noChangeAspect="1" noChangeArrowheads="1"/>
          </p:cNvPicPr>
          <p:nvPr/>
        </p:nvPicPr>
        <p:blipFill>
          <a:blip r:embed="rId3" cstate="print"/>
          <a:srcRect/>
          <a:stretch>
            <a:fillRect/>
          </a:stretch>
        </p:blipFill>
        <p:spPr bwMode="auto">
          <a:xfrm>
            <a:off x="251520" y="3717032"/>
            <a:ext cx="3960439" cy="2972187"/>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sixième continent</a:t>
            </a:r>
            <a:endParaRPr lang="fr-FR" dirty="0"/>
          </a:p>
        </p:txBody>
      </p:sp>
      <p:sp>
        <p:nvSpPr>
          <p:cNvPr id="4" name="Rectangle 3"/>
          <p:cNvSpPr/>
          <p:nvPr/>
        </p:nvSpPr>
        <p:spPr>
          <a:xfrm>
            <a:off x="467544" y="4581128"/>
            <a:ext cx="8352928" cy="2062103"/>
          </a:xfrm>
          <a:prstGeom prst="rect">
            <a:avLst/>
          </a:prstGeom>
        </p:spPr>
        <p:txBody>
          <a:bodyPr wrap="square">
            <a:spAutoFit/>
          </a:bodyPr>
          <a:lstStyle/>
          <a:p>
            <a:r>
              <a:rPr lang="fr-FR" sz="1600" dirty="0" smtClean="0">
                <a:latin typeface="Times New Roman" pitchFamily="18" charset="0"/>
                <a:cs typeface="Times New Roman" pitchFamily="18" charset="0"/>
              </a:rPr>
              <a:t>Des milliers de détritus à la dérive et des courants marins qui convergent vers une même zone. Il n’en fallait pas plus pour qu’une immense étendue de plastique de 10 à 30 mètres d’épaisseur se forme au cœur de l’océan Pacifique. Plus de 3,5 millions de km2 d’eau sont ainsi recouverts par toutes sortes de déchets rejetés par les hommes depuis des décennies. Aujourd’hui on parle du </a:t>
            </a:r>
            <a:r>
              <a:rPr lang="fr-FR" sz="1600" dirty="0" smtClean="0">
                <a:latin typeface="Times New Roman" pitchFamily="18" charset="0"/>
                <a:cs typeface="Times New Roman" pitchFamily="18" charset="0"/>
                <a:hlinkClick r:id="rId2"/>
              </a:rPr>
              <a:t>Great Pacific </a:t>
            </a:r>
            <a:r>
              <a:rPr lang="fr-FR" sz="1600" dirty="0" err="1" smtClean="0">
                <a:latin typeface="Times New Roman" pitchFamily="18" charset="0"/>
                <a:cs typeface="Times New Roman" pitchFamily="18" charset="0"/>
                <a:hlinkClick r:id="rId2"/>
              </a:rPr>
              <a:t>Garbage</a:t>
            </a:r>
            <a:r>
              <a:rPr lang="fr-FR" sz="1600" dirty="0" smtClean="0">
                <a:latin typeface="Times New Roman" pitchFamily="18" charset="0"/>
                <a:cs typeface="Times New Roman" pitchFamily="18" charset="0"/>
                <a:hlinkClick r:id="rId2"/>
              </a:rPr>
              <a:t> Patch</a:t>
            </a:r>
            <a:r>
              <a:rPr lang="fr-FR" sz="1600" dirty="0" smtClean="0">
                <a:latin typeface="Times New Roman" pitchFamily="18" charset="0"/>
                <a:cs typeface="Times New Roman" pitchFamily="18" charset="0"/>
              </a:rPr>
              <a:t>, d’une plaque de déchets tout comme l’on parle des plaques tectoniques. Une comparaison bien triste. Ces « soupes de plastiques » sont également apparues en </a:t>
            </a:r>
            <a:r>
              <a:rPr lang="fr-FR" sz="1600" dirty="0" err="1" smtClean="0">
                <a:latin typeface="Times New Roman" pitchFamily="18" charset="0"/>
                <a:cs typeface="Times New Roman" pitchFamily="18" charset="0"/>
              </a:rPr>
              <a:t>Méditérannée</a:t>
            </a:r>
            <a:r>
              <a:rPr lang="fr-FR" sz="1600" dirty="0" smtClean="0">
                <a:latin typeface="Times New Roman" pitchFamily="18" charset="0"/>
                <a:cs typeface="Times New Roman" pitchFamily="18" charset="0"/>
              </a:rPr>
              <a:t> et au sein de l’océan Atlantique. Comment expliquer et surtout remédier à une catastrophe d’une telle ampleur ?</a:t>
            </a:r>
            <a:endParaRPr lang="fr-FR" sz="1600" dirty="0">
              <a:latin typeface="Times New Roman" pitchFamily="18" charset="0"/>
              <a:cs typeface="Times New Roman" pitchFamily="18" charset="0"/>
            </a:endParaRPr>
          </a:p>
        </p:txBody>
      </p:sp>
      <p:pic>
        <p:nvPicPr>
          <p:cNvPr id="66564" name="Picture 4" descr="http://www.rts.ch/2013/07/08/16/49/5048130.image?w=517"/>
          <p:cNvPicPr>
            <a:picLocks noChangeAspect="1" noChangeArrowheads="1"/>
          </p:cNvPicPr>
          <p:nvPr/>
        </p:nvPicPr>
        <p:blipFill>
          <a:blip r:embed="rId3" cstate="print"/>
          <a:srcRect/>
          <a:stretch>
            <a:fillRect/>
          </a:stretch>
        </p:blipFill>
        <p:spPr bwMode="auto">
          <a:xfrm>
            <a:off x="5292080" y="1916832"/>
            <a:ext cx="3625401" cy="1928405"/>
          </a:xfrm>
          <a:prstGeom prst="rect">
            <a:avLst/>
          </a:prstGeom>
          <a:noFill/>
        </p:spPr>
      </p:pic>
      <p:pic>
        <p:nvPicPr>
          <p:cNvPr id="66566" name="Picture 6" descr="Afficher l'image d'origine"/>
          <p:cNvPicPr>
            <a:picLocks noChangeAspect="1" noChangeArrowheads="1"/>
          </p:cNvPicPr>
          <p:nvPr/>
        </p:nvPicPr>
        <p:blipFill>
          <a:blip r:embed="rId4" cstate="print"/>
          <a:srcRect/>
          <a:stretch>
            <a:fillRect/>
          </a:stretch>
        </p:blipFill>
        <p:spPr bwMode="auto">
          <a:xfrm>
            <a:off x="179512" y="1484784"/>
            <a:ext cx="4872598" cy="2736304"/>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Bilan </a:t>
            </a:r>
            <a:endParaRPr lang="fr-FR" dirty="0">
              <a:solidFill>
                <a:srgbClr val="FF0000"/>
              </a:solidFill>
            </a:endParaRPr>
          </a:p>
        </p:txBody>
      </p:sp>
      <p:sp>
        <p:nvSpPr>
          <p:cNvPr id="3" name="Espace réservé du contenu 2"/>
          <p:cNvSpPr>
            <a:spLocks noGrp="1"/>
          </p:cNvSpPr>
          <p:nvPr>
            <p:ph idx="1"/>
          </p:nvPr>
        </p:nvSpPr>
        <p:spPr>
          <a:xfrm>
            <a:off x="323528" y="1600200"/>
            <a:ext cx="8424936" cy="4525963"/>
          </a:xfrm>
        </p:spPr>
        <p:txBody>
          <a:bodyPr/>
          <a:lstStyle/>
          <a:p>
            <a:pPr>
              <a:buNone/>
            </a:pPr>
            <a:r>
              <a:rPr lang="fr-FR" dirty="0" smtClean="0"/>
              <a:t>Les déchets qui ne sont pas constitués par de la matière organique, ne sont pas biodégradables, ils ont donc un impact négatif sur l’environnement.</a:t>
            </a:r>
          </a:p>
          <a:p>
            <a:pPr>
              <a:buNone/>
            </a:pPr>
            <a:endParaRPr lang="fr-FR" dirty="0" smtClean="0"/>
          </a:p>
          <a:p>
            <a:pPr>
              <a:buNone/>
            </a:pPr>
            <a:r>
              <a:rPr lang="fr-FR" sz="2800" dirty="0" smtClean="0">
                <a:solidFill>
                  <a:srgbClr val="00B050"/>
                </a:solidFill>
              </a:rPr>
              <a:t>Comment éviter cet impact négatif sur l’environnement?</a:t>
            </a:r>
            <a:endParaRPr lang="fr-FR" sz="2800" dirty="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02234"/>
          </a:xfrm>
        </p:spPr>
        <p:txBody>
          <a:bodyPr>
            <a:normAutofit fontScale="90000"/>
          </a:bodyPr>
          <a:lstStyle/>
          <a:p>
            <a:r>
              <a:rPr lang="fr-FR" sz="4000" b="1" dirty="0" smtClean="0"/>
              <a:t>Atelier 1 : Découverte des composantes non vivantes du sol forestier : le biotope.</a:t>
            </a:r>
            <a:r>
              <a:rPr lang="fr-FR" dirty="0" smtClean="0"/>
              <a:t/>
            </a:r>
            <a:br>
              <a:rPr lang="fr-FR" dirty="0" smtClean="0"/>
            </a:br>
            <a:endParaRPr lang="fr-FR" dirty="0"/>
          </a:p>
        </p:txBody>
      </p:sp>
      <p:sp>
        <p:nvSpPr>
          <p:cNvPr id="3" name="Espace réservé du contenu 2"/>
          <p:cNvSpPr>
            <a:spLocks noGrp="1"/>
          </p:cNvSpPr>
          <p:nvPr>
            <p:ph idx="1"/>
          </p:nvPr>
        </p:nvSpPr>
        <p:spPr>
          <a:xfrm>
            <a:off x="251520" y="6037313"/>
            <a:ext cx="8229600" cy="820687"/>
          </a:xfrm>
        </p:spPr>
        <p:txBody>
          <a:bodyPr/>
          <a:lstStyle/>
          <a:p>
            <a:pPr algn="ctr">
              <a:buNone/>
            </a:pPr>
            <a:r>
              <a:rPr lang="fr-FR" altLang="fr-FR" dirty="0" smtClean="0"/>
              <a:t>Etude  d’un échantillon d’humus forestier</a:t>
            </a:r>
          </a:p>
          <a:p>
            <a:pPr algn="ctr">
              <a:buNone/>
            </a:pPr>
            <a:endParaRPr lang="fr-FR" dirty="0"/>
          </a:p>
        </p:txBody>
      </p:sp>
      <p:pic>
        <p:nvPicPr>
          <p:cNvPr id="4" name="Picture 2" descr="http://www.vivelessvt.com/wp-content/uploads/2011/01/compost-eleve-6eme.jpg"/>
          <p:cNvPicPr>
            <a:picLocks noChangeAspect="1" noChangeArrowheads="1"/>
          </p:cNvPicPr>
          <p:nvPr/>
        </p:nvPicPr>
        <p:blipFill>
          <a:blip r:embed="rId2" cstate="print"/>
          <a:srcRect/>
          <a:stretch>
            <a:fillRect/>
          </a:stretch>
        </p:blipFill>
        <p:spPr bwMode="auto">
          <a:xfrm>
            <a:off x="1547664" y="2564904"/>
            <a:ext cx="5688632" cy="35726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b="1" u="sng" dirty="0" smtClean="0">
                <a:solidFill>
                  <a:srgbClr val="00B050"/>
                </a:solidFill>
              </a:rPr>
              <a:t>2) Le recyclage:</a:t>
            </a:r>
            <a:endParaRPr lang="fr-FR" sz="3600" b="1" u="sng" dirty="0">
              <a:solidFill>
                <a:srgbClr val="00B050"/>
              </a:solidFill>
            </a:endParaRPr>
          </a:p>
        </p:txBody>
      </p:sp>
      <p:pic>
        <p:nvPicPr>
          <p:cNvPr id="1026" name="Picture 2" descr="Afficher l'image d'origine"/>
          <p:cNvPicPr>
            <a:picLocks noChangeAspect="1" noChangeArrowheads="1"/>
          </p:cNvPicPr>
          <p:nvPr/>
        </p:nvPicPr>
        <p:blipFill>
          <a:blip r:embed="rId2" cstate="print"/>
          <a:srcRect/>
          <a:stretch>
            <a:fillRect/>
          </a:stretch>
        </p:blipFill>
        <p:spPr bwMode="auto">
          <a:xfrm>
            <a:off x="2267744" y="1412776"/>
            <a:ext cx="4929293" cy="4584243"/>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Afficher l'image d'origine"/>
          <p:cNvPicPr>
            <a:picLocks noChangeAspect="1" noChangeArrowheads="1"/>
          </p:cNvPicPr>
          <p:nvPr/>
        </p:nvPicPr>
        <p:blipFill>
          <a:blip r:embed="rId2" cstate="print"/>
          <a:srcRect/>
          <a:stretch>
            <a:fillRect/>
          </a:stretch>
        </p:blipFill>
        <p:spPr bwMode="auto">
          <a:xfrm>
            <a:off x="790419" y="836712"/>
            <a:ext cx="7256546" cy="511256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Afficher l'image d'origine"/>
          <p:cNvPicPr>
            <a:picLocks noChangeAspect="1" noChangeArrowheads="1"/>
          </p:cNvPicPr>
          <p:nvPr/>
        </p:nvPicPr>
        <p:blipFill>
          <a:blip r:embed="rId2" cstate="print"/>
          <a:srcRect/>
          <a:stretch>
            <a:fillRect/>
          </a:stretch>
        </p:blipFill>
        <p:spPr bwMode="auto">
          <a:xfrm>
            <a:off x="727427" y="620688"/>
            <a:ext cx="7320709" cy="5184576"/>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Conclusion impact de l’Homme</a:t>
            </a:r>
            <a:endParaRPr lang="fr-FR"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solidFill>
                  <a:srgbClr val="FF0000"/>
                </a:solidFill>
              </a:rPr>
              <a:t>Par ces activités, notamment le non traitement des déchets, l’être humain dégrade son environnement. Il faut donc au maximum recycler les produits qui peuvent l’être ou les déposer dans des poubelles pour qu’ils soient éliminés.</a:t>
            </a:r>
            <a:endParaRPr lang="fr-FR" dirty="0">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5462067"/>
          </a:xfrm>
        </p:spPr>
        <p:txBody>
          <a:bodyPr>
            <a:normAutofit/>
          </a:bodyPr>
          <a:lstStyle/>
          <a:p>
            <a:r>
              <a:rPr lang="fr-FR" dirty="0" smtClean="0"/>
              <a:t>Pyrrhocore </a:t>
            </a:r>
          </a:p>
          <a:p>
            <a:pPr>
              <a:buNone/>
            </a:pPr>
            <a:r>
              <a:rPr lang="fr-FR" sz="2400" dirty="0" smtClean="0"/>
              <a:t>Carte d’identité: insecte communément appelé «punaise rouge» ou «gendarme», mesurant 10 mm environ. Pour se nourrir, il aspire la sève de nombreuses plantes, ou capture de petits insectes.</a:t>
            </a:r>
          </a:p>
          <a:p>
            <a:pPr>
              <a:buNone/>
            </a:pPr>
            <a:r>
              <a:rPr lang="fr-FR" sz="2400" dirty="0" smtClean="0"/>
              <a:t>Habitat: Les pyrrhocores sont très communs dans les endroits secs. On les voit souvent regroupés, immobiles, à la base d’un tronc d’arbre, sur une zone exposée au soleil.</a:t>
            </a:r>
          </a:p>
          <a:p>
            <a:endParaRPr lang="fr-FR" dirty="0"/>
          </a:p>
        </p:txBody>
      </p:sp>
      <p:pic>
        <p:nvPicPr>
          <p:cNvPr id="3074" name="Picture 2" descr="Afficher l'image d'origine"/>
          <p:cNvPicPr>
            <a:picLocks noChangeAspect="1" noChangeArrowheads="1"/>
          </p:cNvPicPr>
          <p:nvPr/>
        </p:nvPicPr>
        <p:blipFill>
          <a:blip r:embed="rId2" cstate="print"/>
          <a:srcRect/>
          <a:stretch>
            <a:fillRect/>
          </a:stretch>
        </p:blipFill>
        <p:spPr bwMode="auto">
          <a:xfrm>
            <a:off x="611561" y="3888482"/>
            <a:ext cx="3744416" cy="2681486"/>
          </a:xfrm>
          <a:prstGeom prst="rect">
            <a:avLst/>
          </a:prstGeom>
          <a:noFill/>
        </p:spPr>
      </p:pic>
      <p:pic>
        <p:nvPicPr>
          <p:cNvPr id="3076" name="Picture 4" descr="Afficher l'image d'origine"/>
          <p:cNvPicPr>
            <a:picLocks noChangeAspect="1" noChangeArrowheads="1"/>
          </p:cNvPicPr>
          <p:nvPr/>
        </p:nvPicPr>
        <p:blipFill>
          <a:blip r:embed="rId3" cstate="print"/>
          <a:srcRect/>
          <a:stretch>
            <a:fillRect/>
          </a:stretch>
        </p:blipFill>
        <p:spPr bwMode="auto">
          <a:xfrm>
            <a:off x="4788024" y="4149080"/>
            <a:ext cx="4021945" cy="2207494"/>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040559"/>
          </a:xfrm>
        </p:spPr>
        <p:txBody>
          <a:bodyPr>
            <a:noAutofit/>
          </a:bodyPr>
          <a:lstStyle/>
          <a:p>
            <a:r>
              <a:rPr lang="fr-FR" sz="1600" dirty="0" smtClean="0"/>
              <a:t>Compléter le texte à trous ci-dessous en utilisant certains mots: </a:t>
            </a:r>
          </a:p>
          <a:p>
            <a:pPr>
              <a:buNone/>
            </a:pPr>
            <a:r>
              <a:rPr lang="fr-FR" sz="1400" i="1" dirty="0" smtClean="0"/>
              <a:t>Chauds, secs, sombres, frais, éclairés, humides.</a:t>
            </a:r>
          </a:p>
          <a:p>
            <a:pPr>
              <a:buNone/>
            </a:pPr>
            <a:r>
              <a:rPr lang="fr-FR" sz="1600" dirty="0" smtClean="0"/>
              <a:t>Les cloportes fuient le soleil en se plaçant préférentiellement dans des endroits ............................ et ........................................</a:t>
            </a:r>
          </a:p>
          <a:p>
            <a:r>
              <a:rPr lang="fr-FR" sz="1600" dirty="0" smtClean="0"/>
              <a:t>Utiliser les mots «fort» et «faible» pour remplir le tableau ci-dessous </a:t>
            </a:r>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a:p>
            <a:endParaRPr lang="fr-FR" sz="1600" dirty="0" smtClean="0"/>
          </a:p>
        </p:txBody>
      </p:sp>
      <p:pic>
        <p:nvPicPr>
          <p:cNvPr id="1028" name="Picture 4"/>
          <p:cNvPicPr>
            <a:picLocks noChangeAspect="1" noChangeArrowheads="1"/>
          </p:cNvPicPr>
          <p:nvPr/>
        </p:nvPicPr>
        <p:blipFill>
          <a:blip r:embed="rId2" cstate="print"/>
          <a:srcRect/>
          <a:stretch>
            <a:fillRect/>
          </a:stretch>
        </p:blipFill>
        <p:spPr bwMode="auto">
          <a:xfrm>
            <a:off x="611560" y="1916832"/>
            <a:ext cx="7677150" cy="13049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ficher l'image d'origine"/>
          <p:cNvPicPr>
            <a:picLocks noChangeAspect="1" noChangeArrowheads="1"/>
          </p:cNvPicPr>
          <p:nvPr/>
        </p:nvPicPr>
        <p:blipFill>
          <a:blip r:embed="rId2" cstate="print"/>
          <a:srcRect/>
          <a:stretch>
            <a:fillRect/>
          </a:stretch>
        </p:blipFill>
        <p:spPr bwMode="auto">
          <a:xfrm>
            <a:off x="2267744" y="1196752"/>
            <a:ext cx="5810250" cy="44100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Consigne </a:t>
            </a:r>
            <a:endParaRPr lang="fr-FR" dirty="0"/>
          </a:p>
        </p:txBody>
      </p:sp>
      <p:sp>
        <p:nvSpPr>
          <p:cNvPr id="3" name="Espace réservé du contenu 2"/>
          <p:cNvSpPr>
            <a:spLocks noGrp="1"/>
          </p:cNvSpPr>
          <p:nvPr>
            <p:ph idx="1"/>
          </p:nvPr>
        </p:nvSpPr>
        <p:spPr/>
        <p:txBody>
          <a:bodyPr/>
          <a:lstStyle/>
          <a:p>
            <a:pPr>
              <a:buNone/>
            </a:pPr>
            <a:r>
              <a:rPr lang="fr-FR" dirty="0" smtClean="0"/>
              <a:t>A partir de l’observation de votre échantillon de sol ainsi que des documents fournis</a:t>
            </a:r>
          </a:p>
          <a:p>
            <a:pPr>
              <a:buNone/>
            </a:pPr>
            <a:r>
              <a:rPr lang="fr-FR" dirty="0" smtClean="0"/>
              <a:t>- Dire quels sont les constituants du sol forestier.</a:t>
            </a:r>
          </a:p>
          <a:p>
            <a:pPr>
              <a:buNone/>
            </a:pPr>
            <a:r>
              <a:rPr lang="fr-FR" dirty="0" smtClean="0"/>
              <a:t>-  Expliquer d’où proviennent la matière organique et la matière minérale. </a:t>
            </a:r>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1622</Words>
  <Application>Microsoft Office PowerPoint</Application>
  <PresentationFormat>Affichage à l'écran (4:3)</PresentationFormat>
  <Paragraphs>182</Paragraphs>
  <Slides>75</Slides>
  <Notes>3</Notes>
  <HiddenSlides>0</HiddenSlides>
  <MMClips>0</MMClips>
  <ScaleCrop>false</ScaleCrop>
  <HeadingPairs>
    <vt:vector size="4" baseType="variant">
      <vt:variant>
        <vt:lpstr>Thème</vt:lpstr>
      </vt:variant>
      <vt:variant>
        <vt:i4>1</vt:i4>
      </vt:variant>
      <vt:variant>
        <vt:lpstr>Titres des diapositives</vt:lpstr>
      </vt:variant>
      <vt:variant>
        <vt:i4>75</vt:i4>
      </vt:variant>
    </vt:vector>
  </HeadingPairs>
  <TitlesOfParts>
    <vt:vector size="76" baseType="lpstr">
      <vt:lpstr>Thème Office</vt:lpstr>
      <vt:lpstr>Présentation PowerPoint</vt:lpstr>
      <vt:lpstr>Leçon 3: le cycle de la matière</vt:lpstr>
      <vt:lpstr>Présentation PowerPoint</vt:lpstr>
      <vt:lpstr>Présentation PowerPoint</vt:lpstr>
      <vt:lpstr>Consignes </vt:lpstr>
      <vt:lpstr>Présentation PowerPoint</vt:lpstr>
      <vt:lpstr>Atelier 1 : Découverte des composantes non vivantes du sol forestier : le biotope. </vt:lpstr>
      <vt:lpstr>Présentation PowerPoint</vt:lpstr>
      <vt:lpstr>Consigne </vt:lpstr>
      <vt:lpstr>Bilan atelier 1 </vt:lpstr>
      <vt:lpstr>Présentation PowerPoint</vt:lpstr>
      <vt:lpstr>Atelier 2 : Découverte des êtres vivants du sol : la biocénose.</vt:lpstr>
      <vt:lpstr>Consigne </vt:lpstr>
      <vt:lpstr>Présentation PowerPoint</vt:lpstr>
      <vt:lpstr>Bilan atelier 2</vt:lpstr>
      <vt:lpstr>Présentation PowerPoint</vt:lpstr>
      <vt:lpstr>Atelier 3 : Les besoins du cloporte. </vt:lpstr>
      <vt:lpstr>Présentation PowerPoint</vt:lpstr>
      <vt:lpstr>Présentation PowerPoint</vt:lpstr>
      <vt:lpstr>Consigne </vt:lpstr>
      <vt:lpstr>Bilan atelier 3</vt:lpstr>
      <vt:lpstr>Présentation PowerPoint</vt:lpstr>
      <vt:lpstr>Présentation PowerPoint</vt:lpstr>
      <vt:lpstr>Conclusion matière minérale</vt:lpstr>
      <vt:lpstr>Définition de matière minérale</vt:lpstr>
      <vt:lpstr>Présentation PowerPoint</vt:lpstr>
      <vt:lpstr>Présentation PowerPoint</vt:lpstr>
      <vt:lpstr>Clé de détermination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Grille d’évaluation d’un dessin d’observation</vt:lpstr>
      <vt:lpstr>Dessin scientifique d’un collembole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décomposition de la matière</vt:lpstr>
      <vt:lpstr>Présentation PowerPoint</vt:lpstr>
      <vt:lpstr>Présentation PowerPoint</vt:lpstr>
      <vt:lpstr>Présentation PowerPoint</vt:lpstr>
      <vt:lpstr>Revue de longévité :</vt:lpstr>
      <vt:lpstr>Présentation PowerPoint</vt:lpstr>
      <vt:lpstr>Présentation PowerPoint</vt:lpstr>
      <vt:lpstr>Présentation PowerPoint</vt:lpstr>
      <vt:lpstr>Présentation PowerPoint</vt:lpstr>
      <vt:lpstr>L’impact sur les animaux</vt:lpstr>
      <vt:lpstr>L’impact sur les végétaux</vt:lpstr>
      <vt:lpstr>Le sixième continent</vt:lpstr>
      <vt:lpstr>Bilan </vt:lpstr>
      <vt:lpstr>2) Le recyclage:</vt:lpstr>
      <vt:lpstr>Présentation PowerPoint</vt:lpstr>
      <vt:lpstr>Présentation PowerPoint</vt:lpstr>
      <vt:lpstr>Conclusion impact de l’Homme</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Michael</dc:creator>
  <cp:lastModifiedBy>BIENVENUE</cp:lastModifiedBy>
  <cp:revision>74</cp:revision>
  <dcterms:created xsi:type="dcterms:W3CDTF">2016-08-05T07:40:43Z</dcterms:created>
  <dcterms:modified xsi:type="dcterms:W3CDTF">2022-12-03T08:05:18Z</dcterms:modified>
</cp:coreProperties>
</file>