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9" r:id="rId2"/>
    <p:sldId id="308" r:id="rId3"/>
    <p:sldId id="267" r:id="rId4"/>
    <p:sldId id="268" r:id="rId5"/>
    <p:sldId id="269" r:id="rId6"/>
    <p:sldId id="270" r:id="rId7"/>
    <p:sldId id="271" r:id="rId8"/>
    <p:sldId id="272" r:id="rId9"/>
    <p:sldId id="309" r:id="rId10"/>
    <p:sldId id="310" r:id="rId11"/>
    <p:sldId id="311" r:id="rId12"/>
    <p:sldId id="312" r:id="rId13"/>
    <p:sldId id="313" r:id="rId14"/>
    <p:sldId id="314" r:id="rId15"/>
    <p:sldId id="315" r:id="rId16"/>
    <p:sldId id="316" r:id="rId17"/>
    <p:sldId id="317" r:id="rId18"/>
    <p:sldId id="318" r:id="rId19"/>
    <p:sldId id="295" r:id="rId20"/>
    <p:sldId id="302" r:id="rId21"/>
    <p:sldId id="301" r:id="rId22"/>
    <p:sldId id="300" r:id="rId23"/>
    <p:sldId id="299" r:id="rId24"/>
    <p:sldId id="298" r:id="rId25"/>
    <p:sldId id="297" r:id="rId26"/>
    <p:sldId id="296" r:id="rId27"/>
    <p:sldId id="303" r:id="rId28"/>
    <p:sldId id="287" r:id="rId29"/>
    <p:sldId id="294" r:id="rId30"/>
    <p:sldId id="288" r:id="rId31"/>
    <p:sldId id="289" r:id="rId32"/>
    <p:sldId id="307" r:id="rId33"/>
    <p:sldId id="305" r:id="rId34"/>
    <p:sldId id="306" r:id="rId35"/>
    <p:sldId id="293" r:id="rId36"/>
    <p:sldId id="283" r:id="rId37"/>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2" autoAdjust="0"/>
    <p:restoredTop sz="94660"/>
  </p:normalViewPr>
  <p:slideViewPr>
    <p:cSldViewPr>
      <p:cViewPr varScale="1">
        <p:scale>
          <a:sx n="105" d="100"/>
          <a:sy n="105" d="100"/>
        </p:scale>
        <p:origin x="-179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89D4C975-6D51-4021-995A-F147D944B779}" type="datetimeFigureOut">
              <a:rPr lang="fr-FR" smtClean="0"/>
              <a:pPr/>
              <a:t>06/01/2018</a:t>
            </a:fld>
            <a:endParaRPr lang="fr-FR"/>
          </a:p>
        </p:txBody>
      </p:sp>
      <p:sp>
        <p:nvSpPr>
          <p:cNvPr id="4" name="Espace réservé du pied de page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BC76A5F8-6176-4946-9BFC-A95C9A5C2EEA}"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BA5D0F66-E13B-4751-91F3-C5103FD95A6C}" type="datetimeFigureOut">
              <a:rPr lang="fr-FR" smtClean="0"/>
              <a:pPr/>
              <a:t>06/01/2018</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3C11C547-CBBB-466B-91D0-83B8839B5C3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C24E9BF8-70BF-4636-923B-EB81AD95C166}" type="slidenum">
              <a:rPr lang="fr-FR" smtClean="0"/>
              <a:pPr>
                <a:defRPr/>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22D3016-4B91-4778-96C8-F894D8AA6C31}" type="slidenum">
              <a:rPr lang="fr-FR" smtClean="0"/>
              <a:pPr>
                <a:defRPr/>
              </a:pPr>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8D297DC0-E69D-4C6B-8DB2-E7BCF7A4024A}" type="slidenum">
              <a:rPr lang="fr-FR" smtClean="0"/>
              <a:pPr>
                <a:defRPr/>
              </a:pPr>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3F0BE9F8-7DBE-4362-8A12-D42DA2DB21FF}" type="slidenum">
              <a:rPr lang="fr-FR" smtClean="0"/>
              <a:pPr>
                <a:defRPr/>
              </a:pPr>
              <a:t>17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30020AE7-EA73-4D86-BC54-E23D59DA1B88}" type="slidenum">
              <a:rPr lang="fr-FR" smtClean="0"/>
              <a:pPr>
                <a:defRPr/>
              </a:pPr>
              <a:t>18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F2FFAE76-A870-4A33-9DF3-1D6250EF9BAF}" type="slidenum">
              <a:rPr lang="fr-FR" smtClean="0"/>
              <a:pPr>
                <a:defRPr/>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081D0359-E18D-482F-92B2-69D4B037CD7F}" type="slidenum">
              <a:rPr lang="fr-FR" smtClean="0"/>
              <a:pPr>
                <a:defRPr/>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BECBC213-6DB9-4BB9-B857-91C2AA038099}" type="slidenum">
              <a:rPr lang="fr-FR" smtClean="0"/>
              <a:pPr>
                <a:defRPr/>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9B781F3F-D05A-4E67-B603-6DD84FCF2AC1}" type="slidenum">
              <a:rPr lang="fr-FR" smtClean="0"/>
              <a:pPr>
                <a:defRPr/>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3069D1FC-E121-4565-929A-B123EAF5637B}" type="slidenum">
              <a:rPr lang="fr-FR" smtClean="0"/>
              <a:pPr>
                <a:defRPr/>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965C12ED-A42F-4FA9-9629-A1EA2AB15C38}" type="slidenum">
              <a:rPr lang="fr-FR" smtClean="0"/>
              <a:pPr>
                <a:defRPr/>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97F8BE6-85D5-4F99-9A3F-3147F123ECC6}" type="slidenum">
              <a:rPr lang="fr-FR" smtClean="0"/>
              <a:pPr>
                <a:defRPr/>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621A6410-6283-4558-9BF5-BBC1F6DC5033}" type="slidenum">
              <a:rPr lang="fr-FR" smtClean="0"/>
              <a:pPr>
                <a:defRPr/>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F205A6C-0618-4245-A86C-C6C51F486EEC}" type="datetimeFigureOut">
              <a:rPr lang="fr-FR" smtClean="0"/>
              <a:pPr/>
              <a:t>06/01/2018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7EC2869-2247-4BCD-BF47-5E20EF88B3D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05A6C-0618-4245-A86C-C6C51F486EEC}" type="datetimeFigureOut">
              <a:rPr lang="fr-FR" smtClean="0"/>
              <a:pPr/>
              <a:t>06/01/2018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C2869-2247-4BCD-BF47-5E20EF88B3D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http://biodiversite.wallonie.be/especes/ecologie/amprep/images/grenouille.verte.jpg" TargetMode="External"/><Relationship Id="rId5" Type="http://schemas.openxmlformats.org/officeDocument/2006/relationships/image" Target="../media/image4.jpeg"/><Relationship Id="rId4" Type="http://schemas.openxmlformats.org/officeDocument/2006/relationships/image" Target="http://www.poitou-charentes-nature.asso.fr/IMG/jpg/grenouille-rousse-bf.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332656"/>
            <a:ext cx="8229600" cy="5793507"/>
          </a:xfrm>
        </p:spPr>
        <p:txBody>
          <a:bodyPr/>
          <a:lstStyle/>
          <a:p>
            <a:pPr>
              <a:buNone/>
            </a:pPr>
            <a:r>
              <a:rPr lang="fr-FR" sz="2400" dirty="0" smtClean="0">
                <a:solidFill>
                  <a:srgbClr val="00B050"/>
                </a:solidFill>
              </a:rPr>
              <a:t>Pourquoi la grenouille ne peut pas se reproduire avec un crapaud </a:t>
            </a:r>
            <a:r>
              <a:rPr lang="fr-FR" sz="2400" dirty="0" smtClean="0">
                <a:solidFill>
                  <a:srgbClr val="00B050"/>
                </a:solidFill>
              </a:rPr>
              <a:t>? Et la </a:t>
            </a:r>
            <a:r>
              <a:rPr lang="fr-FR" sz="2400" dirty="0" smtClean="0">
                <a:solidFill>
                  <a:srgbClr val="00B050"/>
                </a:solidFill>
              </a:rPr>
              <a:t>moutarde des champs avec la tulipe?</a:t>
            </a:r>
          </a:p>
          <a:p>
            <a:endParaRPr lang="fr-FR" sz="2400" dirty="0" smtClean="0">
              <a:solidFill>
                <a:srgbClr val="0070C0"/>
              </a:solidFill>
            </a:endParaRPr>
          </a:p>
          <a:p>
            <a:pPr>
              <a:buNone/>
            </a:pPr>
            <a:r>
              <a:rPr lang="fr-FR" sz="2400" dirty="0" smtClean="0">
                <a:solidFill>
                  <a:srgbClr val="0070C0"/>
                </a:solidFill>
              </a:rPr>
              <a:t>Idées élèves:</a:t>
            </a:r>
          </a:p>
          <a:p>
            <a:pPr>
              <a:buNone/>
            </a:pPr>
            <a:endParaRPr lang="fr-FR" dirty="0" smtClean="0">
              <a:solidFill>
                <a:srgbClr val="0070C0"/>
              </a:solidFill>
            </a:endParaRPr>
          </a:p>
          <a:p>
            <a:pPr algn="ctr">
              <a:buNone/>
            </a:pPr>
            <a:r>
              <a:rPr lang="fr-FR" sz="5400" b="1" dirty="0" smtClean="0">
                <a:solidFill>
                  <a:srgbClr val="FF0000"/>
                </a:solidFill>
              </a:rPr>
              <a:t>Leçon </a:t>
            </a:r>
            <a:r>
              <a:rPr lang="fr-FR" sz="5400" b="1" dirty="0" smtClean="0">
                <a:solidFill>
                  <a:srgbClr val="FF0000"/>
                </a:solidFill>
              </a:rPr>
              <a:t>5: Les espèces et la classification</a:t>
            </a:r>
          </a:p>
          <a:p>
            <a:endParaRPr lang="fr-FR" dirty="0"/>
          </a:p>
        </p:txBody>
      </p:sp>
    </p:spTree>
    <p:extLst>
      <p:ext uri="{BB962C8B-B14F-4D97-AF65-F5344CB8AC3E}">
        <p14:creationId xmlns:p14="http://schemas.microsoft.com/office/powerpoint/2010/main" xmlns="" val="136301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Bilan</a:t>
            </a:r>
            <a:endParaRPr lang="fr-FR" dirty="0">
              <a:solidFill>
                <a:srgbClr val="FF0000"/>
              </a:solidFill>
            </a:endParaRPr>
          </a:p>
        </p:txBody>
      </p:sp>
      <p:sp>
        <p:nvSpPr>
          <p:cNvPr id="3" name="Espace réservé du contenu 2"/>
          <p:cNvSpPr>
            <a:spLocks noGrp="1"/>
          </p:cNvSpPr>
          <p:nvPr>
            <p:ph idx="1"/>
          </p:nvPr>
        </p:nvSpPr>
        <p:spPr/>
        <p:txBody>
          <a:bodyPr/>
          <a:lstStyle/>
          <a:p>
            <a:pPr marL="457200" indent="-457200">
              <a:buFont typeface="Arial" charset="0"/>
              <a:buNone/>
              <a:defRPr/>
            </a:pPr>
            <a:r>
              <a:rPr lang="fr-FR" dirty="0"/>
              <a:t>Une espèce est </a:t>
            </a:r>
            <a:r>
              <a:rPr lang="fr-FR" dirty="0" smtClean="0"/>
              <a:t>l’ensemble </a:t>
            </a:r>
            <a:r>
              <a:rPr lang="fr-FR" dirty="0"/>
              <a:t>des </a:t>
            </a:r>
            <a:r>
              <a:rPr lang="fr-FR" dirty="0" smtClean="0"/>
              <a:t>organismes vivants </a:t>
            </a:r>
            <a:r>
              <a:rPr lang="fr-FR" dirty="0"/>
              <a:t>qui se ressemblent, qui se reproduisent entre eux et qui occupent un même habitat.</a:t>
            </a:r>
          </a:p>
          <a:p>
            <a:pPr marL="0" indent="0">
              <a:buNone/>
            </a:pPr>
            <a:endParaRPr lang="fr-FR" dirty="0"/>
          </a:p>
        </p:txBody>
      </p:sp>
    </p:spTree>
    <p:extLst>
      <p:ext uri="{BB962C8B-B14F-4D97-AF65-F5344CB8AC3E}">
        <p14:creationId xmlns:p14="http://schemas.microsoft.com/office/powerpoint/2010/main" xmlns="" val="3225555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63"/>
            <a:ext cx="8229600" cy="1928812"/>
          </a:xfrm>
        </p:spPr>
        <p:txBody>
          <a:bodyPr>
            <a:normAutofit fontScale="85000" lnSpcReduction="10000"/>
          </a:bodyPr>
          <a:lstStyle/>
          <a:p>
            <a:pPr>
              <a:buFont typeface="Arial" charset="0"/>
              <a:buNone/>
            </a:pPr>
            <a:r>
              <a:rPr lang="fr-FR" sz="3400" b="1" dirty="0" smtClean="0">
                <a:latin typeface="Times New Roman" pitchFamily="18" charset="0"/>
                <a:cs typeface="Times New Roman" pitchFamily="18" charset="0"/>
              </a:rPr>
              <a:t>Activité </a:t>
            </a:r>
            <a:r>
              <a:rPr lang="fr-FR" sz="3400" b="1" dirty="0" smtClean="0">
                <a:latin typeface="Times New Roman" pitchFamily="18" charset="0"/>
                <a:cs typeface="Times New Roman" pitchFamily="18" charset="0"/>
              </a:rPr>
              <a:t>3: </a:t>
            </a:r>
            <a:r>
              <a:rPr lang="fr-FR" sz="3400" dirty="0" smtClean="0">
                <a:latin typeface="Times New Roman" pitchFamily="18" charset="0"/>
                <a:cs typeface="Times New Roman" pitchFamily="18" charset="0"/>
              </a:rPr>
              <a:t>précision de la notion d’espèce</a:t>
            </a:r>
          </a:p>
          <a:p>
            <a:pPr>
              <a:buFont typeface="Arial" charset="0"/>
              <a:buNone/>
            </a:pPr>
            <a:endParaRPr lang="fr-FR" sz="3400" dirty="0" smtClean="0">
              <a:latin typeface="Times New Roman" pitchFamily="18" charset="0"/>
              <a:cs typeface="Times New Roman" pitchFamily="18" charset="0"/>
            </a:endParaRPr>
          </a:p>
          <a:p>
            <a:pPr>
              <a:buFont typeface="Arial" charset="0"/>
              <a:buNone/>
            </a:pPr>
            <a:r>
              <a:rPr lang="fr-FR" sz="3400" dirty="0" smtClean="0">
                <a:latin typeface="Times New Roman" pitchFamily="18" charset="0"/>
                <a:cs typeface="Times New Roman" pitchFamily="18" charset="0"/>
              </a:rPr>
              <a:t>La grenouille et le crapaud </a:t>
            </a:r>
            <a:r>
              <a:rPr lang="fr-FR" sz="3400" b="1" dirty="0" smtClean="0">
                <a:latin typeface="Times New Roman" pitchFamily="18" charset="0"/>
                <a:cs typeface="Times New Roman" pitchFamily="18" charset="0"/>
              </a:rPr>
              <a:t>se ressemblent un peu</a:t>
            </a:r>
            <a:r>
              <a:rPr lang="fr-FR" sz="3400" dirty="0" smtClean="0">
                <a:latin typeface="Times New Roman" pitchFamily="18" charset="0"/>
                <a:cs typeface="Times New Roman" pitchFamily="18" charset="0"/>
              </a:rPr>
              <a:t> mais ils </a:t>
            </a:r>
            <a:r>
              <a:rPr lang="fr-FR" sz="3400" b="1" dirty="0" smtClean="0">
                <a:latin typeface="Times New Roman" pitchFamily="18" charset="0"/>
                <a:cs typeface="Times New Roman" pitchFamily="18" charset="0"/>
              </a:rPr>
              <a:t>ne peuvent pas se reproduire</a:t>
            </a:r>
            <a:r>
              <a:rPr lang="fr-FR" sz="3400" dirty="0" smtClean="0">
                <a:latin typeface="Times New Roman" pitchFamily="18" charset="0"/>
                <a:cs typeface="Times New Roman" pitchFamily="18" charset="0"/>
              </a:rPr>
              <a:t> ensemble.</a:t>
            </a:r>
          </a:p>
          <a:p>
            <a:pPr>
              <a:buFont typeface="Arial" charset="0"/>
              <a:buNone/>
            </a:pPr>
            <a:endParaRPr lang="fr-FR" dirty="0" smtClean="0"/>
          </a:p>
          <a:p>
            <a:pPr>
              <a:buFont typeface="Arial" charset="0"/>
              <a:buNone/>
            </a:pPr>
            <a:endParaRPr lang="fr-FR" dirty="0" smtClean="0"/>
          </a:p>
          <a:p>
            <a:pPr>
              <a:buFont typeface="Arial" charset="0"/>
              <a:buNone/>
            </a:pPr>
            <a:endParaRPr lang="fr-FR" dirty="0" smtClean="0"/>
          </a:p>
        </p:txBody>
      </p:sp>
      <p:pic>
        <p:nvPicPr>
          <p:cNvPr id="86017" name="Picture 1" descr="crapau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5875" y="3500438"/>
            <a:ext cx="3143250" cy="245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18" name="Picture 2" descr="grenouil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6313" y="3500438"/>
            <a:ext cx="2928937" cy="2455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ZoneTexte 5"/>
          <p:cNvSpPr txBox="1">
            <a:spLocks noChangeArrowheads="1"/>
          </p:cNvSpPr>
          <p:nvPr/>
        </p:nvSpPr>
        <p:spPr bwMode="auto">
          <a:xfrm>
            <a:off x="2428875" y="3071813"/>
            <a:ext cx="10699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t>Crapaud</a:t>
            </a:r>
          </a:p>
        </p:txBody>
      </p:sp>
      <p:sp>
        <p:nvSpPr>
          <p:cNvPr id="7" name="ZoneTexte 6"/>
          <p:cNvSpPr txBox="1">
            <a:spLocks noChangeArrowheads="1"/>
          </p:cNvSpPr>
          <p:nvPr/>
        </p:nvSpPr>
        <p:spPr bwMode="auto">
          <a:xfrm>
            <a:off x="5429250" y="3071813"/>
            <a:ext cx="157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t>Grenouille</a:t>
            </a:r>
          </a:p>
        </p:txBody>
      </p:sp>
    </p:spTree>
    <p:extLst>
      <p:ext uri="{BB962C8B-B14F-4D97-AF65-F5344CB8AC3E}">
        <p14:creationId xmlns:p14="http://schemas.microsoft.com/office/powerpoint/2010/main" xmlns="" val="48592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6017"/>
                                        </p:tgtEl>
                                        <p:attrNameLst>
                                          <p:attrName>style.visibility</p:attrName>
                                        </p:attrNameLst>
                                      </p:cBhvr>
                                      <p:to>
                                        <p:strVal val="visible"/>
                                      </p:to>
                                    </p:set>
                                    <p:animEffect transition="in" filter="wipe(down)">
                                      <p:cBhvr>
                                        <p:cTn id="17" dur="500"/>
                                        <p:tgtEl>
                                          <p:spTgt spid="860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6018"/>
                                        </p:tgtEl>
                                        <p:attrNameLst>
                                          <p:attrName>style.visibility</p:attrName>
                                        </p:attrNameLst>
                                      </p:cBhvr>
                                      <p:to>
                                        <p:strVal val="visible"/>
                                      </p:to>
                                    </p:set>
                                    <p:animEffect transition="in" filter="wipe(down)">
                                      <p:cBhvr>
                                        <p:cTn id="27" dur="500"/>
                                        <p:tgtEl>
                                          <p:spTgt spid="860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23142" y="228392"/>
            <a:ext cx="8229600" cy="1143000"/>
          </a:xfrm>
        </p:spPr>
        <p:txBody>
          <a:bodyPr/>
          <a:lstStyle/>
          <a:p>
            <a:r>
              <a:rPr lang="fr-FR" dirty="0" smtClean="0">
                <a:solidFill>
                  <a:srgbClr val="00B050"/>
                </a:solidFill>
              </a:rPr>
              <a:t>Correction</a:t>
            </a:r>
            <a:endParaRPr lang="fr-FR" dirty="0">
              <a:solidFill>
                <a:srgbClr val="00B05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324" y="1628800"/>
            <a:ext cx="8899743" cy="34788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Interdiction 5"/>
          <p:cNvSpPr/>
          <p:nvPr/>
        </p:nvSpPr>
        <p:spPr>
          <a:xfrm>
            <a:off x="7524328" y="1772816"/>
            <a:ext cx="252028" cy="25202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138829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2"/>
          <p:cNvSpPr>
            <a:spLocks noGrp="1"/>
          </p:cNvSpPr>
          <p:nvPr>
            <p:ph idx="1"/>
          </p:nvPr>
        </p:nvSpPr>
        <p:spPr>
          <a:xfrm>
            <a:off x="357188" y="714375"/>
            <a:ext cx="8229600" cy="1185863"/>
          </a:xfrm>
        </p:spPr>
        <p:txBody>
          <a:bodyPr>
            <a:normAutofit fontScale="85000" lnSpcReduction="20000"/>
          </a:bodyPr>
          <a:lstStyle/>
          <a:p>
            <a:pPr>
              <a:buFont typeface="Arial" charset="0"/>
              <a:buNone/>
            </a:pPr>
            <a:r>
              <a:rPr lang="fr-FR" smtClean="0"/>
              <a:t>La poule et le coq </a:t>
            </a:r>
            <a:r>
              <a:rPr lang="fr-FR" b="1" smtClean="0"/>
              <a:t>ne se ressemblent pas tout à fait</a:t>
            </a:r>
            <a:r>
              <a:rPr lang="fr-FR" smtClean="0"/>
              <a:t> mais </a:t>
            </a:r>
            <a:r>
              <a:rPr lang="fr-FR" b="1" smtClean="0"/>
              <a:t>ils peuvent se reproduire</a:t>
            </a:r>
            <a:r>
              <a:rPr lang="fr-FR" smtClean="0"/>
              <a:t> ensemble.</a:t>
            </a:r>
            <a:br>
              <a:rPr lang="fr-FR" smtClean="0"/>
            </a:br>
            <a:endParaRPr lang="fr-FR" smtClean="0"/>
          </a:p>
        </p:txBody>
      </p:sp>
      <p:pic>
        <p:nvPicPr>
          <p:cNvPr id="40963" name="Picture 3" descr="poule rous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125" y="2714625"/>
            <a:ext cx="3214688" cy="327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4" name="Picture 4" descr="coq"/>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6313" y="2714625"/>
            <a:ext cx="2643187" cy="341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5" name="ZoneTexte 6"/>
          <p:cNvSpPr txBox="1">
            <a:spLocks noChangeArrowheads="1"/>
          </p:cNvSpPr>
          <p:nvPr/>
        </p:nvSpPr>
        <p:spPr bwMode="auto">
          <a:xfrm>
            <a:off x="2428875" y="2357438"/>
            <a:ext cx="774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t>Poule</a:t>
            </a:r>
          </a:p>
        </p:txBody>
      </p:sp>
      <p:sp>
        <p:nvSpPr>
          <p:cNvPr id="40966" name="ZoneTexte 7"/>
          <p:cNvSpPr txBox="1">
            <a:spLocks noChangeArrowheads="1"/>
          </p:cNvSpPr>
          <p:nvPr/>
        </p:nvSpPr>
        <p:spPr bwMode="auto">
          <a:xfrm>
            <a:off x="6000750" y="2357438"/>
            <a:ext cx="6080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t>Coq</a:t>
            </a:r>
          </a:p>
        </p:txBody>
      </p:sp>
    </p:spTree>
    <p:extLst>
      <p:ext uri="{BB962C8B-B14F-4D97-AF65-F5344CB8AC3E}">
        <p14:creationId xmlns:p14="http://schemas.microsoft.com/office/powerpoint/2010/main" xmlns="" val="4204228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23142" y="228392"/>
            <a:ext cx="8229600" cy="1143000"/>
          </a:xfrm>
        </p:spPr>
        <p:txBody>
          <a:bodyPr/>
          <a:lstStyle/>
          <a:p>
            <a:r>
              <a:rPr lang="fr-FR" dirty="0" smtClean="0">
                <a:solidFill>
                  <a:srgbClr val="00B050"/>
                </a:solidFill>
              </a:rPr>
              <a:t>Correction</a:t>
            </a:r>
            <a:endParaRPr lang="fr-FR" dirty="0">
              <a:solidFill>
                <a:srgbClr val="00B05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324" y="1628800"/>
            <a:ext cx="8899743" cy="34788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Interdiction 5"/>
          <p:cNvSpPr/>
          <p:nvPr/>
        </p:nvSpPr>
        <p:spPr>
          <a:xfrm>
            <a:off x="7524328" y="1772816"/>
            <a:ext cx="252028" cy="25202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Interdiction 4"/>
          <p:cNvSpPr/>
          <p:nvPr/>
        </p:nvSpPr>
        <p:spPr>
          <a:xfrm>
            <a:off x="7550714" y="4221088"/>
            <a:ext cx="252028" cy="25202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xmlns="" val="246597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contenu 2"/>
          <p:cNvSpPr>
            <a:spLocks noGrp="1"/>
          </p:cNvSpPr>
          <p:nvPr>
            <p:ph idx="1"/>
          </p:nvPr>
        </p:nvSpPr>
        <p:spPr>
          <a:xfrm>
            <a:off x="457200" y="714375"/>
            <a:ext cx="8229600" cy="3429000"/>
          </a:xfrm>
        </p:spPr>
        <p:txBody>
          <a:bodyPr/>
          <a:lstStyle/>
          <a:p>
            <a:pPr>
              <a:buFont typeface="Arial" charset="0"/>
              <a:buNone/>
            </a:pPr>
            <a:r>
              <a:rPr lang="fr-FR" sz="2800" b="1" dirty="0" smtClean="0"/>
              <a:t>Bilan : replacer les mots reproduction et ressemblance</a:t>
            </a:r>
          </a:p>
          <a:p>
            <a:pPr>
              <a:buFont typeface="Arial" charset="0"/>
              <a:buNone/>
            </a:pPr>
            <a:r>
              <a:rPr lang="fr-FR" sz="2800" dirty="0" smtClean="0"/>
              <a:t/>
            </a:r>
            <a:br>
              <a:rPr lang="fr-FR" sz="2800" dirty="0" smtClean="0"/>
            </a:br>
            <a:r>
              <a:rPr lang="fr-FR" sz="2800" dirty="0" smtClean="0"/>
              <a:t>La</a:t>
            </a:r>
            <a:r>
              <a:rPr lang="fr-FR" sz="2800" b="1" dirty="0" smtClean="0"/>
              <a:t> …………………….</a:t>
            </a:r>
            <a:r>
              <a:rPr lang="fr-FR" sz="2800" dirty="0" smtClean="0"/>
              <a:t>est insuffisante pour dire que deux individus font partie de la même espèce. Par contre, la ………………………..est nécessaire pour dire que deux individus appartiennent à la même espèce. </a:t>
            </a:r>
          </a:p>
        </p:txBody>
      </p:sp>
      <p:sp>
        <p:nvSpPr>
          <p:cNvPr id="2" name="Rectangle 1"/>
          <p:cNvSpPr/>
          <p:nvPr/>
        </p:nvSpPr>
        <p:spPr>
          <a:xfrm>
            <a:off x="1403648" y="1556792"/>
            <a:ext cx="2005281" cy="461665"/>
          </a:xfrm>
          <a:prstGeom prst="rect">
            <a:avLst/>
          </a:prstGeom>
        </p:spPr>
        <p:txBody>
          <a:bodyPr wrap="square">
            <a:spAutoFit/>
          </a:bodyPr>
          <a:lstStyle/>
          <a:p>
            <a:pPr>
              <a:buFont typeface="Arial" charset="0"/>
              <a:buNone/>
            </a:pPr>
            <a:r>
              <a:rPr lang="fr-FR" sz="2400" b="1" dirty="0"/>
              <a:t>ressemblance</a:t>
            </a:r>
          </a:p>
        </p:txBody>
      </p:sp>
      <p:sp>
        <p:nvSpPr>
          <p:cNvPr id="3" name="Rectangle 2"/>
          <p:cNvSpPr/>
          <p:nvPr/>
        </p:nvSpPr>
        <p:spPr>
          <a:xfrm>
            <a:off x="1418512" y="2492896"/>
            <a:ext cx="1990417" cy="461665"/>
          </a:xfrm>
          <a:prstGeom prst="rect">
            <a:avLst/>
          </a:prstGeom>
        </p:spPr>
        <p:txBody>
          <a:bodyPr wrap="none">
            <a:spAutoFit/>
          </a:bodyPr>
          <a:lstStyle/>
          <a:p>
            <a:r>
              <a:rPr lang="fr-FR" sz="2400" b="1" dirty="0"/>
              <a:t> reproduction </a:t>
            </a:r>
            <a:endParaRPr lang="fr-FR" sz="2400" dirty="0"/>
          </a:p>
        </p:txBody>
      </p:sp>
    </p:spTree>
    <p:extLst>
      <p:ext uri="{BB962C8B-B14F-4D97-AF65-F5344CB8AC3E}">
        <p14:creationId xmlns:p14="http://schemas.microsoft.com/office/powerpoint/2010/main" xmlns="" val="201018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wipe(down)">
                                      <p:cBhvr>
                                        <p:cTn id="7" dur="500"/>
                                        <p:tgtEl>
                                          <p:spTgt spid="41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986">
                                            <p:txEl>
                                              <p:pRg st="1" end="1"/>
                                            </p:txEl>
                                          </p:spTgt>
                                        </p:tgtEl>
                                        <p:attrNameLst>
                                          <p:attrName>style.visibility</p:attrName>
                                        </p:attrNameLst>
                                      </p:cBhvr>
                                      <p:to>
                                        <p:strVal val="visible"/>
                                      </p:to>
                                    </p:set>
                                    <p:animEffect transition="in" filter="wipe(down)">
                                      <p:cBhvr>
                                        <p:cTn id="12" dur="500"/>
                                        <p:tgtEl>
                                          <p:spTgt spid="41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contenu 2"/>
          <p:cNvSpPr>
            <a:spLocks noGrp="1"/>
          </p:cNvSpPr>
          <p:nvPr>
            <p:ph idx="1"/>
          </p:nvPr>
        </p:nvSpPr>
        <p:spPr>
          <a:xfrm>
            <a:off x="251520" y="980728"/>
            <a:ext cx="8640960" cy="1776809"/>
          </a:xfrm>
        </p:spPr>
        <p:txBody>
          <a:bodyPr>
            <a:normAutofit/>
          </a:bodyPr>
          <a:lstStyle/>
          <a:p>
            <a:pPr>
              <a:buFont typeface="Arial" charset="0"/>
              <a:buNone/>
            </a:pPr>
            <a:r>
              <a:rPr lang="fr-FR" sz="2400" dirty="0" smtClean="0"/>
              <a:t>Le cheval et le zèbre </a:t>
            </a:r>
            <a:r>
              <a:rPr lang="fr-FR" sz="2400" b="1" dirty="0" smtClean="0"/>
              <a:t>ne se ressemblent pas tout à fait</a:t>
            </a:r>
            <a:r>
              <a:rPr lang="fr-FR" sz="2400" dirty="0" smtClean="0"/>
              <a:t>, mais </a:t>
            </a:r>
            <a:r>
              <a:rPr lang="fr-FR" sz="2400" b="1" dirty="0" smtClean="0"/>
              <a:t>ils peuvent se reproduire ensemble</a:t>
            </a:r>
            <a:r>
              <a:rPr lang="fr-FR" sz="2400" dirty="0" smtClean="0"/>
              <a:t>. </a:t>
            </a:r>
            <a:r>
              <a:rPr lang="fr-FR" sz="2400" dirty="0" smtClean="0"/>
              <a:t>Pourtant</a:t>
            </a:r>
            <a:r>
              <a:rPr lang="fr-FR" sz="2400" dirty="0" smtClean="0"/>
              <a:t>, </a:t>
            </a:r>
            <a:r>
              <a:rPr lang="fr-FR" sz="2400" b="1" dirty="0" smtClean="0"/>
              <a:t>ils ne font pas partie de la même espèce </a:t>
            </a:r>
            <a:r>
              <a:rPr lang="fr-FR" sz="2400" b="1" dirty="0" smtClean="0"/>
              <a:t>! </a:t>
            </a:r>
            <a:r>
              <a:rPr lang="fr-FR" sz="2400" dirty="0" smtClean="0"/>
              <a:t>En </a:t>
            </a:r>
            <a:r>
              <a:rPr lang="fr-FR" sz="2400" dirty="0" smtClean="0"/>
              <a:t>effet, leur petit (le </a:t>
            </a:r>
            <a:r>
              <a:rPr lang="fr-FR" sz="2400" dirty="0" err="1" smtClean="0"/>
              <a:t>zorse</a:t>
            </a:r>
            <a:r>
              <a:rPr lang="fr-FR" sz="2400" dirty="0" smtClean="0"/>
              <a:t>) est stérile, c'est-à-dire qu'il ne peut pas se reproduire</a:t>
            </a:r>
            <a:r>
              <a:rPr lang="fr-FR" sz="2800" dirty="0" smtClean="0"/>
              <a:t>.</a:t>
            </a:r>
          </a:p>
        </p:txBody>
      </p:sp>
      <p:pic>
        <p:nvPicPr>
          <p:cNvPr id="43011" name="Picture 3" descr="zèb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313" y="3643313"/>
            <a:ext cx="2714625" cy="232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4" descr="jumen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4800" y="3643313"/>
            <a:ext cx="2727325" cy="230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5" descr="zo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15063" y="3595688"/>
            <a:ext cx="2738437" cy="240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4" name="ZoneTexte 7"/>
          <p:cNvSpPr txBox="1">
            <a:spLocks noChangeArrowheads="1"/>
          </p:cNvSpPr>
          <p:nvPr/>
        </p:nvSpPr>
        <p:spPr bwMode="auto">
          <a:xfrm>
            <a:off x="1214438" y="3286125"/>
            <a:ext cx="787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t>Zèbre</a:t>
            </a:r>
          </a:p>
        </p:txBody>
      </p:sp>
      <p:sp>
        <p:nvSpPr>
          <p:cNvPr id="43015" name="ZoneTexte 8"/>
          <p:cNvSpPr txBox="1">
            <a:spLocks noChangeArrowheads="1"/>
          </p:cNvSpPr>
          <p:nvPr/>
        </p:nvSpPr>
        <p:spPr bwMode="auto">
          <a:xfrm>
            <a:off x="3786188" y="3214688"/>
            <a:ext cx="9032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dirty="0"/>
              <a:t>Cheval</a:t>
            </a:r>
          </a:p>
        </p:txBody>
      </p:sp>
      <p:sp>
        <p:nvSpPr>
          <p:cNvPr id="10" name="Plus 9"/>
          <p:cNvSpPr/>
          <p:nvPr/>
        </p:nvSpPr>
        <p:spPr>
          <a:xfrm>
            <a:off x="2643188" y="3214688"/>
            <a:ext cx="428625" cy="4286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Égal 10"/>
          <p:cNvSpPr/>
          <p:nvPr/>
        </p:nvSpPr>
        <p:spPr>
          <a:xfrm>
            <a:off x="5500688" y="3214688"/>
            <a:ext cx="642937" cy="4286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43018" name="ZoneTexte 11"/>
          <p:cNvSpPr txBox="1">
            <a:spLocks noChangeArrowheads="1"/>
          </p:cNvSpPr>
          <p:nvPr/>
        </p:nvSpPr>
        <p:spPr bwMode="auto">
          <a:xfrm>
            <a:off x="7286625" y="3214688"/>
            <a:ext cx="7747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t>Zorse</a:t>
            </a:r>
          </a:p>
        </p:txBody>
      </p:sp>
    </p:spTree>
    <p:extLst>
      <p:ext uri="{BB962C8B-B14F-4D97-AF65-F5344CB8AC3E}">
        <p14:creationId xmlns:p14="http://schemas.microsoft.com/office/powerpoint/2010/main" xmlns="" val="296733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p:txBody>
          <a:bodyPr/>
          <a:lstStyle/>
          <a:p>
            <a:r>
              <a:rPr lang="fr-FR" dirty="0" smtClean="0">
                <a:solidFill>
                  <a:srgbClr val="FF0000"/>
                </a:solidFill>
              </a:rPr>
              <a:t>Bilan</a:t>
            </a:r>
          </a:p>
        </p:txBody>
      </p:sp>
      <p:sp>
        <p:nvSpPr>
          <p:cNvPr id="44035" name="Espace réservé du contenu 2"/>
          <p:cNvSpPr>
            <a:spLocks noGrp="1"/>
          </p:cNvSpPr>
          <p:nvPr>
            <p:ph idx="1"/>
          </p:nvPr>
        </p:nvSpPr>
        <p:spPr/>
        <p:txBody>
          <a:bodyPr/>
          <a:lstStyle/>
          <a:p>
            <a:pPr>
              <a:buFont typeface="Arial" charset="0"/>
              <a:buNone/>
            </a:pPr>
            <a:r>
              <a:rPr lang="fr-FR" dirty="0" smtClean="0"/>
              <a:t>Pour faire partie de la même espèce, il faut :</a:t>
            </a:r>
          </a:p>
          <a:p>
            <a:r>
              <a:rPr lang="fr-FR" dirty="0" smtClean="0"/>
              <a:t>   </a:t>
            </a:r>
          </a:p>
          <a:p>
            <a:r>
              <a:rPr lang="fr-FR" dirty="0" smtClean="0"/>
              <a:t>   </a:t>
            </a:r>
          </a:p>
          <a:p>
            <a:r>
              <a:rPr lang="fr-FR" dirty="0" smtClean="0"/>
              <a:t>  </a:t>
            </a:r>
          </a:p>
          <a:p>
            <a:pPr>
              <a:buFont typeface="Arial" charset="0"/>
              <a:buNone/>
            </a:pPr>
            <a:r>
              <a:rPr lang="fr-FR" dirty="0" smtClean="0"/>
              <a:t> </a:t>
            </a:r>
          </a:p>
          <a:p>
            <a:pPr>
              <a:buFont typeface="Arial" charset="0"/>
              <a:buNone/>
            </a:pPr>
            <a:endParaRPr lang="fr-FR" dirty="0" smtClean="0"/>
          </a:p>
        </p:txBody>
      </p:sp>
      <p:sp>
        <p:nvSpPr>
          <p:cNvPr id="2" name="Rectangle 1"/>
          <p:cNvSpPr/>
          <p:nvPr/>
        </p:nvSpPr>
        <p:spPr>
          <a:xfrm>
            <a:off x="1043608" y="3289566"/>
            <a:ext cx="3413338" cy="523220"/>
          </a:xfrm>
          <a:prstGeom prst="rect">
            <a:avLst/>
          </a:prstGeom>
        </p:spPr>
        <p:txBody>
          <a:bodyPr wrap="square">
            <a:spAutoFit/>
          </a:bodyPr>
          <a:lstStyle/>
          <a:p>
            <a:r>
              <a:rPr lang="fr-FR" sz="2800" dirty="0" smtClean="0"/>
              <a:t>Se ressembler parfois</a:t>
            </a:r>
            <a:endParaRPr lang="fr-FR" sz="2800" dirty="0"/>
          </a:p>
        </p:txBody>
      </p:sp>
      <p:sp>
        <p:nvSpPr>
          <p:cNvPr id="5" name="Rectangle 4"/>
          <p:cNvSpPr/>
          <p:nvPr/>
        </p:nvSpPr>
        <p:spPr>
          <a:xfrm>
            <a:off x="1047318" y="2207237"/>
            <a:ext cx="3506729" cy="523220"/>
          </a:xfrm>
          <a:prstGeom prst="rect">
            <a:avLst/>
          </a:prstGeom>
        </p:spPr>
        <p:txBody>
          <a:bodyPr wrap="none">
            <a:spAutoFit/>
          </a:bodyPr>
          <a:lstStyle/>
          <a:p>
            <a:r>
              <a:rPr lang="fr-FR" sz="2800" dirty="0" smtClean="0"/>
              <a:t>Pouvoir  se reproduire </a:t>
            </a:r>
            <a:endParaRPr lang="fr-FR" sz="2800" dirty="0"/>
          </a:p>
        </p:txBody>
      </p:sp>
      <p:sp>
        <p:nvSpPr>
          <p:cNvPr id="6" name="Rectangle 5"/>
          <p:cNvSpPr/>
          <p:nvPr/>
        </p:nvSpPr>
        <p:spPr>
          <a:xfrm>
            <a:off x="1047318" y="2730457"/>
            <a:ext cx="4514697" cy="523220"/>
          </a:xfrm>
          <a:prstGeom prst="rect">
            <a:avLst/>
          </a:prstGeom>
        </p:spPr>
        <p:txBody>
          <a:bodyPr wrap="none">
            <a:spAutoFit/>
          </a:bodyPr>
          <a:lstStyle/>
          <a:p>
            <a:r>
              <a:rPr lang="fr-FR" sz="2800" dirty="0" smtClean="0"/>
              <a:t>Avoir une descendance fertile</a:t>
            </a:r>
            <a:endParaRPr lang="fr-FR" sz="2800" dirty="0"/>
          </a:p>
        </p:txBody>
      </p:sp>
    </p:spTree>
    <p:extLst>
      <p:ext uri="{BB962C8B-B14F-4D97-AF65-F5344CB8AC3E}">
        <p14:creationId xmlns:p14="http://schemas.microsoft.com/office/powerpoint/2010/main" xmlns="" val="304211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FF0000"/>
                </a:solidFill>
              </a:rPr>
              <a:t>Conclusion sur l’espèce</a:t>
            </a:r>
          </a:p>
        </p:txBody>
      </p:sp>
      <p:sp>
        <p:nvSpPr>
          <p:cNvPr id="3" name="Espace réservé du contenu 2"/>
          <p:cNvSpPr>
            <a:spLocks noGrp="1"/>
          </p:cNvSpPr>
          <p:nvPr>
            <p:ph idx="1"/>
          </p:nvPr>
        </p:nvSpPr>
        <p:spPr>
          <a:xfrm>
            <a:off x="457200" y="1600200"/>
            <a:ext cx="8229600" cy="3845024"/>
          </a:xfrm>
        </p:spPr>
        <p:txBody>
          <a:bodyPr>
            <a:normAutofit/>
          </a:bodyPr>
          <a:lstStyle/>
          <a:p>
            <a:pPr>
              <a:buFont typeface="Arial" charset="0"/>
              <a:buNone/>
            </a:pPr>
            <a:r>
              <a:rPr lang="fr-FR" dirty="0" smtClean="0">
                <a:solidFill>
                  <a:srgbClr val="FF0000"/>
                </a:solidFill>
              </a:rPr>
              <a:t>Une même espèce regroupe sous le même nom, des êtres vivants qui peuvent se reproduire entre eux et dont la descendance peut aussi se reproduire.</a:t>
            </a:r>
            <a:br>
              <a:rPr lang="fr-FR" dirty="0" smtClean="0">
                <a:solidFill>
                  <a:srgbClr val="FF0000"/>
                </a:solidFill>
              </a:rPr>
            </a:br>
            <a:r>
              <a:rPr lang="fr-FR" dirty="0" smtClean="0">
                <a:solidFill>
                  <a:srgbClr val="FF0000"/>
                </a:solidFill>
              </a:rPr>
              <a:t>Souvent, ces êtres vivants se ressemblent et ont le même mode de vie.</a:t>
            </a:r>
          </a:p>
          <a:p>
            <a:pPr>
              <a:buFont typeface="Arial" charset="0"/>
              <a:buNone/>
            </a:pPr>
            <a:endParaRPr lang="fr-FR" sz="2800" dirty="0" smtClean="0"/>
          </a:p>
        </p:txBody>
      </p:sp>
    </p:spTree>
    <p:extLst>
      <p:ext uri="{BB962C8B-B14F-4D97-AF65-F5344CB8AC3E}">
        <p14:creationId xmlns:p14="http://schemas.microsoft.com/office/powerpoint/2010/main" xmlns="" val="1538625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fficher l'image d'origine"/>
          <p:cNvPicPr>
            <a:picLocks noChangeAspect="1" noChangeArrowheads="1"/>
          </p:cNvPicPr>
          <p:nvPr/>
        </p:nvPicPr>
        <p:blipFill>
          <a:blip r:embed="rId2" cstate="print"/>
          <a:srcRect/>
          <a:stretch>
            <a:fillRect/>
          </a:stretch>
        </p:blipFill>
        <p:spPr bwMode="auto">
          <a:xfrm>
            <a:off x="1907704" y="836712"/>
            <a:ext cx="5810250" cy="3810000"/>
          </a:xfrm>
          <a:prstGeom prst="rect">
            <a:avLst/>
          </a:prstGeom>
          <a:noFill/>
        </p:spPr>
      </p:pic>
      <p:sp>
        <p:nvSpPr>
          <p:cNvPr id="3" name="ZoneTexte 2"/>
          <p:cNvSpPr txBox="1"/>
          <p:nvPr/>
        </p:nvSpPr>
        <p:spPr>
          <a:xfrm>
            <a:off x="1907704" y="4941168"/>
            <a:ext cx="5832648" cy="461665"/>
          </a:xfrm>
          <a:prstGeom prst="rect">
            <a:avLst/>
          </a:prstGeom>
          <a:noFill/>
        </p:spPr>
        <p:txBody>
          <a:bodyPr wrap="square" rtlCol="0">
            <a:spAutoFit/>
          </a:bodyPr>
          <a:lstStyle/>
          <a:p>
            <a:pPr algn="ctr"/>
            <a:r>
              <a:rPr lang="fr-FR" sz="2400" dirty="0" smtClean="0"/>
              <a:t>Cheval domestique</a:t>
            </a:r>
            <a:endParaRPr lang="fr-F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r>
              <a:rPr lang="fr-FR" sz="3600" dirty="0" smtClean="0">
                <a:solidFill>
                  <a:srgbClr val="00B050"/>
                </a:solidFill>
              </a:rPr>
              <a:t>Qu’est ce qu’appartenir à une espèce?</a:t>
            </a:r>
            <a:endParaRPr lang="fr-FR" sz="3600"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2" cstate="print"/>
          <a:srcRect/>
          <a:stretch>
            <a:fillRect/>
          </a:stretch>
        </p:blipFill>
        <p:spPr bwMode="auto">
          <a:xfrm>
            <a:off x="1331640" y="908720"/>
            <a:ext cx="6629400" cy="4200526"/>
          </a:xfrm>
          <a:prstGeom prst="rect">
            <a:avLst/>
          </a:prstGeom>
          <a:noFill/>
        </p:spPr>
      </p:pic>
      <p:sp>
        <p:nvSpPr>
          <p:cNvPr id="3" name="ZoneTexte 2"/>
          <p:cNvSpPr txBox="1"/>
          <p:nvPr/>
        </p:nvSpPr>
        <p:spPr>
          <a:xfrm>
            <a:off x="1403648" y="5301208"/>
            <a:ext cx="6552728" cy="461665"/>
          </a:xfrm>
          <a:prstGeom prst="rect">
            <a:avLst/>
          </a:prstGeom>
          <a:noFill/>
        </p:spPr>
        <p:txBody>
          <a:bodyPr wrap="square" rtlCol="0">
            <a:spAutoFit/>
          </a:bodyPr>
          <a:lstStyle/>
          <a:p>
            <a:pPr algn="ctr"/>
            <a:r>
              <a:rPr lang="fr-FR" sz="2400" dirty="0" smtClean="0"/>
              <a:t>Phasme bâton</a:t>
            </a:r>
            <a:endParaRPr lang="fr-F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ficher l'image d'origine"/>
          <p:cNvPicPr>
            <a:picLocks noChangeAspect="1" noChangeArrowheads="1"/>
          </p:cNvPicPr>
          <p:nvPr/>
        </p:nvPicPr>
        <p:blipFill>
          <a:blip r:embed="rId2" cstate="print"/>
          <a:srcRect/>
          <a:stretch>
            <a:fillRect/>
          </a:stretch>
        </p:blipFill>
        <p:spPr bwMode="auto">
          <a:xfrm>
            <a:off x="1979712" y="764704"/>
            <a:ext cx="5400675" cy="4705351"/>
          </a:xfrm>
          <a:prstGeom prst="rect">
            <a:avLst/>
          </a:prstGeom>
          <a:noFill/>
        </p:spPr>
      </p:pic>
      <p:sp>
        <p:nvSpPr>
          <p:cNvPr id="3" name="ZoneTexte 2"/>
          <p:cNvSpPr txBox="1"/>
          <p:nvPr/>
        </p:nvSpPr>
        <p:spPr>
          <a:xfrm>
            <a:off x="1979712" y="5805264"/>
            <a:ext cx="5400600" cy="461665"/>
          </a:xfrm>
          <a:prstGeom prst="rect">
            <a:avLst/>
          </a:prstGeom>
          <a:noFill/>
        </p:spPr>
        <p:txBody>
          <a:bodyPr wrap="square" rtlCol="0">
            <a:spAutoFit/>
          </a:bodyPr>
          <a:lstStyle/>
          <a:p>
            <a:pPr algn="ctr"/>
            <a:r>
              <a:rPr lang="fr-FR" sz="2400" dirty="0" smtClean="0"/>
              <a:t>Piéride du chou</a:t>
            </a:r>
            <a:endParaRPr lang="fr-F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ficher l'image d'origine"/>
          <p:cNvPicPr>
            <a:picLocks noChangeAspect="1" noChangeArrowheads="1"/>
          </p:cNvPicPr>
          <p:nvPr/>
        </p:nvPicPr>
        <p:blipFill>
          <a:blip r:embed="rId2" cstate="print"/>
          <a:srcRect/>
          <a:stretch>
            <a:fillRect/>
          </a:stretch>
        </p:blipFill>
        <p:spPr bwMode="auto">
          <a:xfrm>
            <a:off x="1259632" y="1268760"/>
            <a:ext cx="6393535" cy="3600400"/>
          </a:xfrm>
          <a:prstGeom prst="rect">
            <a:avLst/>
          </a:prstGeom>
          <a:noFill/>
        </p:spPr>
      </p:pic>
      <p:sp>
        <p:nvSpPr>
          <p:cNvPr id="3" name="ZoneTexte 2"/>
          <p:cNvSpPr txBox="1"/>
          <p:nvPr/>
        </p:nvSpPr>
        <p:spPr>
          <a:xfrm>
            <a:off x="1331640" y="5157192"/>
            <a:ext cx="6336704" cy="461665"/>
          </a:xfrm>
          <a:prstGeom prst="rect">
            <a:avLst/>
          </a:prstGeom>
          <a:noFill/>
        </p:spPr>
        <p:txBody>
          <a:bodyPr wrap="square" rtlCol="0">
            <a:spAutoFit/>
          </a:bodyPr>
          <a:lstStyle/>
          <a:p>
            <a:pPr algn="ctr"/>
            <a:r>
              <a:rPr lang="fr-FR" sz="2400" dirty="0" smtClean="0"/>
              <a:t>Grenouille rousse</a:t>
            </a:r>
            <a:endParaRPr lang="fr-F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fficher l'image d'origine"/>
          <p:cNvPicPr>
            <a:picLocks noChangeAspect="1" noChangeArrowheads="1"/>
          </p:cNvPicPr>
          <p:nvPr/>
        </p:nvPicPr>
        <p:blipFill>
          <a:blip r:embed="rId2" cstate="print"/>
          <a:srcRect/>
          <a:stretch>
            <a:fillRect/>
          </a:stretch>
        </p:blipFill>
        <p:spPr bwMode="auto">
          <a:xfrm>
            <a:off x="1475656" y="1196752"/>
            <a:ext cx="6153150" cy="3457576"/>
          </a:xfrm>
          <a:prstGeom prst="rect">
            <a:avLst/>
          </a:prstGeom>
          <a:noFill/>
        </p:spPr>
      </p:pic>
      <p:sp>
        <p:nvSpPr>
          <p:cNvPr id="3" name="ZoneTexte 2"/>
          <p:cNvSpPr txBox="1"/>
          <p:nvPr/>
        </p:nvSpPr>
        <p:spPr>
          <a:xfrm>
            <a:off x="1547664" y="5085184"/>
            <a:ext cx="6192688" cy="461665"/>
          </a:xfrm>
          <a:prstGeom prst="rect">
            <a:avLst/>
          </a:prstGeom>
          <a:noFill/>
        </p:spPr>
        <p:txBody>
          <a:bodyPr wrap="square" rtlCol="0">
            <a:spAutoFit/>
          </a:bodyPr>
          <a:lstStyle/>
          <a:p>
            <a:pPr algn="ctr"/>
            <a:r>
              <a:rPr lang="fr-FR" sz="2400" dirty="0" smtClean="0"/>
              <a:t>Souris domestique</a:t>
            </a:r>
            <a:endParaRPr lang="fr-F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fficher l'image d'origine"/>
          <p:cNvPicPr>
            <a:picLocks noChangeAspect="1" noChangeArrowheads="1"/>
          </p:cNvPicPr>
          <p:nvPr/>
        </p:nvPicPr>
        <p:blipFill>
          <a:blip r:embed="rId2" cstate="print"/>
          <a:srcRect/>
          <a:stretch>
            <a:fillRect/>
          </a:stretch>
        </p:blipFill>
        <p:spPr bwMode="auto">
          <a:xfrm>
            <a:off x="1763688" y="692696"/>
            <a:ext cx="5895975" cy="4714876"/>
          </a:xfrm>
          <a:prstGeom prst="rect">
            <a:avLst/>
          </a:prstGeom>
          <a:noFill/>
        </p:spPr>
      </p:pic>
      <p:sp>
        <p:nvSpPr>
          <p:cNvPr id="3" name="ZoneTexte 2"/>
          <p:cNvSpPr txBox="1"/>
          <p:nvPr/>
        </p:nvSpPr>
        <p:spPr>
          <a:xfrm>
            <a:off x="1691680" y="5877272"/>
            <a:ext cx="6120680" cy="461665"/>
          </a:xfrm>
          <a:prstGeom prst="rect">
            <a:avLst/>
          </a:prstGeom>
          <a:noFill/>
        </p:spPr>
        <p:txBody>
          <a:bodyPr wrap="square" rtlCol="0">
            <a:spAutoFit/>
          </a:bodyPr>
          <a:lstStyle/>
          <a:p>
            <a:pPr algn="ctr"/>
            <a:r>
              <a:rPr lang="fr-FR" sz="2400" dirty="0" smtClean="0"/>
              <a:t>Poule domestique</a:t>
            </a:r>
            <a:endParaRPr lang="fr-F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fficher l'image d'origine"/>
          <p:cNvPicPr>
            <a:picLocks noChangeAspect="1" noChangeArrowheads="1"/>
          </p:cNvPicPr>
          <p:nvPr/>
        </p:nvPicPr>
        <p:blipFill>
          <a:blip r:embed="rId2" cstate="print"/>
          <a:srcRect/>
          <a:stretch>
            <a:fillRect/>
          </a:stretch>
        </p:blipFill>
        <p:spPr bwMode="auto">
          <a:xfrm>
            <a:off x="1619672" y="962726"/>
            <a:ext cx="5976664" cy="4482498"/>
          </a:xfrm>
          <a:prstGeom prst="rect">
            <a:avLst/>
          </a:prstGeom>
          <a:noFill/>
        </p:spPr>
      </p:pic>
      <p:sp>
        <p:nvSpPr>
          <p:cNvPr id="4" name="ZoneTexte 3"/>
          <p:cNvSpPr txBox="1"/>
          <p:nvPr/>
        </p:nvSpPr>
        <p:spPr>
          <a:xfrm>
            <a:off x="1619672" y="5661248"/>
            <a:ext cx="6048672" cy="461665"/>
          </a:xfrm>
          <a:prstGeom prst="rect">
            <a:avLst/>
          </a:prstGeom>
          <a:noFill/>
        </p:spPr>
        <p:txBody>
          <a:bodyPr wrap="square" rtlCol="0">
            <a:spAutoFit/>
          </a:bodyPr>
          <a:lstStyle/>
          <a:p>
            <a:pPr algn="ctr"/>
            <a:r>
              <a:rPr lang="fr-FR" sz="2400" dirty="0" smtClean="0"/>
              <a:t>Escargot petit gris</a:t>
            </a:r>
            <a:endParaRPr lang="fr-F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fficher l'image d'origine"/>
          <p:cNvPicPr>
            <a:picLocks noChangeAspect="1" noChangeArrowheads="1"/>
          </p:cNvPicPr>
          <p:nvPr/>
        </p:nvPicPr>
        <p:blipFill>
          <a:blip r:embed="rId2" cstate="print"/>
          <a:srcRect/>
          <a:stretch>
            <a:fillRect/>
          </a:stretch>
        </p:blipFill>
        <p:spPr bwMode="auto">
          <a:xfrm>
            <a:off x="1403648" y="908720"/>
            <a:ext cx="6467475" cy="4305301"/>
          </a:xfrm>
          <a:prstGeom prst="rect">
            <a:avLst/>
          </a:prstGeom>
          <a:noFill/>
        </p:spPr>
      </p:pic>
      <p:sp>
        <p:nvSpPr>
          <p:cNvPr id="3" name="ZoneTexte 2"/>
          <p:cNvSpPr txBox="1"/>
          <p:nvPr/>
        </p:nvSpPr>
        <p:spPr>
          <a:xfrm>
            <a:off x="1403648" y="5373216"/>
            <a:ext cx="6408712" cy="461665"/>
          </a:xfrm>
          <a:prstGeom prst="rect">
            <a:avLst/>
          </a:prstGeom>
          <a:noFill/>
        </p:spPr>
        <p:txBody>
          <a:bodyPr wrap="square" rtlCol="0">
            <a:spAutoFit/>
          </a:bodyPr>
          <a:lstStyle/>
          <a:p>
            <a:pPr algn="ctr"/>
            <a:r>
              <a:rPr lang="fr-FR" sz="2400" dirty="0" smtClean="0"/>
              <a:t>Epeire diadème </a:t>
            </a:r>
            <a:endParaRPr lang="fr-F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fficher l'image d'origine"/>
          <p:cNvPicPr>
            <a:picLocks noChangeAspect="1" noChangeArrowheads="1"/>
          </p:cNvPicPr>
          <p:nvPr/>
        </p:nvPicPr>
        <p:blipFill>
          <a:blip r:embed="rId2" cstate="print"/>
          <a:srcRect/>
          <a:stretch>
            <a:fillRect/>
          </a:stretch>
        </p:blipFill>
        <p:spPr bwMode="auto">
          <a:xfrm>
            <a:off x="1734297" y="1052736"/>
            <a:ext cx="6209903" cy="4176464"/>
          </a:xfrm>
          <a:prstGeom prst="rect">
            <a:avLst/>
          </a:prstGeom>
          <a:noFill/>
        </p:spPr>
      </p:pic>
      <p:sp>
        <p:nvSpPr>
          <p:cNvPr id="3" name="ZoneTexte 2"/>
          <p:cNvSpPr txBox="1"/>
          <p:nvPr/>
        </p:nvSpPr>
        <p:spPr>
          <a:xfrm>
            <a:off x="1763688" y="5517232"/>
            <a:ext cx="6264695" cy="461665"/>
          </a:xfrm>
          <a:prstGeom prst="rect">
            <a:avLst/>
          </a:prstGeom>
          <a:noFill/>
        </p:spPr>
        <p:txBody>
          <a:bodyPr wrap="square" rtlCol="0">
            <a:spAutoFit/>
          </a:bodyPr>
          <a:lstStyle/>
          <a:p>
            <a:pPr algn="ctr"/>
            <a:r>
              <a:rPr lang="fr-FR" sz="2400" dirty="0" smtClean="0"/>
              <a:t>Lombric commun</a:t>
            </a:r>
            <a:endParaRPr lang="fr-F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Arial" charset="0"/>
              <a:buNone/>
              <a:defRPr/>
            </a:pPr>
            <a:r>
              <a:rPr lang="fr-FR" dirty="0">
                <a:solidFill>
                  <a:srgbClr val="00B050"/>
                </a:solidFill>
              </a:rPr>
              <a:t>Comment peut on classer </a:t>
            </a:r>
            <a:r>
              <a:rPr lang="fr-FR" dirty="0" smtClean="0">
                <a:solidFill>
                  <a:srgbClr val="00B050"/>
                </a:solidFill>
              </a:rPr>
              <a:t>les </a:t>
            </a:r>
            <a:r>
              <a:rPr lang="fr-FR" dirty="0">
                <a:solidFill>
                  <a:srgbClr val="00B050"/>
                </a:solidFill>
              </a:rPr>
              <a:t>différentes </a:t>
            </a:r>
            <a:r>
              <a:rPr lang="fr-FR" dirty="0" smtClean="0">
                <a:solidFill>
                  <a:srgbClr val="00B050"/>
                </a:solidFill>
              </a:rPr>
              <a:t>espèces vues en classe?</a:t>
            </a:r>
            <a:endParaRPr lang="fr-FR" dirty="0">
              <a:solidFill>
                <a:srgbClr val="00B050"/>
              </a:solidFill>
            </a:endParaRPr>
          </a:p>
          <a:p>
            <a:pPr>
              <a:buFont typeface="Arial" charset="0"/>
              <a:buNone/>
              <a:defRPr/>
            </a:pPr>
            <a:r>
              <a:rPr lang="fr-FR" b="1" u="sng" dirty="0" smtClean="0">
                <a:solidFill>
                  <a:srgbClr val="FF0000"/>
                </a:solidFill>
              </a:rPr>
              <a:t>II) </a:t>
            </a:r>
            <a:r>
              <a:rPr lang="fr-FR" b="1" u="sng" dirty="0">
                <a:solidFill>
                  <a:srgbClr val="FF0000"/>
                </a:solidFill>
              </a:rPr>
              <a:t>La classification des animaux:</a:t>
            </a:r>
          </a:p>
          <a:p>
            <a:pPr marL="514350" indent="-514350">
              <a:buFont typeface="Arial" charset="0"/>
              <a:buAutoNum type="arabicParenR"/>
              <a:defRPr/>
            </a:pPr>
            <a:r>
              <a:rPr lang="fr-FR" b="1" u="sng" dirty="0">
                <a:solidFill>
                  <a:srgbClr val="00B050"/>
                </a:solidFill>
              </a:rPr>
              <a:t>Classer selon ses propres critères:</a:t>
            </a:r>
          </a:p>
          <a:p>
            <a:pPr marL="514350" indent="-514350">
              <a:buFont typeface="Arial" charset="0"/>
              <a:buAutoNum type="arabicParenR"/>
              <a:defRPr/>
            </a:pPr>
            <a:endParaRPr lang="fr-FR" b="1" u="sng" dirty="0">
              <a:solidFill>
                <a:srgbClr val="00B050"/>
              </a:solidFill>
            </a:endParaRPr>
          </a:p>
          <a:p>
            <a:pPr>
              <a:buFont typeface="Arial" charset="0"/>
              <a:buNone/>
              <a:defRPr/>
            </a:pPr>
            <a:r>
              <a:rPr lang="fr-FR" sz="2800" b="1" dirty="0"/>
              <a:t>Activité </a:t>
            </a:r>
            <a:r>
              <a:rPr lang="fr-FR" sz="2800" b="1" dirty="0" smtClean="0"/>
              <a:t>4: </a:t>
            </a:r>
            <a:r>
              <a:rPr lang="fr-FR" sz="2800" dirty="0"/>
              <a:t>classer les animaux étudiés en cours</a:t>
            </a:r>
          </a:p>
          <a:p>
            <a:pPr marL="0" indent="0">
              <a:buNone/>
            </a:pPr>
            <a:endParaRPr lang="fr-FR" dirty="0"/>
          </a:p>
        </p:txBody>
      </p:sp>
    </p:spTree>
    <p:extLst>
      <p:ext uri="{BB962C8B-B14F-4D97-AF65-F5344CB8AC3E}">
        <p14:creationId xmlns:p14="http://schemas.microsoft.com/office/powerpoint/2010/main" xmlns="" val="104055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Correction </a:t>
            </a:r>
            <a:endParaRPr lang="fr-FR" dirty="0">
              <a:solidFill>
                <a:srgbClr val="00B050"/>
              </a:solidFill>
            </a:endParaRP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Activité 1 :Observation de photographie de canards </a:t>
            </a:r>
            <a:r>
              <a:rPr lang="fr-FR" sz="2800" dirty="0" smtClean="0"/>
              <a:t/>
            </a:r>
            <a:br>
              <a:rPr lang="fr-FR" sz="2800" dirty="0" smtClean="0"/>
            </a:br>
            <a:endParaRPr lang="fr-FR" sz="2800" dirty="0" smtClean="0"/>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313" y="1857375"/>
            <a:ext cx="386715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2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4813" y="1857375"/>
            <a:ext cx="47752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500063" y="5286375"/>
            <a:ext cx="3357562"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solidFill>
              </a:rPr>
              <a:t>Canard</a:t>
            </a:r>
            <a:endParaRPr lang="fr-FR" dirty="0">
              <a:solidFill>
                <a:schemeClr val="tx1"/>
              </a:solidFill>
            </a:endParaRPr>
          </a:p>
        </p:txBody>
      </p:sp>
      <p:sp>
        <p:nvSpPr>
          <p:cNvPr id="7" name="Rectangle 6"/>
          <p:cNvSpPr/>
          <p:nvPr/>
        </p:nvSpPr>
        <p:spPr>
          <a:xfrm>
            <a:off x="4714875" y="5286375"/>
            <a:ext cx="3357563" cy="428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1"/>
                </a:solidFill>
              </a:rPr>
              <a:t>Canard</a:t>
            </a:r>
            <a:endParaRPr lang="fr-FR" dirty="0"/>
          </a:p>
        </p:txBody>
      </p:sp>
    </p:spTree>
    <p:extLst>
      <p:ext uri="{BB962C8B-B14F-4D97-AF65-F5344CB8AC3E}">
        <p14:creationId xmlns:p14="http://schemas.microsoft.com/office/powerpoint/2010/main" xmlns="" val="2667760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down)">
                                      <p:cBhvr>
                                        <p:cTn id="12" dur="500"/>
                                        <p:tgtEl>
                                          <p:spTgt spid="6">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bg/>
                                          </p:spTgt>
                                        </p:tgtEl>
                                        <p:attrNameLst>
                                          <p:attrName>style.visibility</p:attrName>
                                        </p:attrNameLst>
                                      </p:cBhvr>
                                      <p:to>
                                        <p:strVal val="visible"/>
                                      </p:to>
                                    </p:set>
                                    <p:animEffect transition="in" filter="wipe(down)">
                                      <p:cBhvr>
                                        <p:cTn id="22" dur="500"/>
                                        <p:tgtEl>
                                          <p:spTgt spid="7">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5298"/>
                                        </p:tgtEl>
                                        <p:attrNameLst>
                                          <p:attrName>style.visibility</p:attrName>
                                        </p:attrNameLst>
                                      </p:cBhvr>
                                      <p:to>
                                        <p:strVal val="visible"/>
                                      </p:to>
                                    </p:set>
                                    <p:animEffect transition="in" filter="wipe(down)">
                                      <p:cBhvr>
                                        <p:cTn id="32" dur="500"/>
                                        <p:tgtEl>
                                          <p:spTgt spid="5529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5299"/>
                                        </p:tgtEl>
                                        <p:attrNameLst>
                                          <p:attrName>style.visibility</p:attrName>
                                        </p:attrNameLst>
                                      </p:cBhvr>
                                      <p:to>
                                        <p:strVal val="visible"/>
                                      </p:to>
                                    </p:set>
                                    <p:animEffect transition="in" filter="wipe(down)">
                                      <p:cBhvr>
                                        <p:cTn id="3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P spid="7"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Bilan</a:t>
            </a:r>
            <a:endParaRPr lang="fr-FR" dirty="0">
              <a:solidFill>
                <a:srgbClr val="FF0000"/>
              </a:solidFill>
            </a:endParaRPr>
          </a:p>
        </p:txBody>
      </p:sp>
      <p:sp>
        <p:nvSpPr>
          <p:cNvPr id="3" name="Espace réservé du contenu 2"/>
          <p:cNvSpPr>
            <a:spLocks noGrp="1"/>
          </p:cNvSpPr>
          <p:nvPr>
            <p:ph idx="1"/>
          </p:nvPr>
        </p:nvSpPr>
        <p:spPr/>
        <p:txBody>
          <a:bodyPr/>
          <a:lstStyle/>
          <a:p>
            <a:pPr>
              <a:buFont typeface="Arial" charset="0"/>
              <a:buNone/>
            </a:pPr>
            <a:r>
              <a:rPr lang="fr-FR" dirty="0"/>
              <a:t>O</a:t>
            </a:r>
            <a:r>
              <a:rPr lang="fr-FR" dirty="0" smtClean="0"/>
              <a:t>n </a:t>
            </a:r>
            <a:r>
              <a:rPr lang="fr-FR" dirty="0"/>
              <a:t>peut classer les animaux de différentes façons selon les critères que l’on choisi.</a:t>
            </a:r>
          </a:p>
          <a:p>
            <a:pPr>
              <a:buFont typeface="Arial" charset="0"/>
              <a:buNone/>
            </a:pPr>
            <a:endParaRPr lang="fr-FR" dirty="0"/>
          </a:p>
          <a:p>
            <a:pPr>
              <a:buFont typeface="Arial" charset="0"/>
              <a:buNone/>
            </a:pPr>
            <a:r>
              <a:rPr lang="fr-FR" dirty="0">
                <a:solidFill>
                  <a:srgbClr val="00B050"/>
                </a:solidFill>
              </a:rPr>
              <a:t>Quels critères les scientifiques utilisent-ils pour classer les animaux?</a:t>
            </a:r>
          </a:p>
          <a:p>
            <a:pPr>
              <a:buFont typeface="Arial" charset="0"/>
              <a:buNone/>
            </a:pPr>
            <a:r>
              <a:rPr lang="fr-FR" b="1" u="sng" dirty="0">
                <a:solidFill>
                  <a:srgbClr val="00B050"/>
                </a:solidFill>
              </a:rPr>
              <a:t>2) Classer les animaux selon les critères des scientifiques:</a:t>
            </a:r>
          </a:p>
          <a:p>
            <a:pPr marL="0" indent="0">
              <a:buNone/>
            </a:pPr>
            <a:endParaRPr lang="fr-FR" dirty="0"/>
          </a:p>
        </p:txBody>
      </p:sp>
    </p:spTree>
    <p:extLst>
      <p:ext uri="{BB962C8B-B14F-4D97-AF65-F5344CB8AC3E}">
        <p14:creationId xmlns:p14="http://schemas.microsoft.com/office/powerpoint/2010/main" xmlns="" val="3275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Définition d’attribut</a:t>
            </a:r>
          </a:p>
        </p:txBody>
      </p:sp>
      <p:sp>
        <p:nvSpPr>
          <p:cNvPr id="3" name="Espace réservé du contenu 2"/>
          <p:cNvSpPr>
            <a:spLocks noGrp="1"/>
          </p:cNvSpPr>
          <p:nvPr>
            <p:ph idx="1"/>
          </p:nvPr>
        </p:nvSpPr>
        <p:spPr/>
        <p:txBody>
          <a:bodyPr/>
          <a:lstStyle/>
          <a:p>
            <a:pPr>
              <a:buFont typeface="Arial" charset="0"/>
              <a:buNone/>
            </a:pPr>
            <a:r>
              <a:rPr lang="fr-FR" dirty="0"/>
              <a:t>Particularité interne ou externe possédée par un organisme vivant et permettant sa classification.</a:t>
            </a:r>
          </a:p>
          <a:p>
            <a:pPr>
              <a:buFont typeface="Arial" charset="0"/>
              <a:buNone/>
            </a:pPr>
            <a:endParaRPr lang="fr-FR" dirty="0"/>
          </a:p>
          <a:p>
            <a:pPr>
              <a:buFont typeface="Arial" charset="0"/>
              <a:buNone/>
            </a:pPr>
            <a:r>
              <a:rPr lang="fr-FR" b="1" dirty="0"/>
              <a:t>Activité </a:t>
            </a:r>
            <a:r>
              <a:rPr lang="fr-FR" b="1" dirty="0" smtClean="0"/>
              <a:t>5:</a:t>
            </a:r>
            <a:r>
              <a:rPr lang="fr-FR" dirty="0" smtClean="0"/>
              <a:t> </a:t>
            </a:r>
            <a:r>
              <a:rPr lang="fr-FR" dirty="0"/>
              <a:t>compléter un tableau d’attributs.</a:t>
            </a:r>
          </a:p>
          <a:p>
            <a:pPr marL="0" indent="0">
              <a:buNone/>
            </a:pPr>
            <a:endParaRPr lang="fr-FR" dirty="0"/>
          </a:p>
        </p:txBody>
      </p:sp>
    </p:spTree>
    <p:extLst>
      <p:ext uri="{BB962C8B-B14F-4D97-AF65-F5344CB8AC3E}">
        <p14:creationId xmlns:p14="http://schemas.microsoft.com/office/powerpoint/2010/main" xmlns="" val="102133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1516" y="260648"/>
          <a:ext cx="8640963" cy="6473873"/>
        </p:xfrm>
        <a:graphic>
          <a:graphicData uri="http://schemas.openxmlformats.org/drawingml/2006/table">
            <a:tbl>
              <a:tblPr/>
              <a:tblGrid>
                <a:gridCol w="989994"/>
                <a:gridCol w="849931"/>
                <a:gridCol w="849931"/>
                <a:gridCol w="849931"/>
                <a:gridCol w="850726"/>
                <a:gridCol w="849931"/>
                <a:gridCol w="849931"/>
                <a:gridCol w="849931"/>
                <a:gridCol w="849931"/>
                <a:gridCol w="850726"/>
              </a:tblGrid>
              <a:tr h="660315">
                <a:tc>
                  <a:txBody>
                    <a:bodyPr/>
                    <a:lstStyle/>
                    <a:p>
                      <a:pPr algn="l">
                        <a:lnSpc>
                          <a:spcPct val="115000"/>
                        </a:lnSpc>
                        <a:spcBef>
                          <a:spcPts val="600"/>
                        </a:spcBef>
                        <a:spcAft>
                          <a:spcPts val="600"/>
                        </a:spcAft>
                      </a:pPr>
                      <a:endParaRPr lang="fr-FR" sz="1600" dirty="0">
                        <a:latin typeface="Times New Roman" pitchFamily="18" charset="0"/>
                        <a:ea typeface="Calibri"/>
                        <a:cs typeface="Times New Roman" pitchFamily="18" charset="0"/>
                      </a:endParaRPr>
                    </a:p>
                  </a:txBody>
                  <a:tcPr marL="60623" marR="6062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dirty="0">
                          <a:latin typeface="Times New Roman" pitchFamily="18" charset="0"/>
                          <a:ea typeface="Calibri"/>
                          <a:cs typeface="Times New Roman" pitchFamily="18" charset="0"/>
                        </a:rPr>
                        <a:t>Cheval domestique</a:t>
                      </a:r>
                      <a:endParaRPr lang="fr-FR" sz="1600" dirty="0">
                        <a:latin typeface="Times New Roman" pitchFamily="18" charset="0"/>
                        <a:ea typeface="Calibri"/>
                        <a:cs typeface="Times New Roman" pitchFamily="18" charset="0"/>
                      </a:endParaRP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dirty="0">
                          <a:latin typeface="Times New Roman" pitchFamily="18" charset="0"/>
                          <a:ea typeface="Calibri"/>
                          <a:cs typeface="Times New Roman" pitchFamily="18" charset="0"/>
                        </a:rPr>
                        <a:t>Phasme bâton</a:t>
                      </a:r>
                      <a:endParaRPr lang="fr-FR" sz="1600" dirty="0">
                        <a:latin typeface="Times New Roman" pitchFamily="18" charset="0"/>
                        <a:ea typeface="Calibri"/>
                        <a:cs typeface="Times New Roman" pitchFamily="18" charset="0"/>
                      </a:endParaRP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dirty="0">
                          <a:latin typeface="Times New Roman" pitchFamily="18" charset="0"/>
                          <a:ea typeface="Calibri"/>
                          <a:cs typeface="Times New Roman" pitchFamily="18" charset="0"/>
                        </a:rPr>
                        <a:t>Piéride du chou</a:t>
                      </a:r>
                      <a:endParaRPr lang="fr-FR" sz="1600" dirty="0">
                        <a:latin typeface="Times New Roman" pitchFamily="18" charset="0"/>
                        <a:ea typeface="Calibri"/>
                        <a:cs typeface="Times New Roman" pitchFamily="18" charset="0"/>
                      </a:endParaRP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dirty="0">
                          <a:latin typeface="Times New Roman" pitchFamily="18" charset="0"/>
                          <a:ea typeface="Calibri"/>
                          <a:cs typeface="Times New Roman" pitchFamily="18" charset="0"/>
                        </a:rPr>
                        <a:t>Grenouille rousse</a:t>
                      </a:r>
                      <a:endParaRPr lang="fr-FR" sz="1600" dirty="0">
                        <a:latin typeface="Times New Roman" pitchFamily="18" charset="0"/>
                        <a:ea typeface="Calibri"/>
                        <a:cs typeface="Times New Roman" pitchFamily="18" charset="0"/>
                      </a:endParaRP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dirty="0">
                          <a:latin typeface="Times New Roman" pitchFamily="18" charset="0"/>
                          <a:ea typeface="Calibri"/>
                          <a:cs typeface="Times New Roman" pitchFamily="18" charset="0"/>
                        </a:rPr>
                        <a:t>Souris domestique</a:t>
                      </a:r>
                      <a:endParaRPr lang="fr-FR" sz="1600" dirty="0">
                        <a:latin typeface="Times New Roman" pitchFamily="18" charset="0"/>
                        <a:ea typeface="Calibri"/>
                        <a:cs typeface="Times New Roman" pitchFamily="18" charset="0"/>
                      </a:endParaRP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dirty="0">
                          <a:latin typeface="Times New Roman" pitchFamily="18" charset="0"/>
                          <a:ea typeface="Calibri"/>
                          <a:cs typeface="Times New Roman" pitchFamily="18" charset="0"/>
                        </a:rPr>
                        <a:t>Poule domestique</a:t>
                      </a:r>
                      <a:endParaRPr lang="fr-FR" sz="1600" dirty="0">
                        <a:latin typeface="Times New Roman" pitchFamily="18" charset="0"/>
                        <a:ea typeface="Calibri"/>
                        <a:cs typeface="Times New Roman" pitchFamily="18" charset="0"/>
                      </a:endParaRP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dirty="0">
                          <a:latin typeface="Times New Roman" pitchFamily="18" charset="0"/>
                          <a:ea typeface="Calibri"/>
                          <a:cs typeface="Times New Roman" pitchFamily="18" charset="0"/>
                        </a:rPr>
                        <a:t>Epeire diadème</a:t>
                      </a:r>
                      <a:endParaRPr lang="fr-FR" sz="1600" dirty="0">
                        <a:latin typeface="Times New Roman" pitchFamily="18" charset="0"/>
                        <a:ea typeface="Calibri"/>
                        <a:cs typeface="Times New Roman" pitchFamily="18" charset="0"/>
                      </a:endParaRP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dirty="0">
                          <a:latin typeface="Times New Roman" pitchFamily="18" charset="0"/>
                          <a:ea typeface="Calibri"/>
                          <a:cs typeface="Times New Roman" pitchFamily="18" charset="0"/>
                        </a:rPr>
                        <a:t>Escargot petit gris</a:t>
                      </a:r>
                      <a:endParaRPr lang="fr-FR" sz="1600" dirty="0">
                        <a:latin typeface="Times New Roman" pitchFamily="18" charset="0"/>
                        <a:ea typeface="Calibri"/>
                        <a:cs typeface="Times New Roman" pitchFamily="18" charset="0"/>
                      </a:endParaRP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dirty="0">
                          <a:latin typeface="Times New Roman" pitchFamily="18" charset="0"/>
                          <a:ea typeface="Calibri"/>
                          <a:cs typeface="Times New Roman" pitchFamily="18" charset="0"/>
                        </a:rPr>
                        <a:t>Lombric commun</a:t>
                      </a:r>
                      <a:endParaRPr lang="fr-FR" sz="1600" dirty="0">
                        <a:latin typeface="Times New Roman" pitchFamily="18" charset="0"/>
                        <a:ea typeface="Calibri"/>
                        <a:cs typeface="Times New Roman" pitchFamily="18" charset="0"/>
                      </a:endParaRP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76">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Cellule</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76">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Bouche</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950">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Squelette interne</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950">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4 membres</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76">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Poils</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76">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Plumes</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950">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Nageoires à rayons</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950">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Squelette externe</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76">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Antennes</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76">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8 pattes</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76">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Coquille</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926">
                <a:tc>
                  <a:txBody>
                    <a:bodyPr/>
                    <a:lstStyle/>
                    <a:p>
                      <a:pPr algn="ctr">
                        <a:lnSpc>
                          <a:spcPct val="115000"/>
                        </a:lnSpc>
                        <a:spcBef>
                          <a:spcPts val="600"/>
                        </a:spcBef>
                        <a:spcAft>
                          <a:spcPts val="0"/>
                        </a:spcAft>
                      </a:pPr>
                      <a:r>
                        <a:rPr lang="fr-FR" sz="1600">
                          <a:latin typeface="Times New Roman" pitchFamily="18" charset="0"/>
                          <a:ea typeface="Calibri"/>
                          <a:cs typeface="Times New Roman" pitchFamily="18" charset="0"/>
                        </a:rPr>
                        <a:t>Corps mou avec anneaux</a:t>
                      </a:r>
                    </a:p>
                  </a:txBody>
                  <a:tcPr marL="60623" marR="6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600"/>
                        </a:spcBef>
                        <a:spcAft>
                          <a:spcPts val="0"/>
                        </a:spcAft>
                      </a:pPr>
                      <a:endParaRPr lang="fr-FR" sz="1600" dirty="0">
                        <a:latin typeface="Times New Roman" pitchFamily="18" charset="0"/>
                        <a:ea typeface="Calibri"/>
                        <a:cs typeface="Times New Roman" pitchFamily="18" charset="0"/>
                      </a:endParaRPr>
                    </a:p>
                  </a:txBody>
                  <a:tcPr marL="60623" marR="6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35" name="AutoShape 39"/>
          <p:cNvSpPr>
            <a:spLocks noChangeArrowheads="1"/>
          </p:cNvSpPr>
          <p:nvPr/>
        </p:nvSpPr>
        <p:spPr bwMode="auto">
          <a:xfrm>
            <a:off x="0" y="176213"/>
            <a:ext cx="8964488" cy="6493147"/>
          </a:xfrm>
          <a:prstGeom prst="roundRect">
            <a:avLst>
              <a:gd name="adj" fmla="val 16667"/>
            </a:avLst>
          </a:prstGeom>
          <a:solidFill>
            <a:srgbClr val="FDE9D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8" name="AutoShape 22"/>
          <p:cNvSpPr>
            <a:spLocks noChangeArrowheads="1"/>
          </p:cNvSpPr>
          <p:nvPr/>
        </p:nvSpPr>
        <p:spPr bwMode="auto">
          <a:xfrm>
            <a:off x="251521" y="548680"/>
            <a:ext cx="8640959" cy="5616624"/>
          </a:xfrm>
          <a:prstGeom prst="roundRect">
            <a:avLst>
              <a:gd name="adj" fmla="val 16667"/>
            </a:avLst>
          </a:prstGeom>
          <a:solidFill>
            <a:srgbClr val="E5DFE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17" name="Text Box 21"/>
          <p:cNvSpPr txBox="1">
            <a:spLocks noChangeArrowheads="1"/>
          </p:cNvSpPr>
          <p:nvPr/>
        </p:nvSpPr>
        <p:spPr bwMode="auto">
          <a:xfrm>
            <a:off x="4244975" y="647700"/>
            <a:ext cx="971550" cy="3175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6" name="AutoShape 20"/>
          <p:cNvSpPr>
            <a:spLocks noChangeArrowheads="1"/>
          </p:cNvSpPr>
          <p:nvPr/>
        </p:nvSpPr>
        <p:spPr bwMode="auto">
          <a:xfrm>
            <a:off x="736600" y="835025"/>
            <a:ext cx="3638550" cy="5226050"/>
          </a:xfrm>
          <a:prstGeom prst="roundRect">
            <a:avLst>
              <a:gd name="adj" fmla="val 16667"/>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5" name="Text Box 19"/>
          <p:cNvSpPr txBox="1">
            <a:spLocks noChangeArrowheads="1"/>
          </p:cNvSpPr>
          <p:nvPr/>
        </p:nvSpPr>
        <p:spPr bwMode="auto">
          <a:xfrm>
            <a:off x="1597025" y="965200"/>
            <a:ext cx="1568450" cy="5508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4" name="AutoShape 18"/>
          <p:cNvSpPr>
            <a:spLocks noChangeArrowheads="1"/>
          </p:cNvSpPr>
          <p:nvPr/>
        </p:nvSpPr>
        <p:spPr bwMode="auto">
          <a:xfrm>
            <a:off x="5103813" y="739775"/>
            <a:ext cx="3638550" cy="2762250"/>
          </a:xfrm>
          <a:prstGeom prst="roundRect">
            <a:avLst>
              <a:gd name="adj" fmla="val 16667"/>
            </a:avLst>
          </a:prstGeom>
          <a:solidFill>
            <a:srgbClr val="DAEEF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3" name="Text Box 17"/>
          <p:cNvSpPr txBox="1">
            <a:spLocks noChangeArrowheads="1"/>
          </p:cNvSpPr>
          <p:nvPr/>
        </p:nvSpPr>
        <p:spPr bwMode="auto">
          <a:xfrm>
            <a:off x="6189663" y="835025"/>
            <a:ext cx="1568450" cy="522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2" name="AutoShape 16"/>
          <p:cNvSpPr>
            <a:spLocks noChangeArrowheads="1"/>
          </p:cNvSpPr>
          <p:nvPr/>
        </p:nvSpPr>
        <p:spPr bwMode="auto">
          <a:xfrm>
            <a:off x="5103813" y="3621088"/>
            <a:ext cx="3572643" cy="1212850"/>
          </a:xfrm>
          <a:prstGeom prst="roundRect">
            <a:avLst>
              <a:gd name="adj" fmla="val 16667"/>
            </a:avLst>
          </a:prstGeom>
          <a:solidFill>
            <a:srgbClr val="C2D69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1" name="Text Box 15"/>
          <p:cNvSpPr txBox="1">
            <a:spLocks noChangeArrowheads="1"/>
          </p:cNvSpPr>
          <p:nvPr/>
        </p:nvSpPr>
        <p:spPr bwMode="auto">
          <a:xfrm>
            <a:off x="6376988" y="3771900"/>
            <a:ext cx="1096962" cy="3143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0" name="AutoShape 14"/>
          <p:cNvSpPr>
            <a:spLocks noChangeArrowheads="1"/>
          </p:cNvSpPr>
          <p:nvPr/>
        </p:nvSpPr>
        <p:spPr bwMode="auto">
          <a:xfrm>
            <a:off x="5103813" y="5080001"/>
            <a:ext cx="3356619" cy="797272"/>
          </a:xfrm>
          <a:prstGeom prst="roundRect">
            <a:avLst>
              <a:gd name="adj" fmla="val 16667"/>
            </a:avLst>
          </a:prstGeom>
          <a:solidFill>
            <a:srgbClr val="FABF8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9" name="Text Box 13"/>
          <p:cNvSpPr txBox="1">
            <a:spLocks noChangeArrowheads="1"/>
          </p:cNvSpPr>
          <p:nvPr/>
        </p:nvSpPr>
        <p:spPr bwMode="auto">
          <a:xfrm>
            <a:off x="5715000" y="5210175"/>
            <a:ext cx="2668588" cy="2952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8" name="AutoShape 12"/>
          <p:cNvSpPr>
            <a:spLocks noChangeArrowheads="1"/>
          </p:cNvSpPr>
          <p:nvPr/>
        </p:nvSpPr>
        <p:spPr bwMode="auto">
          <a:xfrm>
            <a:off x="5216525" y="1452563"/>
            <a:ext cx="3378200" cy="858837"/>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7" name="AutoShape 11"/>
          <p:cNvSpPr>
            <a:spLocks noChangeArrowheads="1"/>
          </p:cNvSpPr>
          <p:nvPr/>
        </p:nvSpPr>
        <p:spPr bwMode="auto">
          <a:xfrm>
            <a:off x="5345113" y="2443163"/>
            <a:ext cx="3248025" cy="858837"/>
          </a:xfrm>
          <a:prstGeom prst="roundRect">
            <a:avLst>
              <a:gd name="adj" fmla="val 16667"/>
            </a:avLst>
          </a:prstGeom>
          <a:solidFill>
            <a:srgbClr val="92CDD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6" name="Text Box 10"/>
          <p:cNvSpPr txBox="1">
            <a:spLocks noChangeArrowheads="1"/>
          </p:cNvSpPr>
          <p:nvPr/>
        </p:nvSpPr>
        <p:spPr bwMode="auto">
          <a:xfrm>
            <a:off x="6376988" y="1582738"/>
            <a:ext cx="1231900" cy="279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5" name="Text Box 9"/>
          <p:cNvSpPr txBox="1">
            <a:spLocks noChangeArrowheads="1"/>
          </p:cNvSpPr>
          <p:nvPr/>
        </p:nvSpPr>
        <p:spPr bwMode="auto">
          <a:xfrm>
            <a:off x="6376988" y="2555875"/>
            <a:ext cx="1138237" cy="298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04" name="AutoShape 8"/>
          <p:cNvSpPr>
            <a:spLocks noChangeArrowheads="1"/>
          </p:cNvSpPr>
          <p:nvPr/>
        </p:nvSpPr>
        <p:spPr bwMode="auto">
          <a:xfrm>
            <a:off x="868363" y="1582738"/>
            <a:ext cx="3376612" cy="2574925"/>
          </a:xfrm>
          <a:prstGeom prst="roundRect">
            <a:avLst>
              <a:gd name="adj" fmla="val 16667"/>
            </a:avLst>
          </a:prstGeom>
          <a:solidFill>
            <a:srgbClr val="E5B8B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3" name="AutoShape 7"/>
          <p:cNvSpPr>
            <a:spLocks noChangeArrowheads="1"/>
          </p:cNvSpPr>
          <p:nvPr/>
        </p:nvSpPr>
        <p:spPr bwMode="auto">
          <a:xfrm>
            <a:off x="1076325" y="2219325"/>
            <a:ext cx="2887663" cy="820738"/>
          </a:xfrm>
          <a:prstGeom prst="roundRect">
            <a:avLst>
              <a:gd name="adj" fmla="val 16667"/>
            </a:avLst>
          </a:prstGeom>
          <a:solidFill>
            <a:srgbClr val="D9959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2" name="AutoShape 6"/>
          <p:cNvSpPr>
            <a:spLocks noChangeArrowheads="1"/>
          </p:cNvSpPr>
          <p:nvPr/>
        </p:nvSpPr>
        <p:spPr bwMode="auto">
          <a:xfrm>
            <a:off x="1076325" y="3209925"/>
            <a:ext cx="2887663" cy="820738"/>
          </a:xfrm>
          <a:prstGeom prst="roundRect">
            <a:avLst>
              <a:gd name="adj" fmla="val 16667"/>
            </a:avLst>
          </a:prstGeom>
          <a:solidFill>
            <a:srgbClr val="94363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1" name="AutoShape 5"/>
          <p:cNvSpPr>
            <a:spLocks noChangeArrowheads="1"/>
          </p:cNvSpPr>
          <p:nvPr/>
        </p:nvSpPr>
        <p:spPr bwMode="auto">
          <a:xfrm>
            <a:off x="868363" y="4332288"/>
            <a:ext cx="3376612" cy="1400968"/>
          </a:xfrm>
          <a:prstGeom prst="roundRect">
            <a:avLst>
              <a:gd name="adj" fmla="val 16667"/>
            </a:avLst>
          </a:prstGeom>
          <a:solidFill>
            <a:srgbClr val="62242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0" name="Text Box 4"/>
          <p:cNvSpPr txBox="1">
            <a:spLocks noChangeArrowheads="1"/>
          </p:cNvSpPr>
          <p:nvPr/>
        </p:nvSpPr>
        <p:spPr bwMode="auto">
          <a:xfrm>
            <a:off x="1465263" y="4481513"/>
            <a:ext cx="2052637" cy="260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899" name="Text Box 3"/>
          <p:cNvSpPr txBox="1">
            <a:spLocks noChangeArrowheads="1"/>
          </p:cNvSpPr>
          <p:nvPr/>
        </p:nvSpPr>
        <p:spPr bwMode="auto">
          <a:xfrm>
            <a:off x="1781175" y="1731963"/>
            <a:ext cx="1250950" cy="3175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898" name="Text Box 2"/>
          <p:cNvSpPr txBox="1">
            <a:spLocks noChangeArrowheads="1"/>
          </p:cNvSpPr>
          <p:nvPr/>
        </p:nvSpPr>
        <p:spPr bwMode="auto">
          <a:xfrm>
            <a:off x="2024063" y="2311400"/>
            <a:ext cx="690562" cy="336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897" name="Text Box 1"/>
          <p:cNvSpPr txBox="1">
            <a:spLocks noChangeArrowheads="1"/>
          </p:cNvSpPr>
          <p:nvPr/>
        </p:nvSpPr>
        <p:spPr bwMode="auto">
          <a:xfrm>
            <a:off x="1893888" y="3246438"/>
            <a:ext cx="914400" cy="2619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919"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34" name="Rectangle 38"/>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21"/>
          <p:cNvSpPr txBox="1">
            <a:spLocks noChangeArrowheads="1"/>
          </p:cNvSpPr>
          <p:nvPr/>
        </p:nvSpPr>
        <p:spPr bwMode="auto">
          <a:xfrm>
            <a:off x="3995936" y="260648"/>
            <a:ext cx="971550" cy="24549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35" name="AutoShape 39"/>
          <p:cNvSpPr>
            <a:spLocks noChangeArrowheads="1"/>
          </p:cNvSpPr>
          <p:nvPr/>
        </p:nvSpPr>
        <p:spPr bwMode="auto">
          <a:xfrm>
            <a:off x="0" y="176213"/>
            <a:ext cx="8964488" cy="6493147"/>
          </a:xfrm>
          <a:prstGeom prst="roundRect">
            <a:avLst>
              <a:gd name="adj" fmla="val 16667"/>
            </a:avLst>
          </a:prstGeom>
          <a:solidFill>
            <a:srgbClr val="FDE9D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8" name="AutoShape 22"/>
          <p:cNvSpPr>
            <a:spLocks noChangeArrowheads="1"/>
          </p:cNvSpPr>
          <p:nvPr/>
        </p:nvSpPr>
        <p:spPr bwMode="auto">
          <a:xfrm>
            <a:off x="251521" y="548680"/>
            <a:ext cx="8640959" cy="5616624"/>
          </a:xfrm>
          <a:prstGeom prst="roundRect">
            <a:avLst>
              <a:gd name="adj" fmla="val 16667"/>
            </a:avLst>
          </a:prstGeom>
          <a:solidFill>
            <a:srgbClr val="E5DFE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17" name="Text Box 21"/>
          <p:cNvSpPr txBox="1">
            <a:spLocks noChangeArrowheads="1"/>
          </p:cNvSpPr>
          <p:nvPr/>
        </p:nvSpPr>
        <p:spPr bwMode="auto">
          <a:xfrm>
            <a:off x="4244975" y="647700"/>
            <a:ext cx="971550" cy="3175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BOUCHE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6" name="AutoShape 20"/>
          <p:cNvSpPr>
            <a:spLocks noChangeArrowheads="1"/>
          </p:cNvSpPr>
          <p:nvPr/>
        </p:nvSpPr>
        <p:spPr bwMode="auto">
          <a:xfrm>
            <a:off x="736600" y="835025"/>
            <a:ext cx="3638550" cy="5226050"/>
          </a:xfrm>
          <a:prstGeom prst="roundRect">
            <a:avLst>
              <a:gd name="adj" fmla="val 16667"/>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5" name="Text Box 19"/>
          <p:cNvSpPr txBox="1">
            <a:spLocks noChangeArrowheads="1"/>
          </p:cNvSpPr>
          <p:nvPr/>
        </p:nvSpPr>
        <p:spPr bwMode="auto">
          <a:xfrm>
            <a:off x="1597025" y="965200"/>
            <a:ext cx="1568450" cy="5508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SQUELLETTE INTERNE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4" name="AutoShape 18"/>
          <p:cNvSpPr>
            <a:spLocks noChangeArrowheads="1"/>
          </p:cNvSpPr>
          <p:nvPr/>
        </p:nvSpPr>
        <p:spPr bwMode="auto">
          <a:xfrm>
            <a:off x="5103813" y="739775"/>
            <a:ext cx="3638550" cy="2762250"/>
          </a:xfrm>
          <a:prstGeom prst="roundRect">
            <a:avLst>
              <a:gd name="adj" fmla="val 16667"/>
            </a:avLst>
          </a:prstGeom>
          <a:solidFill>
            <a:srgbClr val="DAEEF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3" name="Text Box 17"/>
          <p:cNvSpPr txBox="1">
            <a:spLocks noChangeArrowheads="1"/>
          </p:cNvSpPr>
          <p:nvPr/>
        </p:nvSpPr>
        <p:spPr bwMode="auto">
          <a:xfrm>
            <a:off x="6189663" y="835025"/>
            <a:ext cx="1568450" cy="522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SQUELLETTE EXTERNE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2" name="AutoShape 16"/>
          <p:cNvSpPr>
            <a:spLocks noChangeArrowheads="1"/>
          </p:cNvSpPr>
          <p:nvPr/>
        </p:nvSpPr>
        <p:spPr bwMode="auto">
          <a:xfrm>
            <a:off x="5103813" y="3621088"/>
            <a:ext cx="3572643" cy="1212850"/>
          </a:xfrm>
          <a:prstGeom prst="roundRect">
            <a:avLst>
              <a:gd name="adj" fmla="val 16667"/>
            </a:avLst>
          </a:prstGeom>
          <a:solidFill>
            <a:srgbClr val="C2D69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1" name="Text Box 15"/>
          <p:cNvSpPr txBox="1">
            <a:spLocks noChangeArrowheads="1"/>
          </p:cNvSpPr>
          <p:nvPr/>
        </p:nvSpPr>
        <p:spPr bwMode="auto">
          <a:xfrm>
            <a:off x="6376988" y="3771900"/>
            <a:ext cx="1096962" cy="3143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COQUILLE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0" name="AutoShape 14"/>
          <p:cNvSpPr>
            <a:spLocks noChangeArrowheads="1"/>
          </p:cNvSpPr>
          <p:nvPr/>
        </p:nvSpPr>
        <p:spPr bwMode="auto">
          <a:xfrm>
            <a:off x="5103813" y="5080001"/>
            <a:ext cx="3356619" cy="797272"/>
          </a:xfrm>
          <a:prstGeom prst="roundRect">
            <a:avLst>
              <a:gd name="adj" fmla="val 16667"/>
            </a:avLst>
          </a:prstGeom>
          <a:solidFill>
            <a:srgbClr val="FABF8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9" name="Text Box 13"/>
          <p:cNvSpPr txBox="1">
            <a:spLocks noChangeArrowheads="1"/>
          </p:cNvSpPr>
          <p:nvPr/>
        </p:nvSpPr>
        <p:spPr bwMode="auto">
          <a:xfrm>
            <a:off x="5715000" y="5210175"/>
            <a:ext cx="2668588" cy="2952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CORPS MOU AVEC ANNEAUX</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08" name="AutoShape 12"/>
          <p:cNvSpPr>
            <a:spLocks noChangeArrowheads="1"/>
          </p:cNvSpPr>
          <p:nvPr/>
        </p:nvSpPr>
        <p:spPr bwMode="auto">
          <a:xfrm>
            <a:off x="5216525" y="1452563"/>
            <a:ext cx="3378200" cy="858837"/>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7" name="AutoShape 11"/>
          <p:cNvSpPr>
            <a:spLocks noChangeArrowheads="1"/>
          </p:cNvSpPr>
          <p:nvPr/>
        </p:nvSpPr>
        <p:spPr bwMode="auto">
          <a:xfrm>
            <a:off x="5345113" y="2443163"/>
            <a:ext cx="3248025" cy="858837"/>
          </a:xfrm>
          <a:prstGeom prst="roundRect">
            <a:avLst>
              <a:gd name="adj" fmla="val 16667"/>
            </a:avLst>
          </a:prstGeom>
          <a:solidFill>
            <a:srgbClr val="92CDD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6" name="Text Box 10"/>
          <p:cNvSpPr txBox="1">
            <a:spLocks noChangeArrowheads="1"/>
          </p:cNvSpPr>
          <p:nvPr/>
        </p:nvSpPr>
        <p:spPr bwMode="auto">
          <a:xfrm>
            <a:off x="6376988" y="1582738"/>
            <a:ext cx="1231900" cy="279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ANTENNES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05" name="Text Box 9"/>
          <p:cNvSpPr txBox="1">
            <a:spLocks noChangeArrowheads="1"/>
          </p:cNvSpPr>
          <p:nvPr/>
        </p:nvSpPr>
        <p:spPr bwMode="auto">
          <a:xfrm>
            <a:off x="6376988" y="2555875"/>
            <a:ext cx="1138237" cy="298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 PATTES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04" name="AutoShape 8"/>
          <p:cNvSpPr>
            <a:spLocks noChangeArrowheads="1"/>
          </p:cNvSpPr>
          <p:nvPr/>
        </p:nvSpPr>
        <p:spPr bwMode="auto">
          <a:xfrm>
            <a:off x="868363" y="1582738"/>
            <a:ext cx="3376612" cy="2574925"/>
          </a:xfrm>
          <a:prstGeom prst="roundRect">
            <a:avLst>
              <a:gd name="adj" fmla="val 16667"/>
            </a:avLst>
          </a:prstGeom>
          <a:solidFill>
            <a:srgbClr val="E5B8B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3" name="AutoShape 7"/>
          <p:cNvSpPr>
            <a:spLocks noChangeArrowheads="1"/>
          </p:cNvSpPr>
          <p:nvPr/>
        </p:nvSpPr>
        <p:spPr bwMode="auto">
          <a:xfrm>
            <a:off x="1076325" y="2219325"/>
            <a:ext cx="2887663" cy="820738"/>
          </a:xfrm>
          <a:prstGeom prst="roundRect">
            <a:avLst>
              <a:gd name="adj" fmla="val 16667"/>
            </a:avLst>
          </a:prstGeom>
          <a:solidFill>
            <a:srgbClr val="D9959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2" name="AutoShape 6"/>
          <p:cNvSpPr>
            <a:spLocks noChangeArrowheads="1"/>
          </p:cNvSpPr>
          <p:nvPr/>
        </p:nvSpPr>
        <p:spPr bwMode="auto">
          <a:xfrm>
            <a:off x="1076325" y="3209925"/>
            <a:ext cx="2887663" cy="820738"/>
          </a:xfrm>
          <a:prstGeom prst="roundRect">
            <a:avLst>
              <a:gd name="adj" fmla="val 16667"/>
            </a:avLst>
          </a:prstGeom>
          <a:solidFill>
            <a:srgbClr val="94363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1" name="AutoShape 5"/>
          <p:cNvSpPr>
            <a:spLocks noChangeArrowheads="1"/>
          </p:cNvSpPr>
          <p:nvPr/>
        </p:nvSpPr>
        <p:spPr bwMode="auto">
          <a:xfrm>
            <a:off x="868363" y="4332288"/>
            <a:ext cx="3376612" cy="1400968"/>
          </a:xfrm>
          <a:prstGeom prst="roundRect">
            <a:avLst>
              <a:gd name="adj" fmla="val 16667"/>
            </a:avLst>
          </a:prstGeom>
          <a:solidFill>
            <a:srgbClr val="62242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0900" name="Text Box 4"/>
          <p:cNvSpPr txBox="1">
            <a:spLocks noChangeArrowheads="1"/>
          </p:cNvSpPr>
          <p:nvPr/>
        </p:nvSpPr>
        <p:spPr bwMode="auto">
          <a:xfrm>
            <a:off x="1465263" y="4481513"/>
            <a:ext cx="2052637" cy="260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NAGEOIRE A RAYONS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899" name="Text Box 3"/>
          <p:cNvSpPr txBox="1">
            <a:spLocks noChangeArrowheads="1"/>
          </p:cNvSpPr>
          <p:nvPr/>
        </p:nvSpPr>
        <p:spPr bwMode="auto">
          <a:xfrm>
            <a:off x="1781175" y="1731963"/>
            <a:ext cx="1250950" cy="3175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 MEMBRES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898" name="Text Box 2"/>
          <p:cNvSpPr txBox="1">
            <a:spLocks noChangeArrowheads="1"/>
          </p:cNvSpPr>
          <p:nvPr/>
        </p:nvSpPr>
        <p:spPr bwMode="auto">
          <a:xfrm>
            <a:off x="2024063" y="2311400"/>
            <a:ext cx="690562" cy="3365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POILS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897" name="Text Box 1"/>
          <p:cNvSpPr txBox="1">
            <a:spLocks noChangeArrowheads="1"/>
          </p:cNvSpPr>
          <p:nvPr/>
        </p:nvSpPr>
        <p:spPr bwMode="auto">
          <a:xfrm>
            <a:off x="1893888" y="3246438"/>
            <a:ext cx="914400" cy="2619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PLUMES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19"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0934" name="Rectangle 38"/>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21"/>
          <p:cNvSpPr txBox="1">
            <a:spLocks noChangeArrowheads="1"/>
          </p:cNvSpPr>
          <p:nvPr/>
        </p:nvSpPr>
        <p:spPr bwMode="auto">
          <a:xfrm>
            <a:off x="3995936" y="188640"/>
            <a:ext cx="971550" cy="3175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CELLULE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p:txBody>
          <a:bodyPr/>
          <a:lstStyle/>
          <a:p>
            <a:r>
              <a:rPr lang="fr-FR" smtClean="0">
                <a:solidFill>
                  <a:srgbClr val="FF0000"/>
                </a:solidFill>
              </a:rPr>
              <a:t>Conclusion classification animaux</a:t>
            </a:r>
          </a:p>
        </p:txBody>
      </p:sp>
      <p:sp>
        <p:nvSpPr>
          <p:cNvPr id="54275" name="Espace réservé du contenu 2"/>
          <p:cNvSpPr>
            <a:spLocks noGrp="1"/>
          </p:cNvSpPr>
          <p:nvPr>
            <p:ph idx="1"/>
          </p:nvPr>
        </p:nvSpPr>
        <p:spPr/>
        <p:txBody>
          <a:bodyPr/>
          <a:lstStyle/>
          <a:p>
            <a:pPr>
              <a:buFont typeface="Arial" charset="0"/>
              <a:buNone/>
            </a:pPr>
            <a:r>
              <a:rPr lang="fr-FR" dirty="0" smtClean="0">
                <a:solidFill>
                  <a:srgbClr val="FF0000"/>
                </a:solidFill>
              </a:rPr>
              <a:t>Les animaux sont classés en groupes emboités définis uniquement par les attributs qu’ils possèdent en commun. Ces attributs définis par les scientifiques permettent de situer les animaux dans la classification actuelle.</a:t>
            </a:r>
          </a:p>
          <a:p>
            <a:pPr>
              <a:buFont typeface="Arial" charset="0"/>
              <a:buNone/>
            </a:pPr>
            <a:endParaRPr lang="fr-FR" dirty="0" smtClean="0">
              <a:solidFill>
                <a:srgbClr val="FF0000"/>
              </a:solidFill>
            </a:endParaRPr>
          </a:p>
          <a:p>
            <a:pPr>
              <a:buNone/>
            </a:pPr>
            <a:r>
              <a:rPr lang="fr-FR" dirty="0" smtClean="0"/>
              <a:t>Film espèce d’espèce.</a:t>
            </a:r>
          </a:p>
          <a:p>
            <a:pPr>
              <a:buFont typeface="Arial" charset="0"/>
              <a:buNone/>
            </a:pPr>
            <a:endParaRPr lang="fr-FR" dirty="0" smtClean="0">
              <a:solidFill>
                <a:srgbClr val="FF0000"/>
              </a:solidFill>
            </a:endParaRPr>
          </a:p>
        </p:txBody>
      </p:sp>
    </p:spTree>
    <p:extLst>
      <p:ext uri="{BB962C8B-B14F-4D97-AF65-F5344CB8AC3E}">
        <p14:creationId xmlns:p14="http://schemas.microsoft.com/office/powerpoint/2010/main" xmlns="" val="3753124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r>
              <a:rPr lang="fr-FR" sz="3200" dirty="0" smtClean="0">
                <a:latin typeface="Times New Roman" pitchFamily="18" charset="0"/>
                <a:ea typeface="Calibri" pitchFamily="34" charset="0"/>
                <a:cs typeface="Times New Roman" pitchFamily="18" charset="0"/>
              </a:rPr>
              <a:t>Bilan de révision pour la leçon 3 : le nom des organismes vivants</a:t>
            </a:r>
            <a:endParaRPr lang="fr-FR" dirty="0" smtClean="0">
              <a:latin typeface="Times New Roman" pitchFamily="18" charset="0"/>
              <a:cs typeface="Times New Roman" pitchFamily="18" charset="0"/>
            </a:endParaRPr>
          </a:p>
        </p:txBody>
      </p:sp>
      <p:graphicFrame>
        <p:nvGraphicFramePr>
          <p:cNvPr id="6" name="Tableau 5"/>
          <p:cNvGraphicFramePr>
            <a:graphicFrameLocks noGrp="1"/>
          </p:cNvGraphicFramePr>
          <p:nvPr/>
        </p:nvGraphicFramePr>
        <p:xfrm>
          <a:off x="251520" y="1412776"/>
          <a:ext cx="8496944" cy="4907280"/>
        </p:xfrm>
        <a:graphic>
          <a:graphicData uri="http://schemas.openxmlformats.org/drawingml/2006/table">
            <a:tbl>
              <a:tblPr/>
              <a:tblGrid>
                <a:gridCol w="7518012"/>
                <a:gridCol w="489466"/>
                <a:gridCol w="489466"/>
              </a:tblGrid>
              <a:tr h="29524">
                <a:tc>
                  <a:txBody>
                    <a:bodyPr/>
                    <a:lstStyle/>
                    <a:p>
                      <a:pPr marL="342900" lvl="0" indent="-342900">
                        <a:lnSpc>
                          <a:spcPct val="115000"/>
                        </a:lnSpc>
                        <a:spcAft>
                          <a:spcPts val="0"/>
                        </a:spcAft>
                        <a:buFont typeface="Wingdings"/>
                        <a:buChar char=""/>
                        <a:tabLst>
                          <a:tab pos="457200" algn="l"/>
                        </a:tabLst>
                      </a:pPr>
                      <a:r>
                        <a:rPr lang="fr-FR" sz="1800" b="1" u="sng" dirty="0">
                          <a:latin typeface="Times New Roman"/>
                          <a:ea typeface="Calibri"/>
                          <a:cs typeface="Times New Roman"/>
                        </a:rPr>
                        <a:t>Ce que je dois savoir:</a:t>
                      </a: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3200" b="1">
                          <a:latin typeface="Calibri"/>
                          <a:ea typeface="Calibri"/>
                          <a:cs typeface="Times New Roman"/>
                          <a:sym typeface="Wingdings"/>
                        </a:rPr>
                        <a:t></a:t>
                      </a: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3200" b="1">
                          <a:latin typeface="Calibri"/>
                          <a:ea typeface="Calibri"/>
                          <a:cs typeface="Times New Roman"/>
                          <a:sym typeface="Wingdings"/>
                        </a:rPr>
                        <a:t></a:t>
                      </a: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605">
                <a:tc>
                  <a:txBody>
                    <a:bodyPr/>
                    <a:lstStyle/>
                    <a:p>
                      <a:pPr marL="342900" lvl="0" indent="-342900">
                        <a:lnSpc>
                          <a:spcPct val="115000"/>
                        </a:lnSpc>
                        <a:spcAft>
                          <a:spcPts val="0"/>
                        </a:spcAft>
                        <a:buFont typeface="Wingdings"/>
                        <a:buChar char=""/>
                        <a:tabLst>
                          <a:tab pos="457200" algn="l"/>
                        </a:tabLst>
                      </a:pPr>
                      <a:r>
                        <a:rPr lang="fr-FR" sz="1800" dirty="0">
                          <a:latin typeface="Times New Roman"/>
                          <a:ea typeface="Calibri"/>
                          <a:cs typeface="Times New Roman"/>
                        </a:rPr>
                        <a:t>je dois savoir </a:t>
                      </a:r>
                      <a:r>
                        <a:rPr lang="fr-FR" sz="1800" u="sng" dirty="0">
                          <a:latin typeface="Times New Roman"/>
                          <a:ea typeface="Calibri"/>
                          <a:cs typeface="Times New Roman"/>
                        </a:rPr>
                        <a:t>par cœur</a:t>
                      </a:r>
                      <a:r>
                        <a:rPr lang="fr-FR" sz="1800" dirty="0">
                          <a:latin typeface="Times New Roman"/>
                          <a:ea typeface="Calibri"/>
                          <a:cs typeface="Times New Roman"/>
                        </a:rPr>
                        <a:t>  les conclusions écrites en rouge sur l’espèce et  la classification des animaux</a:t>
                      </a: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03">
                <a:tc>
                  <a:txBody>
                    <a:bodyPr/>
                    <a:lstStyle/>
                    <a:p>
                      <a:pPr marL="342900" lvl="0" indent="-342900">
                        <a:lnSpc>
                          <a:spcPct val="115000"/>
                        </a:lnSpc>
                        <a:spcAft>
                          <a:spcPts val="0"/>
                        </a:spcAft>
                        <a:buFont typeface="Wingdings"/>
                        <a:buChar char=""/>
                        <a:tabLst>
                          <a:tab pos="457200" algn="l"/>
                        </a:tabLst>
                      </a:pPr>
                      <a:r>
                        <a:rPr lang="fr-FR" sz="1800" dirty="0">
                          <a:latin typeface="Times New Roman"/>
                          <a:ea typeface="Calibri"/>
                          <a:cs typeface="Times New Roman"/>
                        </a:rPr>
                        <a:t>je dois savoir définir ce qu’est un attribut</a:t>
                      </a: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605">
                <a:tc>
                  <a:txBody>
                    <a:bodyPr/>
                    <a:lstStyle/>
                    <a:p>
                      <a:pPr marL="342900" lvl="0" indent="-342900">
                        <a:lnSpc>
                          <a:spcPct val="115000"/>
                        </a:lnSpc>
                        <a:spcAft>
                          <a:spcPts val="0"/>
                        </a:spcAft>
                        <a:buFont typeface="Wingdings"/>
                        <a:buChar char=""/>
                        <a:tabLst>
                          <a:tab pos="457200" algn="l"/>
                        </a:tabLst>
                      </a:pPr>
                      <a:r>
                        <a:rPr lang="fr-FR" sz="1800" dirty="0">
                          <a:latin typeface="Times New Roman"/>
                          <a:ea typeface="Calibri"/>
                          <a:cs typeface="Times New Roman"/>
                        </a:rPr>
                        <a:t>je dois savoir les critères pour montrer que deux organismes vivants font partie de la même espèce</a:t>
                      </a: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03">
                <a:tc>
                  <a:txBody>
                    <a:bodyPr/>
                    <a:lstStyle/>
                    <a:p>
                      <a:pPr marL="342900" lvl="0" indent="-342900">
                        <a:lnSpc>
                          <a:spcPct val="115000"/>
                        </a:lnSpc>
                        <a:spcAft>
                          <a:spcPts val="0"/>
                        </a:spcAft>
                        <a:buFont typeface="Wingdings"/>
                        <a:buChar char=""/>
                        <a:tabLst>
                          <a:tab pos="457200" algn="l"/>
                        </a:tabLst>
                      </a:pPr>
                      <a:r>
                        <a:rPr lang="fr-FR" sz="1800" dirty="0">
                          <a:latin typeface="Times New Roman"/>
                          <a:ea typeface="Calibri"/>
                          <a:cs typeface="Times New Roman"/>
                        </a:rPr>
                        <a:t>je dois savoir nommer correctement un organisme vivant (nom de genre et d’espèce)</a:t>
                      </a: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578">
                <a:tc>
                  <a:txBody>
                    <a:bodyPr/>
                    <a:lstStyle/>
                    <a:p>
                      <a:pPr marL="342900" lvl="0" indent="-342900">
                        <a:lnSpc>
                          <a:spcPct val="115000"/>
                        </a:lnSpc>
                        <a:spcAft>
                          <a:spcPts val="0"/>
                        </a:spcAft>
                        <a:buFont typeface="Wingdings"/>
                        <a:buChar char=""/>
                        <a:tabLst>
                          <a:tab pos="457200" algn="l"/>
                        </a:tabLst>
                      </a:pPr>
                      <a:r>
                        <a:rPr lang="fr-FR" sz="1800" b="1" u="sng" dirty="0">
                          <a:latin typeface="Times New Roman"/>
                          <a:ea typeface="Calibri"/>
                          <a:cs typeface="Times New Roman"/>
                        </a:rPr>
                        <a:t>Ce que je dois savoir-faire:</a:t>
                      </a: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3200" b="1">
                          <a:latin typeface="Calibri"/>
                          <a:ea typeface="Calibri"/>
                          <a:cs typeface="Times New Roman"/>
                          <a:sym typeface="Wingdings"/>
                        </a:rPr>
                        <a:t></a:t>
                      </a: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3200" b="1">
                          <a:latin typeface="Calibri"/>
                          <a:ea typeface="Calibri"/>
                          <a:cs typeface="Times New Roman"/>
                          <a:sym typeface="Wingdings"/>
                        </a:rPr>
                        <a:t></a:t>
                      </a: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03">
                <a:tc>
                  <a:txBody>
                    <a:bodyPr/>
                    <a:lstStyle/>
                    <a:p>
                      <a:pPr marL="342900" lvl="0" indent="-342900">
                        <a:lnSpc>
                          <a:spcPct val="115000"/>
                        </a:lnSpc>
                        <a:spcAft>
                          <a:spcPts val="0"/>
                        </a:spcAft>
                        <a:buFont typeface="Wingdings"/>
                        <a:buChar char=""/>
                        <a:tabLst>
                          <a:tab pos="457200" algn="l"/>
                        </a:tabLst>
                      </a:pPr>
                      <a:r>
                        <a:rPr lang="fr-FR" sz="1800">
                          <a:latin typeface="Times New Roman"/>
                          <a:ea typeface="Calibri"/>
                          <a:cs typeface="Times New Roman"/>
                        </a:rPr>
                        <a:t>je dois savoir utiliser une clé de détermination</a:t>
                      </a: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03">
                <a:tc>
                  <a:txBody>
                    <a:bodyPr/>
                    <a:lstStyle/>
                    <a:p>
                      <a:pPr marL="342900" lvl="0" indent="-342900">
                        <a:lnSpc>
                          <a:spcPct val="115000"/>
                        </a:lnSpc>
                        <a:spcAft>
                          <a:spcPts val="0"/>
                        </a:spcAft>
                        <a:buFont typeface="Wingdings"/>
                        <a:buChar char=""/>
                        <a:tabLst>
                          <a:tab pos="457200" algn="l"/>
                        </a:tabLst>
                      </a:pPr>
                      <a:r>
                        <a:rPr lang="fr-FR" sz="1800">
                          <a:latin typeface="Times New Roman"/>
                          <a:ea typeface="Calibri"/>
                          <a:cs typeface="Times New Roman"/>
                        </a:rPr>
                        <a:t>Je dois savoir réaliser un dessin scientifique</a:t>
                      </a: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03">
                <a:tc>
                  <a:txBody>
                    <a:bodyPr/>
                    <a:lstStyle/>
                    <a:p>
                      <a:pPr marL="342900" lvl="0" indent="-342900">
                        <a:lnSpc>
                          <a:spcPct val="115000"/>
                        </a:lnSpc>
                        <a:spcAft>
                          <a:spcPts val="0"/>
                        </a:spcAft>
                        <a:buFont typeface="Wingdings"/>
                        <a:buChar char=""/>
                        <a:tabLst>
                          <a:tab pos="457200" algn="l"/>
                        </a:tabLst>
                      </a:pPr>
                      <a:r>
                        <a:rPr lang="fr-FR" sz="1800">
                          <a:latin typeface="Times New Roman"/>
                          <a:ea typeface="Calibri"/>
                          <a:cs typeface="Times New Roman"/>
                        </a:rPr>
                        <a:t>je dois savoir tirer des informations d’un texte</a:t>
                      </a: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03">
                <a:tc>
                  <a:txBody>
                    <a:bodyPr/>
                    <a:lstStyle/>
                    <a:p>
                      <a:pPr marL="342900" lvl="0" indent="-342900">
                        <a:lnSpc>
                          <a:spcPct val="115000"/>
                        </a:lnSpc>
                        <a:spcAft>
                          <a:spcPts val="0"/>
                        </a:spcAft>
                        <a:buFont typeface="Wingdings"/>
                        <a:buChar char=""/>
                        <a:tabLst>
                          <a:tab pos="457200" algn="l"/>
                        </a:tabLst>
                      </a:pPr>
                      <a:r>
                        <a:rPr lang="fr-FR" sz="1800" dirty="0">
                          <a:latin typeface="Times New Roman"/>
                          <a:ea typeface="Calibri"/>
                          <a:cs typeface="Times New Roman"/>
                        </a:rPr>
                        <a:t>je dois savoir compléter un tableau </a:t>
                      </a: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03">
                <a:tc>
                  <a:txBody>
                    <a:bodyPr/>
                    <a:lstStyle/>
                    <a:p>
                      <a:pPr marL="342900" lvl="0" indent="-342900">
                        <a:lnSpc>
                          <a:spcPct val="115000"/>
                        </a:lnSpc>
                        <a:spcAft>
                          <a:spcPts val="0"/>
                        </a:spcAft>
                        <a:buFont typeface="Wingdings"/>
                        <a:buChar char=""/>
                        <a:tabLst>
                          <a:tab pos="457200" algn="l"/>
                        </a:tabLst>
                      </a:pPr>
                      <a:r>
                        <a:rPr lang="fr-FR" sz="1800" dirty="0">
                          <a:latin typeface="Times New Roman"/>
                          <a:ea typeface="Calibri"/>
                          <a:cs typeface="Times New Roman"/>
                        </a:rPr>
                        <a:t>je dois savoir classer les animaux de manière emboitée</a:t>
                      </a: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3512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38"/>
            <a:ext cx="8229600" cy="5483225"/>
          </a:xfrm>
        </p:spPr>
        <p:txBody>
          <a:bodyPr/>
          <a:lstStyle/>
          <a:p>
            <a:pPr>
              <a:buFont typeface="Arial" charset="0"/>
              <a:buNone/>
            </a:pPr>
            <a:r>
              <a:rPr lang="fr-FR" sz="2800" dirty="0" smtClean="0"/>
              <a:t>Constat : ces organismes vivants ne se ressemblent pas mais ils font partie de la même espèce.</a:t>
            </a:r>
          </a:p>
          <a:p>
            <a:pPr>
              <a:buFont typeface="Arial" charset="0"/>
              <a:buNone/>
            </a:pPr>
            <a:endParaRPr lang="fr-FR" dirty="0" smtClean="0"/>
          </a:p>
          <a:p>
            <a:pPr>
              <a:buFont typeface="Arial" charset="0"/>
              <a:buNone/>
            </a:pPr>
            <a:r>
              <a:rPr lang="fr-FR" dirty="0" smtClean="0">
                <a:solidFill>
                  <a:srgbClr val="00B050"/>
                </a:solidFill>
              </a:rPr>
              <a:t>Comment être sûr que deux organismes vivants appartiennent  à une espèce et pas à une autre ?</a:t>
            </a:r>
          </a:p>
          <a:p>
            <a:pPr>
              <a:buFont typeface="Arial" charset="0"/>
              <a:buNone/>
            </a:pPr>
            <a:endParaRPr lang="fr-FR" dirty="0" smtClean="0">
              <a:solidFill>
                <a:srgbClr val="00B050"/>
              </a:solidFill>
            </a:endParaRPr>
          </a:p>
          <a:p>
            <a:pPr>
              <a:buFont typeface="Arial" charset="0"/>
              <a:buNone/>
            </a:pPr>
            <a:r>
              <a:rPr lang="fr-FR" b="1" u="sng" dirty="0" smtClean="0">
                <a:solidFill>
                  <a:srgbClr val="FF0000"/>
                </a:solidFill>
              </a:rPr>
              <a:t>I) Appartenir à une espèce :</a:t>
            </a:r>
          </a:p>
          <a:p>
            <a:pPr>
              <a:buFont typeface="Arial" charset="0"/>
              <a:buNone/>
            </a:pPr>
            <a:endParaRPr lang="fr-FR" dirty="0" smtClean="0"/>
          </a:p>
        </p:txBody>
      </p:sp>
    </p:spTree>
    <p:extLst>
      <p:ext uri="{BB962C8B-B14F-4D97-AF65-F5344CB8AC3E}">
        <p14:creationId xmlns:p14="http://schemas.microsoft.com/office/powerpoint/2010/main" xmlns="" val="128978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63"/>
            <a:ext cx="8229600" cy="3071812"/>
          </a:xfrm>
        </p:spPr>
        <p:txBody>
          <a:bodyPr/>
          <a:lstStyle/>
          <a:p>
            <a:pPr>
              <a:buFont typeface="Arial" charset="0"/>
              <a:buNone/>
            </a:pPr>
            <a:r>
              <a:rPr lang="fr-FR" sz="2400" dirty="0" smtClean="0">
                <a:solidFill>
                  <a:srgbClr val="0070C0"/>
                </a:solidFill>
              </a:rPr>
              <a:t>Idées élèves : </a:t>
            </a:r>
          </a:p>
          <a:p>
            <a:r>
              <a:rPr lang="fr-FR" sz="2400" dirty="0" smtClean="0"/>
              <a:t>Les êtres vivants d’une même espèce se ressemblent</a:t>
            </a:r>
          </a:p>
          <a:p>
            <a:r>
              <a:rPr lang="fr-FR" sz="2400" dirty="0" smtClean="0"/>
              <a:t>Les êtres vivants d’une même espèce peuvent se reproduire entre eux</a:t>
            </a:r>
          </a:p>
          <a:p>
            <a:pPr>
              <a:buFont typeface="Arial" charset="0"/>
              <a:buNone/>
            </a:pPr>
            <a:r>
              <a:rPr lang="fr-FR" sz="2400" dirty="0" smtClean="0"/>
              <a:t> </a:t>
            </a:r>
          </a:p>
          <a:p>
            <a:pPr>
              <a:buFont typeface="Arial" charset="0"/>
              <a:buNone/>
            </a:pPr>
            <a:r>
              <a:rPr lang="fr-FR" sz="2400" b="1" dirty="0" smtClean="0"/>
              <a:t>Activité </a:t>
            </a:r>
            <a:r>
              <a:rPr lang="fr-FR" sz="2400" b="1" dirty="0" smtClean="0"/>
              <a:t>2:</a:t>
            </a:r>
            <a:r>
              <a:rPr lang="fr-FR" sz="2400" dirty="0" smtClean="0"/>
              <a:t> </a:t>
            </a:r>
            <a:r>
              <a:rPr lang="fr-FR" sz="2400" dirty="0" smtClean="0"/>
              <a:t>la notion d’espèce</a:t>
            </a:r>
          </a:p>
          <a:p>
            <a:pPr>
              <a:buFont typeface="Arial" charset="0"/>
              <a:buNone/>
            </a:pPr>
            <a:r>
              <a:rPr lang="fr-FR" sz="2400" dirty="0" smtClean="0"/>
              <a:t> </a:t>
            </a:r>
          </a:p>
          <a:p>
            <a:pPr>
              <a:buFont typeface="Arial" charset="0"/>
              <a:buNone/>
            </a:pPr>
            <a:endParaRPr lang="fr-FR" dirty="0" smtClean="0"/>
          </a:p>
        </p:txBody>
      </p:sp>
      <p:pic>
        <p:nvPicPr>
          <p:cNvPr id="79874" name="Picture 2" descr="grenouille-rousse-b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1563" y="3857625"/>
            <a:ext cx="2928937" cy="247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5" name="Picture 3" descr="grenouil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9125" y="3857625"/>
            <a:ext cx="3729038"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4054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79874"/>
                                        </p:tgtEl>
                                        <p:attrNameLst>
                                          <p:attrName>style.visibility</p:attrName>
                                        </p:attrNameLst>
                                      </p:cBhvr>
                                      <p:to>
                                        <p:strVal val="visible"/>
                                      </p:to>
                                    </p:set>
                                    <p:animEffect transition="in" filter="wipe(down)">
                                      <p:cBhvr>
                                        <p:cTn id="37" dur="500"/>
                                        <p:tgtEl>
                                          <p:spTgt spid="798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79875"/>
                                        </p:tgtEl>
                                        <p:attrNameLst>
                                          <p:attrName>style.visibility</p:attrName>
                                        </p:attrNameLst>
                                      </p:cBhvr>
                                      <p:to>
                                        <p:strVal val="visible"/>
                                      </p:to>
                                    </p:set>
                                    <p:animEffect transition="in" filter="wipe(down)">
                                      <p:cBhvr>
                                        <p:cTn id="42"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63"/>
            <a:ext cx="8229600" cy="5626100"/>
          </a:xfrm>
        </p:spPr>
        <p:txBody>
          <a:bodyPr>
            <a:normAutofit fontScale="77500" lnSpcReduction="20000"/>
          </a:bodyPr>
          <a:lstStyle/>
          <a:p>
            <a:pPr>
              <a:buFont typeface="Arial" charset="0"/>
              <a:buNone/>
            </a:pPr>
            <a:r>
              <a:rPr lang="fr-FR" sz="3600" dirty="0" smtClean="0">
                <a:latin typeface="Times New Roman" pitchFamily="18" charset="0"/>
                <a:cs typeface="Times New Roman" pitchFamily="18" charset="0"/>
              </a:rPr>
              <a:t>Les deux animaux photographiés sont communément appelés Grenouilles, elles se ressemblent beaucoup. La première est la Grenouille rousse et la deuxième est une Grenouille verte.</a:t>
            </a:r>
          </a:p>
          <a:p>
            <a:pPr>
              <a:buFont typeface="Arial" charset="0"/>
              <a:buNone/>
            </a:pPr>
            <a:endParaRPr lang="fr-FR" sz="3600" dirty="0" smtClean="0">
              <a:latin typeface="Times New Roman" pitchFamily="18" charset="0"/>
              <a:cs typeface="Times New Roman" pitchFamily="18" charset="0"/>
            </a:endParaRPr>
          </a:p>
          <a:p>
            <a:pPr>
              <a:buFont typeface="Arial" charset="0"/>
              <a:buNone/>
            </a:pPr>
            <a:r>
              <a:rPr lang="fr-FR" sz="3600" b="1" u="sng" dirty="0" smtClean="0">
                <a:latin typeface="Times New Roman" pitchFamily="18" charset="0"/>
                <a:cs typeface="Times New Roman" pitchFamily="18" charset="0"/>
              </a:rPr>
              <a:t>Constat : </a:t>
            </a:r>
            <a:r>
              <a:rPr lang="fr-FR" sz="3600" dirty="0" smtClean="0">
                <a:latin typeface="Times New Roman" pitchFamily="18" charset="0"/>
                <a:cs typeface="Times New Roman" pitchFamily="18" charset="0"/>
              </a:rPr>
              <a:t>les scientifiques leur ont attribué un nom différent, il s’agit donc de deux espèces distinctes.</a:t>
            </a:r>
          </a:p>
          <a:p>
            <a:pPr>
              <a:buFont typeface="Arial" charset="0"/>
              <a:buNone/>
            </a:pPr>
            <a:endParaRPr lang="fr-FR" sz="3600" dirty="0" smtClean="0">
              <a:latin typeface="Times New Roman" pitchFamily="18" charset="0"/>
              <a:cs typeface="Times New Roman" pitchFamily="18" charset="0"/>
            </a:endParaRPr>
          </a:p>
          <a:p>
            <a:pPr>
              <a:buFont typeface="Arial" charset="0"/>
              <a:buNone/>
            </a:pPr>
            <a:r>
              <a:rPr lang="fr-FR" sz="3600" b="1" u="sng" dirty="0" smtClean="0">
                <a:solidFill>
                  <a:srgbClr val="00B050"/>
                </a:solidFill>
                <a:latin typeface="Times New Roman" pitchFamily="18" charset="0"/>
                <a:cs typeface="Times New Roman" pitchFamily="18" charset="0"/>
              </a:rPr>
              <a:t>Problème :</a:t>
            </a:r>
            <a:r>
              <a:rPr lang="fr-FR" sz="3600" dirty="0" smtClean="0">
                <a:solidFill>
                  <a:srgbClr val="00B050"/>
                </a:solidFill>
                <a:latin typeface="Times New Roman" pitchFamily="18" charset="0"/>
                <a:cs typeface="Times New Roman" pitchFamily="18" charset="0"/>
              </a:rPr>
              <a:t> Comment expliquer que ces deux animaux n’appartiennent pas à la même espèce ?</a:t>
            </a:r>
          </a:p>
          <a:p>
            <a:pPr>
              <a:buFont typeface="Arial" charset="0"/>
              <a:buNone/>
            </a:pPr>
            <a:endParaRPr lang="fr-FR" sz="3600" dirty="0" smtClean="0">
              <a:solidFill>
                <a:srgbClr val="00B050"/>
              </a:solidFill>
              <a:latin typeface="Times New Roman" pitchFamily="18" charset="0"/>
              <a:cs typeface="Times New Roman" pitchFamily="18" charset="0"/>
            </a:endParaRPr>
          </a:p>
          <a:p>
            <a:pPr>
              <a:buFont typeface="Arial" charset="0"/>
              <a:buNone/>
            </a:pPr>
            <a:r>
              <a:rPr lang="fr-FR" sz="3600" b="1" u="sng" dirty="0" smtClean="0">
                <a:latin typeface="Times New Roman" pitchFamily="18" charset="0"/>
                <a:cs typeface="Times New Roman" pitchFamily="18" charset="0"/>
              </a:rPr>
              <a:t>Remarque : </a:t>
            </a:r>
            <a:r>
              <a:rPr lang="fr-FR" sz="3600" dirty="0" smtClean="0">
                <a:latin typeface="Times New Roman" pitchFamily="18" charset="0"/>
                <a:cs typeface="Times New Roman" pitchFamily="18" charset="0"/>
              </a:rPr>
              <a:t>aussi bien dans les conditions naturelles qu’en élevage, ces deux grenouilles sont incapables de se reproduire entre elles.</a:t>
            </a:r>
          </a:p>
          <a:p>
            <a:pPr>
              <a:buFont typeface="Arial" charset="0"/>
              <a:buNone/>
            </a:pPr>
            <a:endParaRPr lang="fr-FR" sz="2800" dirty="0" smtClean="0">
              <a:solidFill>
                <a:srgbClr val="00B050"/>
              </a:solidFill>
            </a:endParaRPr>
          </a:p>
          <a:p>
            <a:pPr>
              <a:buFont typeface="Arial" charset="0"/>
              <a:buNone/>
            </a:pPr>
            <a:endParaRPr lang="fr-FR" dirty="0" smtClean="0"/>
          </a:p>
        </p:txBody>
      </p:sp>
    </p:spTree>
    <p:extLst>
      <p:ext uri="{BB962C8B-B14F-4D97-AF65-F5344CB8AC3E}">
        <p14:creationId xmlns:p14="http://schemas.microsoft.com/office/powerpoint/2010/main" xmlns="" val="2278264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500063" y="428625"/>
          <a:ext cx="7858125" cy="5815043"/>
        </p:xfrm>
        <a:graphic>
          <a:graphicData uri="http://schemas.openxmlformats.org/drawingml/2006/table">
            <a:tbl>
              <a:tblPr/>
              <a:tblGrid>
                <a:gridCol w="2619375"/>
                <a:gridCol w="2619375"/>
                <a:gridCol w="2619375"/>
              </a:tblGrid>
              <a:tr h="1523969">
                <a:tc>
                  <a:txBody>
                    <a:bodyPr/>
                    <a:lstStyle/>
                    <a:p>
                      <a:pPr>
                        <a:spcAft>
                          <a:spcPts val="0"/>
                        </a:spcAft>
                      </a:pPr>
                      <a:endParaRPr lang="fr-F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latin typeface="Times New Roman"/>
                          <a:ea typeface="Times New Roman"/>
                        </a:rPr>
                        <a:t>Grenouille rousse </a:t>
                      </a:r>
                      <a:endParaRPr lang="fr-FR" sz="2000" dirty="0" smtClean="0">
                        <a:latin typeface="Times New Roman"/>
                        <a:ea typeface="Times New Roman"/>
                      </a:endParaRPr>
                    </a:p>
                    <a:p>
                      <a:pPr>
                        <a:spcAft>
                          <a:spcPts val="0"/>
                        </a:spcAft>
                      </a:pPr>
                      <a:endParaRPr lang="fr-FR" sz="2000" dirty="0" smtClean="0">
                        <a:latin typeface="Times New Roman"/>
                        <a:ea typeface="Times New Roman"/>
                      </a:endParaRPr>
                    </a:p>
                    <a:p>
                      <a:pPr>
                        <a:spcAft>
                          <a:spcPts val="0"/>
                        </a:spcAft>
                      </a:pPr>
                      <a:endParaRPr lang="fr-FR" sz="2000" dirty="0" smtClean="0">
                        <a:latin typeface="Times New Roman"/>
                        <a:ea typeface="Times New Roman"/>
                      </a:endParaRPr>
                    </a:p>
                    <a:p>
                      <a:pPr>
                        <a:spcAft>
                          <a:spcPts val="0"/>
                        </a:spcAft>
                      </a:pPr>
                      <a:endParaRPr lang="fr-FR" sz="2000" dirty="0" smtClean="0">
                        <a:latin typeface="Times New Roman"/>
                        <a:ea typeface="Times New Roman"/>
                      </a:endParaRPr>
                    </a:p>
                    <a:p>
                      <a:pPr>
                        <a:spcAft>
                          <a:spcPts val="0"/>
                        </a:spcAft>
                      </a:pPr>
                      <a:endParaRPr lang="fr-FR"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latin typeface="Times New Roman"/>
                          <a:ea typeface="Times New Roman"/>
                        </a:rPr>
                        <a:t>Grenouille verte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209">
                <a:tc>
                  <a:txBody>
                    <a:bodyPr/>
                    <a:lstStyle/>
                    <a:p>
                      <a:pPr>
                        <a:spcAft>
                          <a:spcPts val="0"/>
                        </a:spcAft>
                      </a:pPr>
                      <a:r>
                        <a:rPr lang="fr-FR" sz="2000">
                          <a:latin typeface="Times New Roman"/>
                          <a:ea typeface="Times New Roman"/>
                        </a:rPr>
                        <a:t>Couleur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latin typeface="Times New Roman"/>
                          <a:ea typeface="Times New Roman"/>
                        </a:rPr>
                        <a:t>Du roux au vert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latin typeface="Times New Roman"/>
                          <a:ea typeface="Times New Roman"/>
                        </a:rPr>
                        <a:t>Verte et le ventre blanc tacheté de noir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104">
                <a:tc>
                  <a:txBody>
                    <a:bodyPr/>
                    <a:lstStyle/>
                    <a:p>
                      <a:pPr>
                        <a:spcAft>
                          <a:spcPts val="0"/>
                        </a:spcAft>
                      </a:pPr>
                      <a:r>
                        <a:rPr lang="fr-FR" sz="2000">
                          <a:latin typeface="Times New Roman"/>
                          <a:ea typeface="Times New Roman"/>
                        </a:rPr>
                        <a:t>Tempe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latin typeface="Times New Roman"/>
                          <a:ea typeface="Times New Roman"/>
                        </a:rPr>
                        <a:t>Avec une tache foncée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latin typeface="Times New Roman"/>
                          <a:ea typeface="Times New Roman"/>
                        </a:rPr>
                        <a:t>Sans tache foncée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7313">
                <a:tc>
                  <a:txBody>
                    <a:bodyPr/>
                    <a:lstStyle/>
                    <a:p>
                      <a:pPr>
                        <a:spcAft>
                          <a:spcPts val="0"/>
                        </a:spcAft>
                      </a:pPr>
                      <a:r>
                        <a:rPr lang="fr-FR" sz="2000">
                          <a:latin typeface="Times New Roman"/>
                          <a:ea typeface="Times New Roman"/>
                        </a:rPr>
                        <a:t>Milieu de vie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latin typeface="Times New Roman"/>
                          <a:ea typeface="Times New Roman"/>
                        </a:rPr>
                        <a:t>Humides et ne gagne l’eau que pour se reproduire et hiverner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latin typeface="Times New Roman"/>
                          <a:ea typeface="Times New Roman"/>
                        </a:rPr>
                        <a:t>Sur les bords de l’eau où elle plonge à la moindre alerte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104">
                <a:tc>
                  <a:txBody>
                    <a:bodyPr/>
                    <a:lstStyle/>
                    <a:p>
                      <a:pPr>
                        <a:spcAft>
                          <a:spcPts val="0"/>
                        </a:spcAft>
                      </a:pPr>
                      <a:r>
                        <a:rPr lang="fr-FR" sz="2000">
                          <a:latin typeface="Times New Roman"/>
                          <a:ea typeface="Times New Roman"/>
                        </a:rPr>
                        <a:t>Date de reproduction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latin typeface="Times New Roman"/>
                          <a:ea typeface="Times New Roman"/>
                        </a:rPr>
                        <a:t>Mars - Avril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latin typeface="Times New Roman"/>
                          <a:ea typeface="Times New Roman"/>
                        </a:rPr>
                        <a:t>Mai - Juin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7313">
                <a:tc>
                  <a:txBody>
                    <a:bodyPr/>
                    <a:lstStyle/>
                    <a:p>
                      <a:pPr>
                        <a:spcAft>
                          <a:spcPts val="0"/>
                        </a:spcAft>
                      </a:pPr>
                      <a:r>
                        <a:rPr lang="fr-FR" sz="2000">
                          <a:latin typeface="Times New Roman"/>
                          <a:ea typeface="Times New Roman"/>
                        </a:rPr>
                        <a:t>Ponte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a:latin typeface="Times New Roman"/>
                          <a:ea typeface="Times New Roman"/>
                        </a:rPr>
                        <a:t>3500œufs pondus, la grenouille les colle à la végétation aquatique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000" dirty="0">
                          <a:latin typeface="Times New Roman"/>
                          <a:ea typeface="Times New Roman"/>
                        </a:rPr>
                        <a:t>600 à 1500 œufs pondus, la grenouille les laisse tomber sur le fond de la mare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6896" name="Picture 2" descr="http://www.poitou-charentes-nature.asso.fr/IMG/jpg/grenouille-rousse-bf.jpg"/>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4429125" y="714375"/>
            <a:ext cx="118110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97" name="Picture 1" descr="http://biodiversite.wallonie.be/especes/ecologie/amprep/images/grenouille.verte.jpg"/>
          <p:cNvPicPr>
            <a:picLocks noChangeAspect="1" noChangeArrowheads="1"/>
          </p:cNvPicPr>
          <p:nvPr/>
        </p:nvPicPr>
        <p:blipFill>
          <a:blip r:embed="rId5" r:link="rId6" cstate="print">
            <a:extLst>
              <a:ext uri="{28A0092B-C50C-407E-A947-70E740481C1C}">
                <a14:useLocalDpi xmlns:a14="http://schemas.microsoft.com/office/drawing/2010/main" xmlns="" val="0"/>
              </a:ext>
            </a:extLst>
          </a:blip>
          <a:srcRect/>
          <a:stretch>
            <a:fillRect/>
          </a:stretch>
        </p:blipFill>
        <p:spPr bwMode="auto">
          <a:xfrm>
            <a:off x="6858000" y="714375"/>
            <a:ext cx="14478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2778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r>
              <a:rPr lang="fr-FR" sz="3600" smtClean="0"/>
              <a:t>Enoncé des questions</a:t>
            </a:r>
          </a:p>
        </p:txBody>
      </p:sp>
      <p:sp>
        <p:nvSpPr>
          <p:cNvPr id="3" name="Espace réservé du contenu 2"/>
          <p:cNvSpPr>
            <a:spLocks noGrp="1"/>
          </p:cNvSpPr>
          <p:nvPr>
            <p:ph idx="1"/>
          </p:nvPr>
        </p:nvSpPr>
        <p:spPr>
          <a:xfrm>
            <a:off x="457200" y="1000125"/>
            <a:ext cx="8229600" cy="5126038"/>
          </a:xfrm>
        </p:spPr>
        <p:txBody>
          <a:bodyPr>
            <a:normAutofit lnSpcReduction="10000"/>
          </a:bodyPr>
          <a:lstStyle/>
          <a:p>
            <a:pPr marL="457200" lvl="0" indent="-457200">
              <a:buFont typeface="+mj-lt"/>
              <a:buAutoNum type="arabicPeriod"/>
            </a:pPr>
            <a:r>
              <a:rPr lang="fr-FR" sz="2400" dirty="0"/>
              <a:t>Donner les points communs entre la grenouille verte et la grenouille rousse</a:t>
            </a:r>
            <a:r>
              <a:rPr lang="fr-FR" sz="2400" dirty="0" smtClean="0"/>
              <a:t>.</a:t>
            </a:r>
            <a:endParaRPr lang="fr-FR" sz="2400" dirty="0"/>
          </a:p>
          <a:p>
            <a:pPr marL="457200" lvl="0" indent="-457200">
              <a:buFont typeface="+mj-lt"/>
              <a:buAutoNum type="arabicPeriod"/>
            </a:pPr>
            <a:r>
              <a:rPr lang="fr-FR" sz="2400" dirty="0" smtClean="0"/>
              <a:t>Donner  </a:t>
            </a:r>
            <a:r>
              <a:rPr lang="fr-FR" sz="2400" dirty="0"/>
              <a:t>les différences entre la grenouille verte et la grenouille rousse</a:t>
            </a:r>
            <a:r>
              <a:rPr lang="fr-FR" sz="2400" dirty="0" smtClean="0"/>
              <a:t>.</a:t>
            </a:r>
            <a:endParaRPr lang="fr-FR" sz="2400" dirty="0"/>
          </a:p>
          <a:p>
            <a:pPr marL="457200" lvl="0" indent="-457200">
              <a:buFont typeface="+mj-lt"/>
              <a:buAutoNum type="arabicPeriod"/>
            </a:pPr>
            <a:r>
              <a:rPr lang="fr-FR" sz="2400" dirty="0" smtClean="0"/>
              <a:t>Dire si ces deux animaux peuvent se reproduire.</a:t>
            </a:r>
          </a:p>
          <a:p>
            <a:pPr marL="457200" lvl="0" indent="-457200">
              <a:buFont typeface="+mj-lt"/>
              <a:buAutoNum type="arabicPeriod"/>
            </a:pPr>
            <a:r>
              <a:rPr lang="fr-FR" sz="2400" dirty="0" smtClean="0"/>
              <a:t>Conclure </a:t>
            </a:r>
            <a:r>
              <a:rPr lang="fr-FR" sz="2400" dirty="0"/>
              <a:t>en entourant la bonne affirmation :</a:t>
            </a:r>
          </a:p>
          <a:p>
            <a:pPr>
              <a:buNone/>
            </a:pPr>
            <a:r>
              <a:rPr lang="fr-FR" sz="2400" dirty="0"/>
              <a:t>Une espèce est :</a:t>
            </a:r>
          </a:p>
          <a:p>
            <a:pPr lvl="0"/>
            <a:r>
              <a:rPr lang="fr-FR" sz="2400" dirty="0"/>
              <a:t>un animal.</a:t>
            </a:r>
          </a:p>
          <a:p>
            <a:pPr lvl="0"/>
            <a:r>
              <a:rPr lang="fr-FR" sz="2400" dirty="0"/>
              <a:t>l’ensemble des organismes vivants qui se ressemblent.</a:t>
            </a:r>
          </a:p>
          <a:p>
            <a:pPr lvl="0"/>
            <a:r>
              <a:rPr lang="fr-FR" sz="2400" dirty="0"/>
              <a:t>l’ensemble des organismes vivants qui occupent un même habitat.</a:t>
            </a:r>
          </a:p>
          <a:p>
            <a:pPr lvl="0"/>
            <a:r>
              <a:rPr lang="fr-FR" sz="2400" dirty="0"/>
              <a:t>l’ensemble des organismes vivants qui se ressemblent, qui se reproduisent entre eux et qui occupent un même habitat.</a:t>
            </a:r>
          </a:p>
          <a:p>
            <a:pPr marL="457200" lvl="0" indent="-457200">
              <a:buFont typeface="+mj-lt"/>
              <a:buAutoNum type="arabicPeriod"/>
            </a:pPr>
            <a:endParaRPr lang="fr-FR" sz="2400" dirty="0"/>
          </a:p>
        </p:txBody>
      </p:sp>
    </p:spTree>
    <p:extLst>
      <p:ext uri="{BB962C8B-B14F-4D97-AF65-F5344CB8AC3E}">
        <p14:creationId xmlns:p14="http://schemas.microsoft.com/office/powerpoint/2010/main" xmlns="" val="160803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457200" y="274638"/>
            <a:ext cx="8229600" cy="868362"/>
          </a:xfrm>
        </p:spPr>
        <p:txBody>
          <a:bodyPr/>
          <a:lstStyle/>
          <a:p>
            <a:r>
              <a:rPr lang="fr-FR" smtClean="0">
                <a:solidFill>
                  <a:srgbClr val="00B050"/>
                </a:solidFill>
              </a:rPr>
              <a:t>Correction</a:t>
            </a:r>
          </a:p>
        </p:txBody>
      </p:sp>
      <p:sp>
        <p:nvSpPr>
          <p:cNvPr id="38915" name="Espace réservé du contenu 2"/>
          <p:cNvSpPr>
            <a:spLocks noGrp="1"/>
          </p:cNvSpPr>
          <p:nvPr>
            <p:ph idx="1"/>
          </p:nvPr>
        </p:nvSpPr>
        <p:spPr>
          <a:xfrm>
            <a:off x="457200" y="1143000"/>
            <a:ext cx="8229600" cy="4983163"/>
          </a:xfrm>
        </p:spPr>
        <p:txBody>
          <a:bodyPr/>
          <a:lstStyle/>
          <a:p>
            <a:pPr>
              <a:buFont typeface="Arial" charset="0"/>
              <a:buNone/>
            </a:pPr>
            <a:endParaRPr lang="fr-FR" dirty="0" smtClean="0">
              <a:solidFill>
                <a:srgbClr val="00B050"/>
              </a:solidFill>
            </a:endParaRPr>
          </a:p>
        </p:txBody>
      </p:sp>
    </p:spTree>
    <p:extLst>
      <p:ext uri="{BB962C8B-B14F-4D97-AF65-F5344CB8AC3E}">
        <p14:creationId xmlns:p14="http://schemas.microsoft.com/office/powerpoint/2010/main" xmlns="" val="2962865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734</Words>
  <Application>Microsoft Office PowerPoint</Application>
  <PresentationFormat>Affichage à l'écran (4:3)</PresentationFormat>
  <Paragraphs>180</Paragraphs>
  <Slides>36</Slides>
  <Notes>13</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Diapositive 1</vt:lpstr>
      <vt:lpstr>Diapositive 2</vt:lpstr>
      <vt:lpstr>Activité 1 :Observation de photographie de canards  </vt:lpstr>
      <vt:lpstr>Diapositive 4</vt:lpstr>
      <vt:lpstr>Diapositive 5</vt:lpstr>
      <vt:lpstr>Diapositive 6</vt:lpstr>
      <vt:lpstr>Diapositive 7</vt:lpstr>
      <vt:lpstr>Enoncé des questions</vt:lpstr>
      <vt:lpstr>Correction</vt:lpstr>
      <vt:lpstr>Bilan</vt:lpstr>
      <vt:lpstr>Diapositive 11</vt:lpstr>
      <vt:lpstr>Correction</vt:lpstr>
      <vt:lpstr>Diapositive 13</vt:lpstr>
      <vt:lpstr>Correction</vt:lpstr>
      <vt:lpstr>Diapositive 15</vt:lpstr>
      <vt:lpstr>Diapositive 16</vt:lpstr>
      <vt:lpstr>Bilan</vt:lpstr>
      <vt:lpstr>Conclusion sur l’espèce</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Correction </vt:lpstr>
      <vt:lpstr>Bilan</vt:lpstr>
      <vt:lpstr>Définition d’attribut</vt:lpstr>
      <vt:lpstr>Diapositive 32</vt:lpstr>
      <vt:lpstr>Diapositive 33</vt:lpstr>
      <vt:lpstr>Diapositive 34</vt:lpstr>
      <vt:lpstr>Conclusion classification animaux</vt:lpstr>
      <vt:lpstr>Bilan de révision pour la leçon 3 : le nom des organismes vivants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Michael</dc:creator>
  <cp:lastModifiedBy>Michael BLAS</cp:lastModifiedBy>
  <cp:revision>38</cp:revision>
  <dcterms:created xsi:type="dcterms:W3CDTF">2016-08-03T15:04:57Z</dcterms:created>
  <dcterms:modified xsi:type="dcterms:W3CDTF">2018-01-06T15:31:14Z</dcterms:modified>
</cp:coreProperties>
</file>