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321" r:id="rId5"/>
    <p:sldId id="352" r:id="rId6"/>
    <p:sldId id="320" r:id="rId7"/>
    <p:sldId id="319" r:id="rId8"/>
    <p:sldId id="322" r:id="rId9"/>
    <p:sldId id="323" r:id="rId10"/>
    <p:sldId id="353" r:id="rId11"/>
    <p:sldId id="326" r:id="rId12"/>
    <p:sldId id="354" r:id="rId13"/>
    <p:sldId id="329" r:id="rId14"/>
    <p:sldId id="317" r:id="rId15"/>
    <p:sldId id="330" r:id="rId16"/>
    <p:sldId id="331" r:id="rId17"/>
    <p:sldId id="316" r:id="rId18"/>
    <p:sldId id="332" r:id="rId19"/>
    <p:sldId id="333" r:id="rId20"/>
    <p:sldId id="338" r:id="rId21"/>
    <p:sldId id="314" r:id="rId22"/>
    <p:sldId id="337" r:id="rId23"/>
    <p:sldId id="334" r:id="rId24"/>
    <p:sldId id="340" r:id="rId25"/>
    <p:sldId id="336" r:id="rId26"/>
    <p:sldId id="339" r:id="rId27"/>
    <p:sldId id="335" r:id="rId28"/>
    <p:sldId id="312" r:id="rId29"/>
    <p:sldId id="341" r:id="rId30"/>
    <p:sldId id="311" r:id="rId31"/>
    <p:sldId id="343" r:id="rId32"/>
    <p:sldId id="355" r:id="rId33"/>
    <p:sldId id="356" r:id="rId34"/>
    <p:sldId id="310" r:id="rId35"/>
    <p:sldId id="351" r:id="rId36"/>
    <p:sldId id="324" r:id="rId37"/>
    <p:sldId id="344" r:id="rId38"/>
    <p:sldId id="347" r:id="rId39"/>
    <p:sldId id="348" r:id="rId40"/>
    <p:sldId id="349" r:id="rId41"/>
    <p:sldId id="350" r:id="rId42"/>
    <p:sldId id="328" r:id="rId43"/>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5388" autoAdjust="0"/>
  </p:normalViewPr>
  <p:slideViewPr>
    <p:cSldViewPr snapToGrid="0">
      <p:cViewPr varScale="1">
        <p:scale>
          <a:sx n="74" d="100"/>
          <a:sy n="74" d="100"/>
        </p:scale>
        <p:origin x="1464" y="62"/>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80" d="100"/>
          <a:sy n="80" d="100"/>
        </p:scale>
        <p:origin x="3990" y="1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304D1E54-CEB5-487A-9C8E-A467A3D6E586}" type="datetime1">
              <a:rPr lang="fr-FR" smtClean="0"/>
              <a:t>27/05/2024</a:t>
            </a:fld>
            <a:endParaRPr lang="fr-FR" dirty="0"/>
          </a:p>
        </p:txBody>
      </p:sp>
      <p:sp>
        <p:nvSpPr>
          <p:cNvPr id="4" name="Espace réservé du pied de page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00AC623C-86E0-4A85-83FB-F4A716956FD4}" type="slidenum">
              <a:rPr lang="fr-FR" smtClean="0"/>
              <a:t>‹N°›</a:t>
            </a:fld>
            <a:endParaRPr lang="fr-FR"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0320EF33-4155-4B10-9F22-7C135C3837D0}" type="datetime1">
              <a:rPr lang="fr-FR" smtClean="0"/>
              <a:pPr/>
              <a:t>27/05/2024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C37D7554-D10C-4E29-B8E6-BB7111FA614F}" type="slidenum">
              <a:rPr lang="fr-FR" smtClean="0"/>
              <a:t>‹N°›</a:t>
            </a:fld>
            <a:endParaRPr lang="fr-FR"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1</a:t>
            </a:fld>
            <a:endParaRPr lang="fr-FR" dirty="0"/>
          </a:p>
        </p:txBody>
      </p:sp>
    </p:spTree>
    <p:extLst>
      <p:ext uri="{BB962C8B-B14F-4D97-AF65-F5344CB8AC3E}">
        <p14:creationId xmlns:p14="http://schemas.microsoft.com/office/powerpoint/2010/main" val="372884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14</a:t>
            </a:fld>
            <a:endParaRPr lang="fr-FR" dirty="0"/>
          </a:p>
        </p:txBody>
      </p:sp>
    </p:spTree>
    <p:extLst>
      <p:ext uri="{BB962C8B-B14F-4D97-AF65-F5344CB8AC3E}">
        <p14:creationId xmlns:p14="http://schemas.microsoft.com/office/powerpoint/2010/main" val="4264190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18</a:t>
            </a:fld>
            <a:endParaRPr lang="fr-FR" dirty="0"/>
          </a:p>
        </p:txBody>
      </p:sp>
    </p:spTree>
    <p:extLst>
      <p:ext uri="{BB962C8B-B14F-4D97-AF65-F5344CB8AC3E}">
        <p14:creationId xmlns:p14="http://schemas.microsoft.com/office/powerpoint/2010/main" val="199873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22</a:t>
            </a:fld>
            <a:endParaRPr lang="fr-FR" dirty="0"/>
          </a:p>
        </p:txBody>
      </p:sp>
    </p:spTree>
    <p:extLst>
      <p:ext uri="{BB962C8B-B14F-4D97-AF65-F5344CB8AC3E}">
        <p14:creationId xmlns:p14="http://schemas.microsoft.com/office/powerpoint/2010/main" val="1836791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25</a:t>
            </a:fld>
            <a:endParaRPr lang="fr-FR" dirty="0"/>
          </a:p>
        </p:txBody>
      </p:sp>
    </p:spTree>
    <p:extLst>
      <p:ext uri="{BB962C8B-B14F-4D97-AF65-F5344CB8AC3E}">
        <p14:creationId xmlns:p14="http://schemas.microsoft.com/office/powerpoint/2010/main" val="415629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27</a:t>
            </a:fld>
            <a:endParaRPr lang="fr-FR" dirty="0"/>
          </a:p>
        </p:txBody>
      </p:sp>
    </p:spTree>
    <p:extLst>
      <p:ext uri="{BB962C8B-B14F-4D97-AF65-F5344CB8AC3E}">
        <p14:creationId xmlns:p14="http://schemas.microsoft.com/office/powerpoint/2010/main" val="3538039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29</a:t>
            </a:fld>
            <a:endParaRPr lang="fr-FR" dirty="0"/>
          </a:p>
        </p:txBody>
      </p:sp>
    </p:spTree>
    <p:extLst>
      <p:ext uri="{BB962C8B-B14F-4D97-AF65-F5344CB8AC3E}">
        <p14:creationId xmlns:p14="http://schemas.microsoft.com/office/powerpoint/2010/main" val="1825868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31</a:t>
            </a:fld>
            <a:endParaRPr lang="fr-FR" dirty="0"/>
          </a:p>
        </p:txBody>
      </p:sp>
    </p:spTree>
    <p:extLst>
      <p:ext uri="{BB962C8B-B14F-4D97-AF65-F5344CB8AC3E}">
        <p14:creationId xmlns:p14="http://schemas.microsoft.com/office/powerpoint/2010/main" val="126416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3</a:t>
            </a:fld>
            <a:endParaRPr lang="fr-FR" dirty="0"/>
          </a:p>
        </p:txBody>
      </p:sp>
    </p:spTree>
    <p:extLst>
      <p:ext uri="{BB962C8B-B14F-4D97-AF65-F5344CB8AC3E}">
        <p14:creationId xmlns:p14="http://schemas.microsoft.com/office/powerpoint/2010/main" val="264093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4</a:t>
            </a:fld>
            <a:endParaRPr lang="fr-FR" dirty="0"/>
          </a:p>
        </p:txBody>
      </p:sp>
    </p:spTree>
    <p:extLst>
      <p:ext uri="{BB962C8B-B14F-4D97-AF65-F5344CB8AC3E}">
        <p14:creationId xmlns:p14="http://schemas.microsoft.com/office/powerpoint/2010/main" val="128003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5</a:t>
            </a:fld>
            <a:endParaRPr lang="fr-FR" dirty="0"/>
          </a:p>
        </p:txBody>
      </p:sp>
    </p:spTree>
    <p:extLst>
      <p:ext uri="{BB962C8B-B14F-4D97-AF65-F5344CB8AC3E}">
        <p14:creationId xmlns:p14="http://schemas.microsoft.com/office/powerpoint/2010/main" val="3830894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un exemple</a:t>
            </a: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7</a:t>
            </a:fld>
            <a:endParaRPr lang="fr-FR" dirty="0"/>
          </a:p>
        </p:txBody>
      </p:sp>
    </p:spTree>
    <p:extLst>
      <p:ext uri="{BB962C8B-B14F-4D97-AF65-F5344CB8AC3E}">
        <p14:creationId xmlns:p14="http://schemas.microsoft.com/office/powerpoint/2010/main" val="125421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un exemple</a:t>
            </a: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8</a:t>
            </a:fld>
            <a:endParaRPr lang="fr-FR" dirty="0"/>
          </a:p>
        </p:txBody>
      </p:sp>
    </p:spTree>
    <p:extLst>
      <p:ext uri="{BB962C8B-B14F-4D97-AF65-F5344CB8AC3E}">
        <p14:creationId xmlns:p14="http://schemas.microsoft.com/office/powerpoint/2010/main" val="160871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un exemple</a:t>
            </a:r>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9</a:t>
            </a:fld>
            <a:endParaRPr lang="fr-FR" dirty="0"/>
          </a:p>
        </p:txBody>
      </p:sp>
    </p:spTree>
    <p:extLst>
      <p:ext uri="{BB962C8B-B14F-4D97-AF65-F5344CB8AC3E}">
        <p14:creationId xmlns:p14="http://schemas.microsoft.com/office/powerpoint/2010/main" val="140008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37D7554-D10C-4E29-B8E6-BB7111FA614F}" type="slidenum">
              <a:rPr lang="fr-FR" smtClean="0"/>
              <a:t>11</a:t>
            </a:fld>
            <a:endParaRPr lang="fr-FR" dirty="0"/>
          </a:p>
        </p:txBody>
      </p:sp>
    </p:spTree>
    <p:extLst>
      <p:ext uri="{BB962C8B-B14F-4D97-AF65-F5344CB8AC3E}">
        <p14:creationId xmlns:p14="http://schemas.microsoft.com/office/powerpoint/2010/main" val="250624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C37D7554-D10C-4E29-B8E6-BB7111FA614F}" type="slidenum">
              <a:rPr lang="fr-FR" smtClean="0"/>
              <a:t>13</a:t>
            </a:fld>
            <a:endParaRPr lang="fr-FR" dirty="0"/>
          </a:p>
        </p:txBody>
      </p:sp>
    </p:spTree>
    <p:extLst>
      <p:ext uri="{BB962C8B-B14F-4D97-AF65-F5344CB8AC3E}">
        <p14:creationId xmlns:p14="http://schemas.microsoft.com/office/powerpoint/2010/main" val="248699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3" name="Connecteur droit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Titr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rtlCol="0" anchor="b">
            <a:normAutofit/>
          </a:bodyPr>
          <a:lstStyle>
            <a:lvl1pPr>
              <a:defRPr lang="fr-FR" sz="6000">
                <a:solidFill>
                  <a:schemeClr val="bg1"/>
                </a:solidFill>
              </a:defRPr>
            </a:lvl1pPr>
          </a:lstStyle>
          <a:p>
            <a:pPr rtl="0"/>
            <a:r>
              <a:rPr lang="fr-FR"/>
              <a:t>Cliquez pour ajouter un titre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contenu et tableau">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rtlCol="0">
            <a:normAutofit/>
          </a:bodyPr>
          <a:lstStyle>
            <a:lvl1pPr>
              <a:defRPr lang="fr-FR" sz="3600"/>
            </a:lvl1pPr>
          </a:lstStyle>
          <a:p>
            <a:pPr rtl="0"/>
            <a:r>
              <a:rPr lang="fr-FR"/>
              <a:t>Cliquez pour ajouter un titre</a:t>
            </a:r>
          </a:p>
        </p:txBody>
      </p:sp>
      <p:sp>
        <p:nvSpPr>
          <p:cNvPr id="12" name="Espace réservé du contenu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rtlCol="0">
            <a:normAutofit/>
          </a:bodyPr>
          <a:lstStyle>
            <a:lvl1pPr marL="0" indent="0">
              <a:lnSpc>
                <a:spcPct val="100000"/>
              </a:lnSpc>
              <a:spcBef>
                <a:spcPts val="0"/>
              </a:spcBef>
              <a:spcAft>
                <a:spcPts val="1200"/>
              </a:spcAft>
              <a:buNone/>
              <a:defRPr lang="fr-FR" sz="2000"/>
            </a:lvl1pPr>
            <a:lvl2pPr marL="800100" indent="-342900">
              <a:lnSpc>
                <a:spcPct val="100000"/>
              </a:lnSpc>
              <a:spcBef>
                <a:spcPts val="0"/>
              </a:spcBef>
              <a:spcAft>
                <a:spcPts val="1200"/>
              </a:spcAft>
              <a:buFont typeface="Arial" panose="020B0604020202020204" pitchFamily="34" charset="0"/>
              <a:buChar char="•"/>
              <a:defRPr lang="fr-FR" sz="2000"/>
            </a:lvl2pPr>
            <a:lvl3pPr marL="1257300" indent="-342900">
              <a:spcBef>
                <a:spcPts val="0"/>
              </a:spcBef>
              <a:spcAft>
                <a:spcPts val="1200"/>
              </a:spcAft>
              <a:buFont typeface="Arial" panose="020B0604020202020204" pitchFamily="34" charset="0"/>
              <a:buChar char="•"/>
              <a:defRPr lang="fr-FR" sz="2000"/>
            </a:lvl3pPr>
            <a:lvl4pPr marL="1714500" indent="-342900">
              <a:spcBef>
                <a:spcPts val="0"/>
              </a:spcBef>
              <a:spcAft>
                <a:spcPts val="1200"/>
              </a:spcAft>
              <a:buFont typeface="Arial" panose="020B0604020202020204" pitchFamily="34" charset="0"/>
              <a:buChar char="•"/>
              <a:defRPr lang="fr-FR" sz="2000"/>
            </a:lvl4pPr>
            <a:lvl5pPr marL="2171700" indent="-342900">
              <a:spcBef>
                <a:spcPts val="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4" name="Espace réservé du tableau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rtlCol="0">
            <a:normAutofit/>
          </a:bodyPr>
          <a:lstStyle>
            <a:lvl1pPr>
              <a:defRPr lang="fr-FR" sz="2000"/>
            </a:lvl1pPr>
          </a:lstStyle>
          <a:p>
            <a:pPr rtl="0"/>
            <a:r>
              <a:rPr lang="fr-FR"/>
              <a:t>Cliquez sur l'icône pour ajouter un tableau</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6" name="Connecteur droit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2 contenus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6" name="Connecteur droit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rtlCol="0">
            <a:normAutofit/>
          </a:bodyPr>
          <a:lstStyle>
            <a:lvl1pPr>
              <a:defRPr lang="fr-FR" sz="3600"/>
            </a:lvl1pPr>
          </a:lstStyle>
          <a:p>
            <a:pPr rtl="0"/>
            <a:r>
              <a:rPr lang="fr-FR"/>
              <a:t>Cliquez pour ajouter un titre</a:t>
            </a:r>
          </a:p>
        </p:txBody>
      </p:sp>
      <p:sp>
        <p:nvSpPr>
          <p:cNvPr id="8" name="Espace réservé du contenu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rtlCol="0">
            <a:normAutofit/>
          </a:bodyPr>
          <a:lstStyle>
            <a:lvl1pPr>
              <a:lnSpc>
                <a:spcPct val="100000"/>
              </a:lnSpc>
              <a:spcAft>
                <a:spcPts val="600"/>
              </a:spcAft>
              <a:defRPr lang="fr-FR" sz="2000"/>
            </a:lvl1pPr>
            <a:lvl2pPr>
              <a:lnSpc>
                <a:spcPct val="100000"/>
              </a:lnSpc>
              <a:spcAft>
                <a:spcPts val="600"/>
              </a:spcAft>
              <a:defRPr lang="fr-FR" sz="2000"/>
            </a:lvl2pPr>
            <a:lvl3pPr>
              <a:lnSpc>
                <a:spcPct val="100000"/>
              </a:lnSpc>
              <a:spcBef>
                <a:spcPts val="1000"/>
              </a:spcBef>
              <a:spcAft>
                <a:spcPts val="600"/>
              </a:spcAft>
              <a:defRPr lang="fr-FR" sz="2000"/>
            </a:lvl3pPr>
            <a:lvl4pPr>
              <a:lnSpc>
                <a:spcPct val="100000"/>
              </a:lnSpc>
              <a:spcAft>
                <a:spcPts val="1200"/>
              </a:spcAft>
              <a:defRPr lang="fr-FR" sz="2000"/>
            </a:lvl4pPr>
            <a:lvl5pP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1" name="Espace réservé du contenu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rtlCol="0">
            <a:normAutofit/>
          </a:bodyPr>
          <a:lstStyle>
            <a:lvl1pPr marL="0" indent="0">
              <a:lnSpc>
                <a:spcPct val="100000"/>
              </a:lnSpc>
              <a:spcAft>
                <a:spcPts val="600"/>
              </a:spcAft>
              <a:buNone/>
              <a:defRPr lang="fr-FR" sz="2000"/>
            </a:lvl1pPr>
            <a:lvl2pPr marL="800100" indent="-342900">
              <a:lnSpc>
                <a:spcPct val="100000"/>
              </a:lnSpc>
              <a:spcAft>
                <a:spcPts val="600"/>
              </a:spcAft>
              <a:buFont typeface="Arial" panose="020B0604020202020204" pitchFamily="34" charset="0"/>
              <a:buChar char="•"/>
              <a:defRPr lang="fr-FR" sz="2000"/>
            </a:lvl2pPr>
            <a:lvl3pPr marL="1257300" indent="-342900">
              <a:buFont typeface="Arial" panose="020B0604020202020204" pitchFamily="34" charset="0"/>
              <a:buChar char="•"/>
              <a:defRPr lang="fr-FR" sz="2000"/>
            </a:lvl3pPr>
            <a:lvl4pPr marL="1714500" indent="-342900">
              <a:buFont typeface="Arial" panose="020B0604020202020204" pitchFamily="34" charset="0"/>
              <a:buChar char="•"/>
              <a:defRPr lang="fr-FR" sz="2000"/>
            </a:lvl4pPr>
            <a:lvl5pPr marL="2171700" indent="-342900">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 name="Espace réservé du numéro de diapositive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ableau">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6" name="Connecteur droit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rtlCol="0">
            <a:normAutofit/>
          </a:bodyPr>
          <a:lstStyle>
            <a:lvl1pPr>
              <a:defRPr lang="fr-FR" sz="3600"/>
            </a:lvl1pPr>
          </a:lstStyle>
          <a:p>
            <a:pPr rtl="0"/>
            <a:r>
              <a:rPr lang="fr-FR"/>
              <a:t>Cliquez pour ajouter un titre</a:t>
            </a:r>
          </a:p>
        </p:txBody>
      </p:sp>
      <p:sp>
        <p:nvSpPr>
          <p:cNvPr id="9" name="Espace réservé du tableau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rtlCol="0">
            <a:normAutofit/>
          </a:bodyPr>
          <a:lstStyle>
            <a:lvl1pPr>
              <a:defRPr lang="fr-FR" sz="2400"/>
            </a:lvl1pPr>
          </a:lstStyle>
          <a:p>
            <a:pPr rtl="0"/>
            <a:r>
              <a:rPr lang="fr-FR"/>
              <a:t>Cliquez sur l'icône pour ajouter un tableau</a:t>
            </a:r>
          </a:p>
        </p:txBody>
      </p:sp>
      <p:sp>
        <p:nvSpPr>
          <p:cNvPr id="2" name="Espace réservé du numéro de diapositive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rci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3" name="Connecteur droit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Titr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rtlCol="0" anchor="b">
            <a:normAutofit/>
          </a:bodyPr>
          <a:lstStyle>
            <a:lvl1pPr>
              <a:defRPr lang="fr-FR" sz="6000">
                <a:solidFill>
                  <a:schemeClr val="bg1"/>
                </a:solidFill>
              </a:defRPr>
            </a:lvl1pPr>
          </a:lstStyle>
          <a:p>
            <a:pPr rtl="0"/>
            <a:r>
              <a:rPr lang="fr-FR"/>
              <a:t>Cliquez pour ajouter un titre</a:t>
            </a:r>
          </a:p>
        </p:txBody>
      </p:sp>
      <p:sp>
        <p:nvSpPr>
          <p:cNvPr id="10" name="Espace réservé du contenu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rtlCol="0" anchor="ctr">
            <a:normAutofit/>
          </a:bodyPr>
          <a:lstStyle>
            <a:lvl1pPr marL="0" indent="0">
              <a:lnSpc>
                <a:spcPct val="100000"/>
              </a:lnSpc>
              <a:spcBef>
                <a:spcPts val="0"/>
              </a:spcBef>
              <a:spcAft>
                <a:spcPts val="1200"/>
              </a:spcAft>
              <a:buNone/>
              <a:defRPr lang="fr-F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lang="fr-F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lang="fr-F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lang="fr-F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lang="fr-FR" sz="1400">
                <a:solidFill>
                  <a:schemeClr val="bg1"/>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rtlCol="0">
            <a:normAutofit/>
          </a:bodyPr>
          <a:lstStyle>
            <a:lvl1pPr>
              <a:defRPr lang="fr-FR" sz="3600"/>
            </a:lvl1pPr>
          </a:lstStyle>
          <a:p>
            <a:pPr rtl="0"/>
            <a:r>
              <a:rPr lang="fr-FR"/>
              <a:t>Cliquez pour ajouter un titre</a:t>
            </a:r>
          </a:p>
        </p:txBody>
      </p:sp>
      <p:sp>
        <p:nvSpPr>
          <p:cNvPr id="2" name="Espace réservé du contenu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rtlCol="0" anchor="ctr">
            <a:normAutofit/>
          </a:bodyPr>
          <a:lstStyle>
            <a:lvl1pPr marL="228600" indent="-228600">
              <a:lnSpc>
                <a:spcPct val="100000"/>
              </a:lnSpc>
              <a:spcBef>
                <a:spcPts val="0"/>
              </a:spcBef>
              <a:spcAft>
                <a:spcPts val="1200"/>
              </a:spcAft>
              <a:buFont typeface="Arial" panose="020B0604020202020204" pitchFamily="34" charset="0"/>
              <a:buChar char="•"/>
              <a:defRPr lang="fr-FR" sz="2000"/>
            </a:lvl1pPr>
            <a:lvl2pPr marL="685800" indent="-228600">
              <a:lnSpc>
                <a:spcPct val="100000"/>
              </a:lnSpc>
              <a:spcBef>
                <a:spcPts val="0"/>
              </a:spcBef>
              <a:spcAft>
                <a:spcPts val="1200"/>
              </a:spcAft>
              <a:buFont typeface="Arial" panose="020B0604020202020204" pitchFamily="34" charset="0"/>
              <a:buChar char="•"/>
              <a:defRPr lang="fr-FR" sz="2000"/>
            </a:lvl2pPr>
            <a:lvl3pPr marL="1143000" indent="-228600">
              <a:spcBef>
                <a:spcPts val="0"/>
              </a:spcBef>
              <a:spcAft>
                <a:spcPts val="1200"/>
              </a:spcAft>
              <a:buFont typeface="Arial" panose="020B0604020202020204" pitchFamily="34" charset="0"/>
              <a:buChar char="•"/>
              <a:defRPr lang="fr-FR" sz="2000"/>
            </a:lvl3pPr>
            <a:lvl4pPr marL="1600200" indent="-228600">
              <a:spcBef>
                <a:spcPts val="0"/>
              </a:spcBef>
              <a:spcAft>
                <a:spcPts val="1200"/>
              </a:spcAft>
              <a:buFont typeface="Arial" panose="020B0604020202020204" pitchFamily="34" charset="0"/>
              <a:buChar char="•"/>
              <a:defRPr lang="fr-FR" sz="2000"/>
            </a:lvl4pPr>
            <a:lvl5pPr marL="2057400" indent="-228600">
              <a:spcBef>
                <a:spcPts val="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cxnSp>
        <p:nvCxnSpPr>
          <p:cNvPr id="3" name="Connecteur droit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Espace réservé du numéro de diapositive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imag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rtlCol="0" anchor="b">
            <a:normAutofit/>
          </a:bodyPr>
          <a:lstStyle>
            <a:lvl1pPr>
              <a:defRPr lang="fr-FR" sz="3600"/>
            </a:lvl1pPr>
          </a:lstStyle>
          <a:p>
            <a:pPr rtl="0"/>
            <a:r>
              <a:rPr lang="fr-FR"/>
              <a:t>Cliquez pour ajouter un titre</a:t>
            </a:r>
          </a:p>
        </p:txBody>
      </p:sp>
      <p:sp>
        <p:nvSpPr>
          <p:cNvPr id="12" name="Espace réservé d’image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rtlCol="0">
            <a:normAutofit/>
          </a:bodyPr>
          <a:lstStyle>
            <a:lvl1pPr marL="0" indent="0" algn="ctr">
              <a:buNone/>
              <a:defRPr lang="fr-FR" sz="2000"/>
            </a:lvl1pPr>
          </a:lstStyle>
          <a:p>
            <a:pPr rtl="0"/>
            <a:r>
              <a:rPr lang="fr-FR"/>
              <a:t>Cliquez sur l'icône pour ajouter une image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8" name="Connecteur droit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sous-tit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rtlCol="0" anchor="b">
            <a:normAutofit/>
          </a:bodyPr>
          <a:lstStyle>
            <a:lvl1pPr>
              <a:defRPr lang="fr-FR" sz="3600"/>
            </a:lvl1pPr>
          </a:lstStyle>
          <a:p>
            <a:pPr rtl="0"/>
            <a:r>
              <a:rPr lang="fr-FR"/>
              <a:t>Cliquez pour ajouter un titre</a:t>
            </a:r>
          </a:p>
        </p:txBody>
      </p:sp>
      <p:sp>
        <p:nvSpPr>
          <p:cNvPr id="12" name="Espace réservé d’image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rtlCol="0">
            <a:normAutofit/>
          </a:bodyPr>
          <a:lstStyle>
            <a:lvl1pPr marL="0" indent="0" algn="ctr">
              <a:buNone/>
              <a:defRPr lang="fr-FR" sz="2000"/>
            </a:lvl1pPr>
          </a:lstStyle>
          <a:p>
            <a:pPr rtl="0"/>
            <a:r>
              <a:rPr lang="fr-FR"/>
              <a:t>Cliquez sur l'icône pour ajouter une image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8" name="Connecteur droit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rtlCol="0" anchor="t">
            <a:normAutofit/>
          </a:bodyPr>
          <a:lstStyle>
            <a:lvl1pPr marL="0" indent="0" algn="l">
              <a:lnSpc>
                <a:spcPct val="80000"/>
              </a:lnSpc>
              <a:spcBef>
                <a:spcPts val="0"/>
              </a:spcBef>
              <a:buNone/>
              <a:defRPr lang="fr-FR" sz="2000" spc="0" baseline="0">
                <a:solidFill>
                  <a:schemeClr val="tx1"/>
                </a:solidFill>
                <a:latin typeface="+mn-lt"/>
              </a:defRPr>
            </a:lvl1pPr>
          </a:lstStyle>
          <a:p>
            <a:pPr lvl="0" rtl="0"/>
            <a:r>
              <a:rPr lang="fr-FR"/>
              <a:t>Cliquez pour ajouter un sous-titre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rtlCol="0">
            <a:normAutofit/>
          </a:bodyPr>
          <a:lstStyle>
            <a:lvl1pPr>
              <a:defRPr lang="fr-FR" sz="3600"/>
            </a:lvl1pPr>
          </a:lstStyle>
          <a:p>
            <a:pPr rtl="0"/>
            <a:r>
              <a:rPr lang="fr-FR"/>
              <a:t>Cliquez pour ajouter un titre</a:t>
            </a:r>
          </a:p>
        </p:txBody>
      </p:sp>
      <p:sp>
        <p:nvSpPr>
          <p:cNvPr id="2" name="Espace réservé du contenu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rtlCol="0">
            <a:normAutofit/>
          </a:bodyPr>
          <a:lstStyle>
            <a:lvl1pPr marL="228600" indent="-228600">
              <a:lnSpc>
                <a:spcPct val="100000"/>
              </a:lnSpc>
              <a:spcBef>
                <a:spcPts val="0"/>
              </a:spcBef>
              <a:spcAft>
                <a:spcPts val="1200"/>
              </a:spcAft>
              <a:buFont typeface="Arial" panose="020B0604020202020204" pitchFamily="34" charset="0"/>
              <a:buChar char="•"/>
              <a:defRPr lang="fr-FR" sz="2000"/>
            </a:lvl1pPr>
            <a:lvl2pPr marL="685800" indent="-228600">
              <a:lnSpc>
                <a:spcPct val="100000"/>
              </a:lnSpc>
              <a:spcBef>
                <a:spcPts val="0"/>
              </a:spcBef>
              <a:spcAft>
                <a:spcPts val="1200"/>
              </a:spcAft>
              <a:buFont typeface="Arial" panose="020B0604020202020204" pitchFamily="34" charset="0"/>
              <a:buChar char="•"/>
              <a:defRPr lang="fr-FR" sz="2000"/>
            </a:lvl2pPr>
            <a:lvl3pPr marL="1143000" indent="-228600">
              <a:spcBef>
                <a:spcPts val="0"/>
              </a:spcBef>
              <a:spcAft>
                <a:spcPts val="1200"/>
              </a:spcAft>
              <a:buFont typeface="Arial" panose="020B0604020202020204" pitchFamily="34" charset="0"/>
              <a:buChar char="•"/>
              <a:defRPr lang="fr-FR" sz="2000"/>
            </a:lvl3pPr>
            <a:lvl4pPr marL="1600200" indent="-228600">
              <a:spcBef>
                <a:spcPts val="0"/>
              </a:spcBef>
              <a:spcAft>
                <a:spcPts val="1200"/>
              </a:spcAft>
              <a:buFont typeface="Arial" panose="020B0604020202020204" pitchFamily="34" charset="0"/>
              <a:buChar char="•"/>
              <a:defRPr lang="fr-FR" sz="2000"/>
            </a:lvl4pPr>
            <a:lvl5pPr marL="2057400" indent="-228600">
              <a:spcBef>
                <a:spcPts val="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cxnSp>
        <p:nvCxnSpPr>
          <p:cNvPr id="3" name="Connecteur droit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Espace réservé du numéro de diapositive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la section">
    <p:bg>
      <p:bgPr>
        <a:solidFill>
          <a:schemeClr val="accent6"/>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rtlCol="0" anchor="b"/>
          <a:lstStyle>
            <a:lvl1pPr algn="ctr">
              <a:defRPr lang="fr-FR">
                <a:solidFill>
                  <a:schemeClr val="bg1"/>
                </a:solidFill>
              </a:defRPr>
            </a:lvl1pPr>
          </a:lstStyle>
          <a:p>
            <a:pPr rtl="0"/>
            <a:r>
              <a:rPr lang="fr-FR"/>
              <a:t>Cliquez pour ajouter un titre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Espace réservé du texte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rtlCol="0" anchor="t">
            <a:normAutofit/>
          </a:bodyPr>
          <a:lstStyle>
            <a:lvl1pPr marL="0" indent="0" algn="ctr">
              <a:lnSpc>
                <a:spcPct val="80000"/>
              </a:lnSpc>
              <a:spcBef>
                <a:spcPts val="0"/>
              </a:spcBef>
              <a:buNone/>
              <a:defRPr lang="fr-FR" sz="2000" spc="0" baseline="0">
                <a:solidFill>
                  <a:schemeClr val="bg1"/>
                </a:solidFill>
                <a:latin typeface="+mn-lt"/>
              </a:defRPr>
            </a:lvl1pPr>
          </a:lstStyle>
          <a:p>
            <a:pPr lvl="0" rtl="0"/>
            <a:r>
              <a:rPr lang="fr-FR"/>
              <a:t>Cliquez pour ajouter un sous-titre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2 contenus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rtlCol="0">
            <a:normAutofit/>
          </a:bodyPr>
          <a:lstStyle>
            <a:lvl1pPr>
              <a:defRPr lang="fr-FR" sz="3600"/>
            </a:lvl1pPr>
          </a:lstStyle>
          <a:p>
            <a:pPr rtl="0"/>
            <a:r>
              <a:rPr lang="fr-FR"/>
              <a:t>Cliquez pour ajouter un titre</a:t>
            </a:r>
          </a:p>
        </p:txBody>
      </p:sp>
      <p:sp>
        <p:nvSpPr>
          <p:cNvPr id="2" name="Espace réservé du contenu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rtlCol="0">
            <a:normAutofit/>
          </a:bodyPr>
          <a:lstStyle>
            <a:lvl1pPr marL="0" indent="0">
              <a:lnSpc>
                <a:spcPct val="100000"/>
              </a:lnSpc>
              <a:spcBef>
                <a:spcPts val="1000"/>
              </a:spcBef>
              <a:spcAft>
                <a:spcPts val="1200"/>
              </a:spcAft>
              <a:buNone/>
              <a:defRPr lang="fr-FR" sz="2000"/>
            </a:lvl1pPr>
            <a:lvl2pPr marL="228600" indent="-228600">
              <a:lnSpc>
                <a:spcPct val="100000"/>
              </a:lnSpc>
              <a:spcBef>
                <a:spcPts val="0"/>
              </a:spcBef>
              <a:spcAft>
                <a:spcPts val="1200"/>
              </a:spcAft>
              <a:buFont typeface="Arial" panose="020B0604020202020204" pitchFamily="34" charset="0"/>
              <a:buChar char="•"/>
              <a:defRPr lang="fr-FR" sz="2000"/>
            </a:lvl2pPr>
            <a:lvl3pPr marL="685800" indent="-228600">
              <a:spcBef>
                <a:spcPts val="1000"/>
              </a:spcBef>
              <a:spcAft>
                <a:spcPts val="1200"/>
              </a:spcAft>
              <a:buFont typeface="Arial" panose="020B0604020202020204" pitchFamily="34" charset="0"/>
              <a:buChar char="•"/>
              <a:defRPr lang="fr-FR" sz="2000"/>
            </a:lvl3pPr>
            <a:lvl4pPr marL="1143000" indent="-228600">
              <a:spcBef>
                <a:spcPts val="1000"/>
              </a:spcBef>
              <a:spcAft>
                <a:spcPts val="1200"/>
              </a:spcAft>
              <a:buFont typeface="Arial" panose="020B0604020202020204" pitchFamily="34" charset="0"/>
              <a:buChar char="•"/>
              <a:defRPr lang="fr-FR" sz="2000"/>
            </a:lvl4pPr>
            <a:lvl5pPr marL="1600200" indent="-228600">
              <a:spcBef>
                <a:spcPts val="100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2" name="Espace réservé du contenu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rtlCol="0">
            <a:normAutofit/>
          </a:bodyPr>
          <a:lstStyle>
            <a:lvl1pPr marL="0" indent="0">
              <a:lnSpc>
                <a:spcPct val="100000"/>
              </a:lnSpc>
              <a:spcBef>
                <a:spcPts val="1000"/>
              </a:spcBef>
              <a:spcAft>
                <a:spcPts val="1200"/>
              </a:spcAft>
              <a:buNone/>
              <a:defRPr lang="fr-FR" sz="2000"/>
            </a:lvl1pPr>
            <a:lvl2pPr marL="228600" indent="-228600">
              <a:lnSpc>
                <a:spcPct val="100000"/>
              </a:lnSpc>
              <a:spcBef>
                <a:spcPts val="1000"/>
              </a:spcBef>
              <a:spcAft>
                <a:spcPts val="1200"/>
              </a:spcAft>
              <a:buFont typeface="Arial" panose="020B0604020202020204" pitchFamily="34" charset="0"/>
              <a:buChar char="•"/>
              <a:defRPr lang="fr-FR" sz="2000"/>
            </a:lvl2pPr>
            <a:lvl3pPr marL="685800" indent="-228600">
              <a:spcBef>
                <a:spcPts val="1000"/>
              </a:spcBef>
              <a:spcAft>
                <a:spcPts val="1200"/>
              </a:spcAft>
              <a:buFont typeface="Arial" panose="020B0604020202020204" pitchFamily="34" charset="0"/>
              <a:buChar char="•"/>
              <a:defRPr lang="fr-FR" sz="2000"/>
            </a:lvl3pPr>
            <a:lvl4pPr marL="1143000" indent="-228600">
              <a:spcBef>
                <a:spcPts val="1000"/>
              </a:spcBef>
              <a:spcAft>
                <a:spcPts val="1200"/>
              </a:spcAft>
              <a:buFont typeface="Arial" panose="020B0604020202020204" pitchFamily="34" charset="0"/>
              <a:buChar char="•"/>
              <a:defRPr lang="fr-FR" sz="2000"/>
            </a:lvl4pPr>
            <a:lvl5pPr marL="1600200" indent="-228600">
              <a:spcBef>
                <a:spcPts val="100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6" name="Connecteur droit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2 contenus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rtlCol="0">
            <a:normAutofit/>
          </a:bodyPr>
          <a:lstStyle>
            <a:lvl1pPr>
              <a:defRPr lang="fr-FR" sz="3600"/>
            </a:lvl1pPr>
          </a:lstStyle>
          <a:p>
            <a:pPr rtl="0"/>
            <a:r>
              <a:rPr lang="fr-FR"/>
              <a:t>Cliquez pour ajouter un titre</a:t>
            </a:r>
          </a:p>
        </p:txBody>
      </p:sp>
      <p:sp>
        <p:nvSpPr>
          <p:cNvPr id="4" name="Espace réservé du contenu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rtlCol="0">
            <a:normAutofit/>
          </a:bodyPr>
          <a:lstStyle>
            <a:lvl1pPr marL="320040" indent="-320040">
              <a:lnSpc>
                <a:spcPct val="100000"/>
              </a:lnSpc>
              <a:spcBef>
                <a:spcPts val="0"/>
              </a:spcBef>
              <a:spcAft>
                <a:spcPts val="1200"/>
              </a:spcAft>
              <a:buFont typeface="+mj-lt"/>
              <a:buAutoNum type="arabicPeriod"/>
              <a:defRPr lang="fr-FR" sz="2000"/>
            </a:lvl1pPr>
            <a:lvl2pPr marL="457200" indent="-320040">
              <a:lnSpc>
                <a:spcPct val="100000"/>
              </a:lnSpc>
              <a:spcBef>
                <a:spcPts val="1000"/>
              </a:spcBef>
              <a:spcAft>
                <a:spcPts val="1200"/>
              </a:spcAft>
              <a:buFont typeface="+mj-lt"/>
              <a:buAutoNum type="alphaLcPeriod"/>
              <a:defRPr lang="fr-FR" sz="2000"/>
            </a:lvl2pPr>
            <a:lvl3pPr marL="914400" indent="-320040">
              <a:spcBef>
                <a:spcPts val="1000"/>
              </a:spcBef>
              <a:spcAft>
                <a:spcPts val="1200"/>
              </a:spcAft>
              <a:buFont typeface="+mj-lt"/>
              <a:buAutoNum type="arabicParenR"/>
              <a:defRPr lang="fr-FR" sz="2000"/>
            </a:lvl3pPr>
            <a:lvl4pPr marL="1371600" indent="-320040">
              <a:spcBef>
                <a:spcPts val="1000"/>
              </a:spcBef>
              <a:spcAft>
                <a:spcPts val="1200"/>
              </a:spcAft>
              <a:buFont typeface="+mj-lt"/>
              <a:buAutoNum type="alphaLcParenR"/>
              <a:defRPr lang="fr-FR" sz="2000"/>
            </a:lvl4pPr>
            <a:lvl5pPr marL="1828800" indent="-320040">
              <a:spcBef>
                <a:spcPts val="1000"/>
              </a:spcBef>
              <a:spcAft>
                <a:spcPts val="1200"/>
              </a:spcAft>
              <a:buFont typeface="+mj-lt"/>
              <a:buAutoNum type="romanLcPeriod"/>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2" name="Espace réservé du contenu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rtlCol="0">
            <a:normAutofit/>
          </a:bodyPr>
          <a:lstStyle>
            <a:lvl1pPr marL="0" indent="0">
              <a:lnSpc>
                <a:spcPct val="100000"/>
              </a:lnSpc>
              <a:spcBef>
                <a:spcPts val="1000"/>
              </a:spcBef>
              <a:spcAft>
                <a:spcPts val="1200"/>
              </a:spcAft>
              <a:buNone/>
              <a:defRPr lang="fr-FR" sz="2000"/>
            </a:lvl1pPr>
            <a:lvl2pPr marL="228600" indent="-228600">
              <a:lnSpc>
                <a:spcPct val="100000"/>
              </a:lnSpc>
              <a:spcBef>
                <a:spcPts val="1000"/>
              </a:spcBef>
              <a:spcAft>
                <a:spcPts val="1200"/>
              </a:spcAft>
              <a:buFont typeface="Arial" panose="020B0604020202020204" pitchFamily="34" charset="0"/>
              <a:buChar char="•"/>
              <a:defRPr lang="fr-FR" sz="2000"/>
            </a:lvl2pPr>
            <a:lvl3pPr marL="685800" indent="-228600">
              <a:spcBef>
                <a:spcPts val="1000"/>
              </a:spcBef>
              <a:spcAft>
                <a:spcPts val="1200"/>
              </a:spcAft>
              <a:buFont typeface="Arial" panose="020B0604020202020204" pitchFamily="34" charset="0"/>
              <a:buChar char="•"/>
              <a:defRPr lang="fr-FR" sz="2000"/>
            </a:lvl3pPr>
            <a:lvl4pPr marL="1143000" indent="-228600">
              <a:spcBef>
                <a:spcPts val="1000"/>
              </a:spcBef>
              <a:spcAft>
                <a:spcPts val="1200"/>
              </a:spcAft>
              <a:buFont typeface="Arial" panose="020B0604020202020204" pitchFamily="34" charset="0"/>
              <a:buChar char="•"/>
              <a:defRPr lang="fr-FR" sz="2000"/>
            </a:lvl4pPr>
            <a:lvl5pPr marL="1600200" indent="-228600">
              <a:spcBef>
                <a:spcPts val="100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6" name="Connecteur droit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image et contenu">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rtlCol="0">
            <a:normAutofit/>
          </a:bodyPr>
          <a:lstStyle>
            <a:lvl1pPr>
              <a:defRPr lang="fr-FR" sz="3600"/>
            </a:lvl1pPr>
          </a:lstStyle>
          <a:p>
            <a:pPr rtl="0"/>
            <a:r>
              <a:rPr lang="fr-FR"/>
              <a:t>Cliquez pour ajouter un titre</a:t>
            </a:r>
          </a:p>
        </p:txBody>
      </p:sp>
      <p:sp>
        <p:nvSpPr>
          <p:cNvPr id="8" name="Espace réservé d’image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rtlCol="0">
            <a:normAutofit/>
          </a:bodyPr>
          <a:lstStyle>
            <a:lvl1pPr marL="0" indent="0" algn="ctr">
              <a:buNone/>
              <a:defRPr lang="fr-FR" sz="2000"/>
            </a:lvl1pPr>
          </a:lstStyle>
          <a:p>
            <a:pPr rtl="0"/>
            <a:r>
              <a:rPr lang="fr-FR"/>
              <a:t>Cliquez sur l'icône pour ajouter une image</a:t>
            </a:r>
          </a:p>
        </p:txBody>
      </p:sp>
      <p:sp>
        <p:nvSpPr>
          <p:cNvPr id="12" name="Espace réservé du contenu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rtlCol="0">
            <a:normAutofit/>
          </a:bodyPr>
          <a:lstStyle>
            <a:lvl1pPr marL="0" indent="0">
              <a:lnSpc>
                <a:spcPct val="100000"/>
              </a:lnSpc>
              <a:spcBef>
                <a:spcPts val="1000"/>
              </a:spcBef>
              <a:spcAft>
                <a:spcPts val="1200"/>
              </a:spcAft>
              <a:buNone/>
              <a:defRPr lang="fr-FR" sz="2000"/>
            </a:lvl1pPr>
            <a:lvl2pPr marL="800100" indent="-342900">
              <a:lnSpc>
                <a:spcPct val="100000"/>
              </a:lnSpc>
              <a:spcBef>
                <a:spcPts val="1000"/>
              </a:spcBef>
              <a:spcAft>
                <a:spcPts val="1200"/>
              </a:spcAft>
              <a:buFont typeface="Arial" panose="020B0604020202020204" pitchFamily="34" charset="0"/>
              <a:buChar char="•"/>
              <a:defRPr lang="fr-FR" sz="2000"/>
            </a:lvl2pPr>
            <a:lvl3pPr marL="1257300" indent="-342900">
              <a:spcBef>
                <a:spcPts val="1000"/>
              </a:spcBef>
              <a:spcAft>
                <a:spcPts val="1200"/>
              </a:spcAft>
              <a:buFont typeface="Arial" panose="020B0604020202020204" pitchFamily="34" charset="0"/>
              <a:buChar char="•"/>
              <a:defRPr lang="fr-FR" sz="2000"/>
            </a:lvl3pPr>
            <a:lvl4pPr marL="1714500" indent="-342900">
              <a:spcBef>
                <a:spcPts val="1000"/>
              </a:spcBef>
              <a:spcAft>
                <a:spcPts val="1200"/>
              </a:spcAft>
              <a:buFont typeface="Arial" panose="020B0604020202020204" pitchFamily="34" charset="0"/>
              <a:buChar char="•"/>
              <a:defRPr lang="fr-FR" sz="2000"/>
            </a:lvl4pPr>
            <a:lvl5pPr marL="2171700" indent="-342900">
              <a:spcBef>
                <a:spcPts val="1000"/>
              </a:spcBef>
              <a:spcAft>
                <a:spcPts val="1200"/>
              </a:spcAft>
              <a:buFont typeface="Arial" panose="020B0604020202020204" pitchFamily="34" charset="0"/>
              <a:buChar char="•"/>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 name="Espace réservé du numéro de diapositive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a:t>‹N°›</a:t>
            </a:fld>
            <a:endParaRPr lang="fr-FR"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6" name="Connecteur droit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fr-FR" sz="900" b="0" cap="all" spc="150" baseline="0">
                <a:solidFill>
                  <a:schemeClr val="bg2">
                    <a:lumMod val="50000"/>
                  </a:schemeClr>
                </a:solidFill>
                <a:latin typeface="Univers Light" panose="020B0403020202020204" pitchFamily="34" charset="0"/>
              </a:defRPr>
            </a:lvl1pPr>
          </a:lstStyle>
          <a:p>
            <a:pPr rtl="0"/>
            <a:endParaRPr lang="fr-FR" dirty="0"/>
          </a:p>
        </p:txBody>
      </p:sp>
      <p:sp>
        <p:nvSpPr>
          <p:cNvPr id="5" name="Espace réservé du pied de page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fr-FR" sz="900" b="0" cap="all" spc="150" baseline="0">
                <a:solidFill>
                  <a:schemeClr val="bg2">
                    <a:lumMod val="50000"/>
                  </a:schemeClr>
                </a:solidFill>
                <a:latin typeface="Univers Light" panose="020B0403020202020204" pitchFamily="34" charset="0"/>
              </a:defRPr>
            </a:lvl1pPr>
          </a:lstStyle>
          <a:p>
            <a:pPr rtl="0"/>
            <a:endParaRPr lang="fr-FR" dirty="0"/>
          </a:p>
        </p:txBody>
      </p:sp>
      <p:sp>
        <p:nvSpPr>
          <p:cNvPr id="6" name="Espace réservé du numéro de diapositive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lang="fr-FR" sz="1200" b="1" spc="150" baseline="0">
                <a:solidFill>
                  <a:schemeClr val="tx1"/>
                </a:solidFill>
                <a:latin typeface="+mn-lt"/>
              </a:defRPr>
            </a:lvl1pPr>
          </a:lstStyle>
          <a:p>
            <a:pPr rtl="0"/>
            <a:fld id="{18D65601-5AE2-46FC-B138-694DDD2B510D}" type="slidenum">
              <a:rPr lang="fr-FR" smtClean="0"/>
              <a:pPr/>
              <a:t>‹N°›</a:t>
            </a:fld>
            <a:endParaRPr lang="fr-FR"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hdr="0" ftr="0" dt="0"/>
  <p:txStyles>
    <p:titleStyle>
      <a:lvl1pPr algn="l" defTabSz="914400" rtl="0" eaLnBrk="1" latinLnBrk="0" hangingPunct="1">
        <a:lnSpc>
          <a:spcPct val="90000"/>
        </a:lnSpc>
        <a:spcBef>
          <a:spcPct val="0"/>
        </a:spcBef>
        <a:buNone/>
        <a:defRPr lang="fr-F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doi.org/10.1111/ejed.12533"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97761-0B88-A5E8-0B78-C39173D05F4D}"/>
              </a:ext>
            </a:extLst>
          </p:cNvPr>
          <p:cNvSpPr>
            <a:spLocks noGrp="1"/>
          </p:cNvSpPr>
          <p:nvPr>
            <p:ph type="title"/>
          </p:nvPr>
        </p:nvSpPr>
        <p:spPr>
          <a:xfrm>
            <a:off x="0" y="2958178"/>
            <a:ext cx="12192000" cy="1427585"/>
          </a:xfrm>
        </p:spPr>
        <p:txBody>
          <a:bodyPr rtlCol="0">
            <a:normAutofit fontScale="90000"/>
          </a:bodyPr>
          <a:lstStyle>
            <a:defPPr>
              <a:defRPr lang="fr-FR"/>
            </a:defPPr>
          </a:lstStyle>
          <a:p>
            <a:pPr algn="ctr" rtl="0"/>
            <a:r>
              <a:rPr lang="fr-FR" sz="6700" dirty="0"/>
              <a:t>Soutenance de mémoire</a:t>
            </a:r>
            <a:br>
              <a:rPr lang="fr-FR" dirty="0"/>
            </a:br>
            <a:r>
              <a:rPr lang="fr-FR" sz="2000" dirty="0"/>
              <a:t>Soutenu par Maëlle Magy </a:t>
            </a:r>
            <a:br>
              <a:rPr lang="fr-FR" sz="2000" dirty="0"/>
            </a:br>
            <a:r>
              <a:rPr lang="fr-FR" sz="2000" dirty="0"/>
              <a:t>Dirigé par Raphaël Crépin </a:t>
            </a:r>
            <a:endParaRPr lang="fr-FR" dirty="0"/>
          </a:p>
        </p:txBody>
      </p:sp>
      <p:sp>
        <p:nvSpPr>
          <p:cNvPr id="4" name="Espace réservé du numéro de diapositive 3">
            <a:extLst>
              <a:ext uri="{FF2B5EF4-FFF2-40B4-BE49-F238E27FC236}">
                <a16:creationId xmlns:a16="http://schemas.microsoft.com/office/drawing/2014/main" id="{2CD4601E-33F5-5714-867D-A0B584DA7C11}"/>
              </a:ext>
            </a:extLst>
          </p:cNvPr>
          <p:cNvSpPr>
            <a:spLocks noGrp="1"/>
          </p:cNvSpPr>
          <p:nvPr>
            <p:ph type="sldNum" sz="quarter" idx="15"/>
          </p:nvPr>
        </p:nvSpPr>
        <p:spPr/>
        <p:txBody>
          <a:bodyPr rtlCol="0"/>
          <a:lstStyle>
            <a:defPPr>
              <a:defRPr lang="fr-FR"/>
            </a:defPPr>
          </a:lstStyle>
          <a:p>
            <a:pPr rtl="0"/>
            <a:fld id="{18D65601-5AE2-46FC-B138-694DDD2B510D}" type="slidenum">
              <a:rPr lang="fr-FR" smtClean="0"/>
              <a:pPr rtl="0"/>
              <a:t>1</a:t>
            </a:fld>
            <a:endParaRPr lang="fr-FR" dirty="0"/>
          </a:p>
        </p:txBody>
      </p:sp>
      <p:pic>
        <p:nvPicPr>
          <p:cNvPr id="7" name="Image 6" descr="Une image contenant noir, obscurité&#10;&#10;Description générée automatiquement">
            <a:extLst>
              <a:ext uri="{FF2B5EF4-FFF2-40B4-BE49-F238E27FC236}">
                <a16:creationId xmlns:a16="http://schemas.microsoft.com/office/drawing/2014/main" id="{8EB17B19-89D6-93AD-E8BD-FF4CBE8B48BC}"/>
              </a:ext>
            </a:extLst>
          </p:cNvPr>
          <p:cNvPicPr>
            <a:picLocks noChangeAspect="1"/>
          </p:cNvPicPr>
          <p:nvPr/>
        </p:nvPicPr>
        <p:blipFill>
          <a:blip r:embed="rId3"/>
          <a:stretch>
            <a:fillRect/>
          </a:stretch>
        </p:blipFill>
        <p:spPr>
          <a:xfrm>
            <a:off x="8027769" y="353186"/>
            <a:ext cx="2901696" cy="1228555"/>
          </a:xfrm>
          <a:prstGeom prst="rect">
            <a:avLst/>
          </a:prstGeom>
        </p:spPr>
      </p:pic>
      <p:pic>
        <p:nvPicPr>
          <p:cNvPr id="11" name="Image 10" descr="Une image contenant texte, Police, Graphique, capture d’écran&#10;&#10;Description générée automatiquement">
            <a:extLst>
              <a:ext uri="{FF2B5EF4-FFF2-40B4-BE49-F238E27FC236}">
                <a16:creationId xmlns:a16="http://schemas.microsoft.com/office/drawing/2014/main" id="{6069CA5B-921C-621A-3F7D-0047F627496B}"/>
              </a:ext>
            </a:extLst>
          </p:cNvPr>
          <p:cNvPicPr>
            <a:picLocks noChangeAspect="1"/>
          </p:cNvPicPr>
          <p:nvPr/>
        </p:nvPicPr>
        <p:blipFill>
          <a:blip r:embed="rId4"/>
          <a:stretch>
            <a:fillRect/>
          </a:stretch>
        </p:blipFill>
        <p:spPr>
          <a:xfrm>
            <a:off x="1060066" y="353186"/>
            <a:ext cx="4744021" cy="1409955"/>
          </a:xfrm>
          <a:prstGeom prst="rect">
            <a:avLst/>
          </a:prstGeom>
        </p:spPr>
      </p:pic>
    </p:spTree>
    <p:extLst>
      <p:ext uri="{BB962C8B-B14F-4D97-AF65-F5344CB8AC3E}">
        <p14:creationId xmlns:p14="http://schemas.microsoft.com/office/powerpoint/2010/main" val="160745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AA6C4-A429-43FD-7A8B-5840E22EFEC6}"/>
              </a:ext>
            </a:extLst>
          </p:cNvPr>
          <p:cNvSpPr>
            <a:spLocks noGrp="1"/>
          </p:cNvSpPr>
          <p:nvPr>
            <p:ph type="title"/>
          </p:nvPr>
        </p:nvSpPr>
        <p:spPr/>
        <p:txBody>
          <a:bodyPr/>
          <a:lstStyle/>
          <a:p>
            <a:r>
              <a:rPr lang="fr-FR" dirty="0"/>
              <a:t>Les défis de l’utilisation des intelligences artificielles</a:t>
            </a:r>
          </a:p>
        </p:txBody>
      </p:sp>
      <p:sp>
        <p:nvSpPr>
          <p:cNvPr id="3" name="Espace réservé du contenu 2">
            <a:extLst>
              <a:ext uri="{FF2B5EF4-FFF2-40B4-BE49-F238E27FC236}">
                <a16:creationId xmlns:a16="http://schemas.microsoft.com/office/drawing/2014/main" id="{AEF64896-2DAA-E63F-5FE3-8C50DD781EA0}"/>
              </a:ext>
            </a:extLst>
          </p:cNvPr>
          <p:cNvSpPr>
            <a:spLocks noGrp="1"/>
          </p:cNvSpPr>
          <p:nvPr>
            <p:ph sz="quarter" idx="12"/>
          </p:nvPr>
        </p:nvSpPr>
        <p:spPr/>
        <p:txBody>
          <a:bodyPr>
            <a:normAutofit/>
          </a:bodyPr>
          <a:lstStyle/>
          <a:p>
            <a:pPr lvl="1"/>
            <a:r>
              <a:rPr lang="fr-FR" sz="2800" dirty="0"/>
              <a:t>Dépendance </a:t>
            </a:r>
          </a:p>
          <a:p>
            <a:pPr lvl="1"/>
            <a:r>
              <a:rPr lang="fr-FR" sz="2800" dirty="0"/>
              <a:t>Aliénation </a:t>
            </a:r>
          </a:p>
          <a:p>
            <a:pPr lvl="1"/>
            <a:r>
              <a:rPr lang="fr-FR" sz="2800" dirty="0"/>
              <a:t>Accessibilité </a:t>
            </a:r>
          </a:p>
          <a:p>
            <a:pPr lvl="1"/>
            <a:r>
              <a:rPr lang="fr-FR" sz="2800" dirty="0"/>
              <a:t>Sécurité informatique </a:t>
            </a:r>
          </a:p>
          <a:p>
            <a:pPr lvl="1"/>
            <a:r>
              <a:rPr lang="fr-FR" sz="2800" dirty="0"/>
              <a:t>Développement durable</a:t>
            </a:r>
          </a:p>
        </p:txBody>
      </p:sp>
      <p:sp>
        <p:nvSpPr>
          <p:cNvPr id="4" name="Espace réservé du numéro de diapositive 3">
            <a:extLst>
              <a:ext uri="{FF2B5EF4-FFF2-40B4-BE49-F238E27FC236}">
                <a16:creationId xmlns:a16="http://schemas.microsoft.com/office/drawing/2014/main" id="{49307CE2-0D0E-BD3A-7EA1-2D4FB13421E8}"/>
              </a:ext>
            </a:extLst>
          </p:cNvPr>
          <p:cNvSpPr>
            <a:spLocks noGrp="1"/>
          </p:cNvSpPr>
          <p:nvPr>
            <p:ph type="sldNum" sz="quarter" idx="15"/>
          </p:nvPr>
        </p:nvSpPr>
        <p:spPr/>
        <p:txBody>
          <a:bodyPr/>
          <a:lstStyle/>
          <a:p>
            <a:pPr rtl="0"/>
            <a:fld id="{18D65601-5AE2-46FC-B138-694DDD2B510D}" type="slidenum">
              <a:rPr lang="fr-FR" smtClean="0"/>
              <a:pPr rtl="0"/>
              <a:t>10</a:t>
            </a:fld>
            <a:endParaRPr lang="fr-FR" dirty="0"/>
          </a:p>
        </p:txBody>
      </p:sp>
    </p:spTree>
    <p:extLst>
      <p:ext uri="{BB962C8B-B14F-4D97-AF65-F5344CB8AC3E}">
        <p14:creationId xmlns:p14="http://schemas.microsoft.com/office/powerpoint/2010/main" val="540889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61384-8C2A-AC46-D296-2DF95CBF10BB}"/>
              </a:ext>
            </a:extLst>
          </p:cNvPr>
          <p:cNvSpPr>
            <a:spLocks noGrp="1"/>
          </p:cNvSpPr>
          <p:nvPr>
            <p:ph type="title"/>
          </p:nvPr>
        </p:nvSpPr>
        <p:spPr>
          <a:xfrm>
            <a:off x="1038031" y="1068169"/>
            <a:ext cx="10115939" cy="2681549"/>
          </a:xfrm>
        </p:spPr>
        <p:txBody>
          <a:bodyPr rtlCol="0"/>
          <a:lstStyle>
            <a:defPPr>
              <a:defRPr lang="fr-FR"/>
            </a:defPPr>
          </a:lstStyle>
          <a:p>
            <a:pPr rtl="0"/>
            <a:r>
              <a:rPr lang="fr-FR" dirty="0"/>
              <a:t>Mise en pratique</a:t>
            </a:r>
          </a:p>
        </p:txBody>
      </p:sp>
      <p:sp>
        <p:nvSpPr>
          <p:cNvPr id="5" name="Espace réservé du texte 4">
            <a:extLst>
              <a:ext uri="{FF2B5EF4-FFF2-40B4-BE49-F238E27FC236}">
                <a16:creationId xmlns:a16="http://schemas.microsoft.com/office/drawing/2014/main" id="{05B1C965-C30D-4494-0449-92D26DE7BDEC}"/>
              </a:ext>
            </a:extLst>
          </p:cNvPr>
          <p:cNvSpPr>
            <a:spLocks noGrp="1"/>
          </p:cNvSpPr>
          <p:nvPr>
            <p:ph type="body" sz="quarter" idx="12"/>
          </p:nvPr>
        </p:nvSpPr>
        <p:spPr/>
        <p:txBody>
          <a:bodyPr/>
          <a:lstStyle/>
          <a:p>
            <a:r>
              <a:rPr lang="fr-FR" dirty="0"/>
              <a:t>Utilisation des intelligences artificielles pour la différenciation pédagogique</a:t>
            </a:r>
          </a:p>
        </p:txBody>
      </p:sp>
    </p:spTree>
    <p:extLst>
      <p:ext uri="{BB962C8B-B14F-4D97-AF65-F5344CB8AC3E}">
        <p14:creationId xmlns:p14="http://schemas.microsoft.com/office/powerpoint/2010/main" val="401133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5CCEB5E-4F36-23C4-A7FF-A6B272A428F2}"/>
              </a:ext>
            </a:extLst>
          </p:cNvPr>
          <p:cNvSpPr>
            <a:spLocks noGrp="1"/>
          </p:cNvSpPr>
          <p:nvPr>
            <p:ph type="title"/>
          </p:nvPr>
        </p:nvSpPr>
        <p:spPr/>
        <p:txBody>
          <a:bodyPr/>
          <a:lstStyle/>
          <a:p>
            <a:r>
              <a:rPr lang="fr-FR" dirty="0"/>
              <a:t>Mise en pratique dans le collège Alphonse Terroir de Marly</a:t>
            </a:r>
          </a:p>
        </p:txBody>
      </p:sp>
      <p:pic>
        <p:nvPicPr>
          <p:cNvPr id="7" name="Image 6" descr="Une image contenant ciel, plein air, arbre, architecture&#10;&#10;Description générée automatiquement">
            <a:extLst>
              <a:ext uri="{FF2B5EF4-FFF2-40B4-BE49-F238E27FC236}">
                <a16:creationId xmlns:a16="http://schemas.microsoft.com/office/drawing/2014/main" id="{2E6451AA-2F02-28B3-9FE7-9F281FF9FE11}"/>
              </a:ext>
            </a:extLst>
          </p:cNvPr>
          <p:cNvPicPr>
            <a:picLocks noChangeAspect="1"/>
          </p:cNvPicPr>
          <p:nvPr/>
        </p:nvPicPr>
        <p:blipFill>
          <a:blip r:embed="rId2"/>
          <a:stretch>
            <a:fillRect/>
          </a:stretch>
        </p:blipFill>
        <p:spPr>
          <a:xfrm>
            <a:off x="6448940" y="2123942"/>
            <a:ext cx="4828647" cy="3616392"/>
          </a:xfrm>
          <a:prstGeom prst="rect">
            <a:avLst/>
          </a:prstGeom>
        </p:spPr>
      </p:pic>
      <p:sp>
        <p:nvSpPr>
          <p:cNvPr id="8" name="ZoneTexte 7">
            <a:extLst>
              <a:ext uri="{FF2B5EF4-FFF2-40B4-BE49-F238E27FC236}">
                <a16:creationId xmlns:a16="http://schemas.microsoft.com/office/drawing/2014/main" id="{76AE43E6-CC5F-AFD6-5165-B4FA5B35839E}"/>
              </a:ext>
            </a:extLst>
          </p:cNvPr>
          <p:cNvSpPr txBox="1"/>
          <p:nvPr/>
        </p:nvSpPr>
        <p:spPr>
          <a:xfrm>
            <a:off x="6448940" y="5951621"/>
            <a:ext cx="4828647" cy="646331"/>
          </a:xfrm>
          <a:prstGeom prst="rect">
            <a:avLst/>
          </a:prstGeom>
          <a:noFill/>
        </p:spPr>
        <p:txBody>
          <a:bodyPr wrap="square" rtlCol="0">
            <a:spAutoFit/>
          </a:bodyPr>
          <a:lstStyle/>
          <a:p>
            <a:r>
              <a:rPr lang="fr-FR" i="1" dirty="0"/>
              <a:t>Photographie du collège Alphonse Terroir de Marly, site internet Am Ingénierie</a:t>
            </a:r>
          </a:p>
        </p:txBody>
      </p:sp>
      <p:sp>
        <p:nvSpPr>
          <p:cNvPr id="9" name="ZoneTexte 8">
            <a:extLst>
              <a:ext uri="{FF2B5EF4-FFF2-40B4-BE49-F238E27FC236}">
                <a16:creationId xmlns:a16="http://schemas.microsoft.com/office/drawing/2014/main" id="{E58E0C28-020C-F788-259E-95C207CB8B5D}"/>
              </a:ext>
            </a:extLst>
          </p:cNvPr>
          <p:cNvSpPr txBox="1"/>
          <p:nvPr/>
        </p:nvSpPr>
        <p:spPr>
          <a:xfrm>
            <a:off x="1010623" y="2123942"/>
            <a:ext cx="5085377" cy="4401205"/>
          </a:xfrm>
          <a:prstGeom prst="rect">
            <a:avLst/>
          </a:prstGeom>
          <a:noFill/>
        </p:spPr>
        <p:txBody>
          <a:bodyPr wrap="square" rtlCol="0">
            <a:spAutoFit/>
          </a:bodyPr>
          <a:lstStyle/>
          <a:p>
            <a:pPr marL="285750" indent="-285750">
              <a:buFont typeface="Arial" panose="020B0604020202020204" pitchFamily="34" charset="0"/>
              <a:buChar char="•"/>
            </a:pPr>
            <a:r>
              <a:rPr lang="fr-FR" sz="2800" dirty="0"/>
              <a:t>595 élèves</a:t>
            </a:r>
          </a:p>
          <a:p>
            <a:pPr marL="285750" indent="-285750">
              <a:buFont typeface="Arial" panose="020B0604020202020204" pitchFamily="34" charset="0"/>
              <a:buChar char="•"/>
            </a:pPr>
            <a:r>
              <a:rPr lang="fr-FR" sz="2800" dirty="0"/>
              <a:t>Dans un secteur urbain </a:t>
            </a:r>
          </a:p>
          <a:p>
            <a:pPr marL="285750" indent="-285750">
              <a:buFont typeface="Arial" panose="020B0604020202020204" pitchFamily="34" charset="0"/>
              <a:buChar char="•"/>
            </a:pPr>
            <a:r>
              <a:rPr lang="fr-FR" sz="2800" dirty="0"/>
              <a:t>Milieux sociaux très divers</a:t>
            </a:r>
          </a:p>
          <a:p>
            <a:pPr marL="285750" indent="-285750">
              <a:buFont typeface="Arial" panose="020B0604020202020204" pitchFamily="34" charset="0"/>
              <a:buChar char="•"/>
            </a:pPr>
            <a:r>
              <a:rPr lang="fr-FR" sz="2800" dirty="0"/>
              <a:t>Une classe de troisième qui présente des hétérogénéités de niveaux</a:t>
            </a:r>
          </a:p>
          <a:p>
            <a:pPr marL="285750" indent="-285750">
              <a:buFont typeface="Arial" panose="020B0604020202020204" pitchFamily="34" charset="0"/>
              <a:buChar char="•"/>
            </a:pPr>
            <a:r>
              <a:rPr lang="fr-FR" sz="2800" u="sng" dirty="0"/>
              <a:t>Matériel informatique : </a:t>
            </a:r>
          </a:p>
          <a:p>
            <a:pPr marL="742950" lvl="1" indent="-285750">
              <a:buFont typeface="Arial" panose="020B0604020202020204" pitchFamily="34" charset="0"/>
              <a:buChar char="•"/>
            </a:pPr>
            <a:r>
              <a:rPr lang="fr-FR" sz="2800" dirty="0"/>
              <a:t>2 salles informatiques </a:t>
            </a:r>
          </a:p>
          <a:p>
            <a:pPr marL="742950" lvl="1" indent="-285750">
              <a:buFont typeface="Arial" panose="020B0604020202020204" pitchFamily="34" charset="0"/>
              <a:buChar char="•"/>
            </a:pPr>
            <a:r>
              <a:rPr lang="fr-FR" sz="2800" dirty="0"/>
              <a:t>2 salles mobiles de 18 ordinateurs portables. </a:t>
            </a:r>
          </a:p>
        </p:txBody>
      </p:sp>
    </p:spTree>
    <p:extLst>
      <p:ext uri="{BB962C8B-B14F-4D97-AF65-F5344CB8AC3E}">
        <p14:creationId xmlns:p14="http://schemas.microsoft.com/office/powerpoint/2010/main" val="232877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16212-1D52-EC1C-CF39-806E3C2683D2}"/>
              </a:ext>
            </a:extLst>
          </p:cNvPr>
          <p:cNvSpPr>
            <a:spLocks noGrp="1"/>
          </p:cNvSpPr>
          <p:nvPr>
            <p:ph type="title"/>
          </p:nvPr>
        </p:nvSpPr>
        <p:spPr/>
        <p:txBody>
          <a:bodyPr/>
          <a:lstStyle/>
          <a:p>
            <a:r>
              <a:rPr lang="fr-FR" dirty="0"/>
              <a:t>Questionnaire auprès des élèves (28 élèves)</a:t>
            </a:r>
          </a:p>
        </p:txBody>
      </p:sp>
      <p:sp>
        <p:nvSpPr>
          <p:cNvPr id="4" name="Espace réservé du numéro de diapositive 3">
            <a:extLst>
              <a:ext uri="{FF2B5EF4-FFF2-40B4-BE49-F238E27FC236}">
                <a16:creationId xmlns:a16="http://schemas.microsoft.com/office/drawing/2014/main" id="{826883E2-87C5-E3F1-26DC-C6A14F3D92A5}"/>
              </a:ext>
            </a:extLst>
          </p:cNvPr>
          <p:cNvSpPr>
            <a:spLocks noGrp="1"/>
          </p:cNvSpPr>
          <p:nvPr>
            <p:ph type="sldNum" sz="quarter" idx="15"/>
          </p:nvPr>
        </p:nvSpPr>
        <p:spPr/>
        <p:txBody>
          <a:bodyPr/>
          <a:lstStyle/>
          <a:p>
            <a:pPr rtl="0"/>
            <a:fld id="{18D65601-5AE2-46FC-B138-694DDD2B510D}" type="slidenum">
              <a:rPr lang="fr-FR" smtClean="0"/>
              <a:pPr rtl="0"/>
              <a:t>13</a:t>
            </a:fld>
            <a:endParaRPr lang="fr-FR" dirty="0"/>
          </a:p>
        </p:txBody>
      </p:sp>
      <p:sp>
        <p:nvSpPr>
          <p:cNvPr id="11" name="ZoneTexte 10">
            <a:extLst>
              <a:ext uri="{FF2B5EF4-FFF2-40B4-BE49-F238E27FC236}">
                <a16:creationId xmlns:a16="http://schemas.microsoft.com/office/drawing/2014/main" id="{BE1C8AD1-6225-7F7B-E25D-ACED4E1D7A15}"/>
              </a:ext>
            </a:extLst>
          </p:cNvPr>
          <p:cNvSpPr txBox="1"/>
          <p:nvPr/>
        </p:nvSpPr>
        <p:spPr>
          <a:xfrm>
            <a:off x="1068352" y="5155672"/>
            <a:ext cx="5219561" cy="1200329"/>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400" b="1" dirty="0"/>
              <a:t>Diagramme montrant les réponses des élèves à la question, connaissez-vous les intelligences artificielles ?</a:t>
            </a:r>
          </a:p>
        </p:txBody>
      </p:sp>
      <p:sp>
        <p:nvSpPr>
          <p:cNvPr id="12" name="ZoneTexte 11">
            <a:extLst>
              <a:ext uri="{FF2B5EF4-FFF2-40B4-BE49-F238E27FC236}">
                <a16:creationId xmlns:a16="http://schemas.microsoft.com/office/drawing/2014/main" id="{481F69D0-52F0-4FA1-DE67-FFCA0CC4CAC3}"/>
              </a:ext>
            </a:extLst>
          </p:cNvPr>
          <p:cNvSpPr txBox="1"/>
          <p:nvPr/>
        </p:nvSpPr>
        <p:spPr>
          <a:xfrm>
            <a:off x="6632279" y="5158771"/>
            <a:ext cx="5128887" cy="1200329"/>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400" b="1" dirty="0"/>
              <a:t>Diagramme montrant les réponses des élèves à la question, avez-vous déjà utilisé une IA ?</a:t>
            </a:r>
          </a:p>
        </p:txBody>
      </p:sp>
      <p:pic>
        <p:nvPicPr>
          <p:cNvPr id="5" name="Image 4">
            <a:extLst>
              <a:ext uri="{FF2B5EF4-FFF2-40B4-BE49-F238E27FC236}">
                <a16:creationId xmlns:a16="http://schemas.microsoft.com/office/drawing/2014/main" id="{5D0F2BBC-F831-BE5E-F5C0-D98032BD36FD}"/>
              </a:ext>
            </a:extLst>
          </p:cNvPr>
          <p:cNvPicPr>
            <a:picLocks noChangeAspect="1"/>
          </p:cNvPicPr>
          <p:nvPr/>
        </p:nvPicPr>
        <p:blipFill>
          <a:blip r:embed="rId3"/>
          <a:stretch>
            <a:fillRect/>
          </a:stretch>
        </p:blipFill>
        <p:spPr>
          <a:xfrm>
            <a:off x="1068352" y="2187686"/>
            <a:ext cx="5219561" cy="2967986"/>
          </a:xfrm>
          <a:prstGeom prst="rect">
            <a:avLst/>
          </a:prstGeom>
        </p:spPr>
      </p:pic>
      <p:pic>
        <p:nvPicPr>
          <p:cNvPr id="7" name="Image 6">
            <a:extLst>
              <a:ext uri="{FF2B5EF4-FFF2-40B4-BE49-F238E27FC236}">
                <a16:creationId xmlns:a16="http://schemas.microsoft.com/office/drawing/2014/main" id="{2EC45C1E-0AC8-373E-7DA7-2ADAB6F089F8}"/>
              </a:ext>
            </a:extLst>
          </p:cNvPr>
          <p:cNvPicPr>
            <a:picLocks noChangeAspect="1"/>
          </p:cNvPicPr>
          <p:nvPr/>
        </p:nvPicPr>
        <p:blipFill>
          <a:blip r:embed="rId4"/>
          <a:stretch>
            <a:fillRect/>
          </a:stretch>
        </p:blipFill>
        <p:spPr>
          <a:xfrm>
            <a:off x="6632279" y="2187686"/>
            <a:ext cx="5128887" cy="2967986"/>
          </a:xfrm>
          <a:prstGeom prst="rect">
            <a:avLst/>
          </a:prstGeom>
        </p:spPr>
      </p:pic>
    </p:spTree>
    <p:extLst>
      <p:ext uri="{BB962C8B-B14F-4D97-AF65-F5344CB8AC3E}">
        <p14:creationId xmlns:p14="http://schemas.microsoft.com/office/powerpoint/2010/main" val="369666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86F71E8-8D71-9405-3A01-01C3B8F86877}"/>
              </a:ext>
            </a:extLst>
          </p:cNvPr>
          <p:cNvSpPr>
            <a:spLocks noGrp="1"/>
          </p:cNvSpPr>
          <p:nvPr>
            <p:ph type="title"/>
          </p:nvPr>
        </p:nvSpPr>
        <p:spPr>
          <a:xfrm>
            <a:off x="1468814" y="503852"/>
            <a:ext cx="9808773" cy="1427585"/>
          </a:xfrm>
        </p:spPr>
        <p:txBody>
          <a:bodyPr rtlCol="0"/>
          <a:lstStyle>
            <a:defPPr>
              <a:defRPr lang="fr-FR"/>
            </a:defPPr>
          </a:lstStyle>
          <a:p>
            <a:pPr rtl="0"/>
            <a:r>
              <a:rPr lang="fr-FR" dirty="0"/>
              <a:t>Utilisation des intelligences artificielles en classe</a:t>
            </a:r>
          </a:p>
        </p:txBody>
      </p:sp>
      <p:sp>
        <p:nvSpPr>
          <p:cNvPr id="4" name="Espace réservé du contenu 3">
            <a:extLst>
              <a:ext uri="{FF2B5EF4-FFF2-40B4-BE49-F238E27FC236}">
                <a16:creationId xmlns:a16="http://schemas.microsoft.com/office/drawing/2014/main" id="{392C90C5-5198-C255-02F9-1608AA49E088}"/>
              </a:ext>
            </a:extLst>
          </p:cNvPr>
          <p:cNvSpPr>
            <a:spLocks noGrp="1"/>
          </p:cNvSpPr>
          <p:nvPr>
            <p:ph sz="quarter" idx="12"/>
          </p:nvPr>
        </p:nvSpPr>
        <p:spPr>
          <a:xfrm>
            <a:off x="1468814" y="2057401"/>
            <a:ext cx="10311050" cy="4119463"/>
          </a:xfrm>
        </p:spPr>
        <p:txBody>
          <a:bodyPr rtlCol="0">
            <a:normAutofit/>
          </a:bodyPr>
          <a:lstStyle>
            <a:defPPr>
              <a:defRPr lang="fr-FR"/>
            </a:defPPr>
          </a:lstStyle>
          <a:p>
            <a:pPr rtl="0"/>
            <a:r>
              <a:rPr lang="fr-FR" sz="2400" dirty="0"/>
              <a:t>Objectif de l’utilisation des intelligences lors de mon activité :</a:t>
            </a:r>
          </a:p>
          <a:p>
            <a:pPr marL="342900" indent="-342900" rtl="0">
              <a:buFont typeface="Arial" panose="020B0604020202020204" pitchFamily="34" charset="0"/>
              <a:buChar char="•"/>
            </a:pPr>
            <a:r>
              <a:rPr lang="fr-FR" sz="2400" dirty="0"/>
              <a:t>Découverte d’un nouveau support qui s’adapte automatiquement aux besoins des élèves</a:t>
            </a:r>
          </a:p>
          <a:p>
            <a:pPr marL="342900" indent="-342900" rtl="0">
              <a:buFont typeface="Arial" panose="020B0604020202020204" pitchFamily="34" charset="0"/>
              <a:buChar char="•"/>
            </a:pPr>
            <a:r>
              <a:rPr lang="fr-FR" sz="2400" dirty="0"/>
              <a:t>Apprendre à utiliser les intelligences artificielles </a:t>
            </a:r>
          </a:p>
          <a:p>
            <a:pPr marL="342900" indent="-342900" rtl="0">
              <a:buFont typeface="Arial" panose="020B0604020202020204" pitchFamily="34" charset="0"/>
              <a:buChar char="•"/>
            </a:pPr>
            <a:r>
              <a:rPr lang="fr-FR" sz="2400" dirty="0"/>
              <a:t>Avoir un regard critique sur les intelligences artificielles.</a:t>
            </a:r>
          </a:p>
        </p:txBody>
      </p:sp>
      <p:sp>
        <p:nvSpPr>
          <p:cNvPr id="5" name="Espace réservé du numéro de diapositive 4">
            <a:extLst>
              <a:ext uri="{FF2B5EF4-FFF2-40B4-BE49-F238E27FC236}">
                <a16:creationId xmlns:a16="http://schemas.microsoft.com/office/drawing/2014/main" id="{A34518A5-1C9D-79F3-349C-3E7AAFD98951}"/>
              </a:ext>
            </a:extLst>
          </p:cNvPr>
          <p:cNvSpPr>
            <a:spLocks noGrp="1"/>
          </p:cNvSpPr>
          <p:nvPr>
            <p:ph type="sldNum" sz="quarter" idx="15"/>
          </p:nvPr>
        </p:nvSpPr>
        <p:spPr/>
        <p:txBody>
          <a:bodyPr rtlCol="0"/>
          <a:lstStyle>
            <a:defPPr>
              <a:defRPr lang="fr-FR"/>
            </a:defPPr>
          </a:lstStyle>
          <a:p>
            <a:pPr rtl="0"/>
            <a:fld id="{18D65601-5AE2-46FC-B138-694DDD2B510D}" type="slidenum">
              <a:rPr lang="fr-FR" smtClean="0"/>
              <a:pPr rtl="0"/>
              <a:t>14</a:t>
            </a:fld>
            <a:endParaRPr lang="fr-FR" dirty="0"/>
          </a:p>
        </p:txBody>
      </p:sp>
      <p:sp>
        <p:nvSpPr>
          <p:cNvPr id="2" name="ZoneTexte 1">
            <a:extLst>
              <a:ext uri="{FF2B5EF4-FFF2-40B4-BE49-F238E27FC236}">
                <a16:creationId xmlns:a16="http://schemas.microsoft.com/office/drawing/2014/main" id="{6B9930AA-DF3A-0E76-1ACB-FBA67954F09F}"/>
              </a:ext>
            </a:extLst>
          </p:cNvPr>
          <p:cNvSpPr txBox="1"/>
          <p:nvPr/>
        </p:nvSpPr>
        <p:spPr>
          <a:xfrm>
            <a:off x="4852555" y="5278582"/>
            <a:ext cx="7096990" cy="92333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fr-FR" dirty="0"/>
              <a:t>Compétence du professeur : Aider les élèves à s'approprier les outils et les usages numériques de manière critique et créative.</a:t>
            </a:r>
          </a:p>
          <a:p>
            <a:r>
              <a:rPr lang="fr-FR" dirty="0"/>
              <a:t>  </a:t>
            </a:r>
          </a:p>
        </p:txBody>
      </p:sp>
    </p:spTree>
    <p:extLst>
      <p:ext uri="{BB962C8B-B14F-4D97-AF65-F5344CB8AC3E}">
        <p14:creationId xmlns:p14="http://schemas.microsoft.com/office/powerpoint/2010/main" val="55438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46E197-7DBD-136F-968F-FCFB34CE9CFD}"/>
              </a:ext>
            </a:extLst>
          </p:cNvPr>
          <p:cNvSpPr>
            <a:spLocks noGrp="1"/>
          </p:cNvSpPr>
          <p:nvPr>
            <p:ph type="title"/>
          </p:nvPr>
        </p:nvSpPr>
        <p:spPr/>
        <p:txBody>
          <a:bodyPr/>
          <a:lstStyle/>
          <a:p>
            <a:r>
              <a:rPr lang="fr-FR" dirty="0"/>
              <a:t>Description de la séance</a:t>
            </a:r>
          </a:p>
        </p:txBody>
      </p:sp>
      <p:sp>
        <p:nvSpPr>
          <p:cNvPr id="8" name="Espace réservé du tableau 7">
            <a:extLst>
              <a:ext uri="{FF2B5EF4-FFF2-40B4-BE49-F238E27FC236}">
                <a16:creationId xmlns:a16="http://schemas.microsoft.com/office/drawing/2014/main" id="{93A6AC34-B311-24A5-0EDC-00477F606569}"/>
              </a:ext>
            </a:extLst>
          </p:cNvPr>
          <p:cNvSpPr>
            <a:spLocks noGrp="1"/>
          </p:cNvSpPr>
          <p:nvPr>
            <p:ph type="tbl" sz="quarter" idx="10"/>
          </p:nvPr>
        </p:nvSpPr>
        <p:spPr/>
        <p:txBody>
          <a:bodyPr>
            <a:normAutofit lnSpcReduction="10000"/>
          </a:bodyPr>
          <a:lstStyle/>
          <a:p>
            <a:r>
              <a:rPr lang="fr-FR" dirty="0"/>
              <a:t>Dans la séquence « La transmission du patrimoine génétique »</a:t>
            </a:r>
          </a:p>
          <a:p>
            <a:pPr marL="0" indent="0">
              <a:buNone/>
            </a:pPr>
            <a:endParaRPr lang="fr-FR" dirty="0"/>
          </a:p>
          <a:p>
            <a:r>
              <a:rPr lang="fr-FR" dirty="0"/>
              <a:t>Séance : « L’origine de la stabilité génétique des individus »</a:t>
            </a:r>
          </a:p>
          <a:p>
            <a:r>
              <a:rPr lang="fr-FR" dirty="0"/>
              <a:t>Motivation : Clonage de la brebis Dolly</a:t>
            </a:r>
          </a:p>
          <a:p>
            <a:pPr marL="0" indent="0">
              <a:buNone/>
            </a:pPr>
            <a:endParaRPr lang="fr-FR" dirty="0"/>
          </a:p>
          <a:p>
            <a:r>
              <a:rPr lang="fr-FR" dirty="0"/>
              <a:t>Objectif notionnel : Découvrir comment l’organisme conserve l’information génétique, la mitose.</a:t>
            </a:r>
          </a:p>
          <a:p>
            <a:endParaRPr lang="fr-FR" dirty="0"/>
          </a:p>
          <a:p>
            <a:r>
              <a:rPr lang="fr-FR" dirty="0"/>
              <a:t>Durée : 3 x 1 heure</a:t>
            </a:r>
          </a:p>
        </p:txBody>
      </p:sp>
      <p:sp>
        <p:nvSpPr>
          <p:cNvPr id="5" name="Espace réservé du numéro de diapositive 4">
            <a:extLst>
              <a:ext uri="{FF2B5EF4-FFF2-40B4-BE49-F238E27FC236}">
                <a16:creationId xmlns:a16="http://schemas.microsoft.com/office/drawing/2014/main" id="{714BD6BE-5438-0BA9-B8C3-F1261E314FA4}"/>
              </a:ext>
            </a:extLst>
          </p:cNvPr>
          <p:cNvSpPr>
            <a:spLocks noGrp="1"/>
          </p:cNvSpPr>
          <p:nvPr>
            <p:ph type="sldNum" sz="quarter" idx="15"/>
          </p:nvPr>
        </p:nvSpPr>
        <p:spPr/>
        <p:txBody>
          <a:bodyPr/>
          <a:lstStyle/>
          <a:p>
            <a:pPr rtl="0"/>
            <a:fld id="{18D65601-5AE2-46FC-B138-694DDD2B510D}" type="slidenum">
              <a:rPr lang="fr-FR" smtClean="0"/>
              <a:pPr rtl="0"/>
              <a:t>15</a:t>
            </a:fld>
            <a:endParaRPr lang="fr-FR" dirty="0"/>
          </a:p>
        </p:txBody>
      </p:sp>
    </p:spTree>
    <p:extLst>
      <p:ext uri="{BB962C8B-B14F-4D97-AF65-F5344CB8AC3E}">
        <p14:creationId xmlns:p14="http://schemas.microsoft.com/office/powerpoint/2010/main" val="26200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AB59E-5B90-B802-3A70-6DC9C590F826}"/>
              </a:ext>
            </a:extLst>
          </p:cNvPr>
          <p:cNvSpPr>
            <a:spLocks noGrp="1"/>
          </p:cNvSpPr>
          <p:nvPr>
            <p:ph type="title"/>
          </p:nvPr>
        </p:nvSpPr>
        <p:spPr/>
        <p:txBody>
          <a:bodyPr/>
          <a:lstStyle/>
          <a:p>
            <a:r>
              <a:rPr lang="fr-FR" dirty="0"/>
              <a:t>Description de la séance</a:t>
            </a:r>
          </a:p>
        </p:txBody>
      </p:sp>
      <p:sp>
        <p:nvSpPr>
          <p:cNvPr id="3" name="Espace réservé du tableau 2">
            <a:extLst>
              <a:ext uri="{FF2B5EF4-FFF2-40B4-BE49-F238E27FC236}">
                <a16:creationId xmlns:a16="http://schemas.microsoft.com/office/drawing/2014/main" id="{472713A7-A837-4AB9-B341-B821DBAEEBE9}"/>
              </a:ext>
            </a:extLst>
          </p:cNvPr>
          <p:cNvSpPr>
            <a:spLocks noGrp="1"/>
          </p:cNvSpPr>
          <p:nvPr>
            <p:ph type="tbl" sz="quarter" idx="10"/>
          </p:nvPr>
        </p:nvSpPr>
        <p:spPr>
          <a:xfrm>
            <a:off x="1487488" y="2057400"/>
            <a:ext cx="9532204" cy="3886200"/>
          </a:xfrm>
        </p:spPr>
        <p:txBody>
          <a:bodyPr/>
          <a:lstStyle/>
          <a:p>
            <a:r>
              <a:rPr lang="fr-FR" dirty="0"/>
              <a:t>Première heure: </a:t>
            </a:r>
          </a:p>
          <a:p>
            <a:pPr lvl="1"/>
            <a:r>
              <a:rPr lang="fr-FR" dirty="0"/>
              <a:t>Utilisation de l’IA Perplexity pour répondre à des questions</a:t>
            </a:r>
          </a:p>
          <a:p>
            <a:pPr marL="0" indent="0">
              <a:buNone/>
            </a:pPr>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6D5EB9A8-A83E-5D33-5A1B-A29AF1FBBDA6}"/>
              </a:ext>
            </a:extLst>
          </p:cNvPr>
          <p:cNvSpPr>
            <a:spLocks noGrp="1"/>
          </p:cNvSpPr>
          <p:nvPr>
            <p:ph type="sldNum" sz="quarter" idx="15"/>
          </p:nvPr>
        </p:nvSpPr>
        <p:spPr/>
        <p:txBody>
          <a:bodyPr/>
          <a:lstStyle/>
          <a:p>
            <a:pPr rtl="0"/>
            <a:fld id="{18D65601-5AE2-46FC-B138-694DDD2B510D}" type="slidenum">
              <a:rPr lang="fr-FR" smtClean="0"/>
              <a:pPr rtl="0"/>
              <a:t>16</a:t>
            </a:fld>
            <a:endParaRPr lang="fr-FR" dirty="0"/>
          </a:p>
        </p:txBody>
      </p:sp>
    </p:spTree>
    <p:extLst>
      <p:ext uri="{BB962C8B-B14F-4D97-AF65-F5344CB8AC3E}">
        <p14:creationId xmlns:p14="http://schemas.microsoft.com/office/powerpoint/2010/main" val="115026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FA19699-CADA-25F3-8836-85D9E631B8BA}"/>
              </a:ext>
            </a:extLst>
          </p:cNvPr>
          <p:cNvSpPr>
            <a:spLocks noGrp="1"/>
          </p:cNvSpPr>
          <p:nvPr>
            <p:ph type="sldNum" sz="quarter" idx="15"/>
          </p:nvPr>
        </p:nvSpPr>
        <p:spPr/>
        <p:txBody>
          <a:bodyPr/>
          <a:lstStyle/>
          <a:p>
            <a:pPr rtl="0"/>
            <a:fld id="{18D65601-5AE2-46FC-B138-694DDD2B510D}" type="slidenum">
              <a:rPr lang="fr-FR" smtClean="0"/>
              <a:pPr rtl="0"/>
              <a:t>17</a:t>
            </a:fld>
            <a:endParaRPr lang="fr-FR" dirty="0"/>
          </a:p>
        </p:txBody>
      </p:sp>
      <p:pic>
        <p:nvPicPr>
          <p:cNvPr id="6" name="Image 5">
            <a:extLst>
              <a:ext uri="{FF2B5EF4-FFF2-40B4-BE49-F238E27FC236}">
                <a16:creationId xmlns:a16="http://schemas.microsoft.com/office/drawing/2014/main" id="{CB7D34F0-11C0-0916-C4CC-8482C30062C7}"/>
              </a:ext>
            </a:extLst>
          </p:cNvPr>
          <p:cNvPicPr>
            <a:picLocks noChangeAspect="1"/>
          </p:cNvPicPr>
          <p:nvPr/>
        </p:nvPicPr>
        <p:blipFill>
          <a:blip r:embed="rId2"/>
          <a:stretch>
            <a:fillRect/>
          </a:stretch>
        </p:blipFill>
        <p:spPr>
          <a:xfrm>
            <a:off x="2554528" y="162751"/>
            <a:ext cx="7082943" cy="6532497"/>
          </a:xfrm>
          <a:prstGeom prst="rect">
            <a:avLst/>
          </a:prstGeom>
        </p:spPr>
      </p:pic>
    </p:spTree>
    <p:extLst>
      <p:ext uri="{BB962C8B-B14F-4D97-AF65-F5344CB8AC3E}">
        <p14:creationId xmlns:p14="http://schemas.microsoft.com/office/powerpoint/2010/main" val="194378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1D94129-1999-7159-E6E3-7D6C478655BD}"/>
              </a:ext>
            </a:extLst>
          </p:cNvPr>
          <p:cNvSpPr>
            <a:spLocks noGrp="1"/>
          </p:cNvSpPr>
          <p:nvPr>
            <p:ph type="sldNum" sz="quarter" idx="15"/>
          </p:nvPr>
        </p:nvSpPr>
        <p:spPr>
          <a:xfrm>
            <a:off x="412136" y="5943601"/>
            <a:ext cx="968983" cy="651912"/>
          </a:xfrm>
        </p:spPr>
        <p:txBody>
          <a:bodyPr rtlCol="0"/>
          <a:lstStyle>
            <a:defPPr>
              <a:defRPr lang="fr-FR"/>
            </a:defPPr>
          </a:lstStyle>
          <a:p>
            <a:pPr rtl="0"/>
            <a:fld id="{18D65601-5AE2-46FC-B138-694DDD2B510D}" type="slidenum">
              <a:rPr lang="fr-FR" smtClean="0"/>
              <a:pPr rtl="0"/>
              <a:t>18</a:t>
            </a:fld>
            <a:endParaRPr lang="fr-FR" dirty="0"/>
          </a:p>
        </p:txBody>
      </p:sp>
      <p:pic>
        <p:nvPicPr>
          <p:cNvPr id="15" name="Image 14">
            <a:extLst>
              <a:ext uri="{FF2B5EF4-FFF2-40B4-BE49-F238E27FC236}">
                <a16:creationId xmlns:a16="http://schemas.microsoft.com/office/drawing/2014/main" id="{8D038E29-81C9-E6BD-FBA8-A04A5880A3C1}"/>
              </a:ext>
            </a:extLst>
          </p:cNvPr>
          <p:cNvPicPr>
            <a:picLocks noChangeAspect="1"/>
          </p:cNvPicPr>
          <p:nvPr/>
        </p:nvPicPr>
        <p:blipFill rotWithShape="1">
          <a:blip r:embed="rId3"/>
          <a:srcRect t="2390"/>
          <a:stretch/>
        </p:blipFill>
        <p:spPr>
          <a:xfrm>
            <a:off x="3728670" y="77980"/>
            <a:ext cx="4734659" cy="6702039"/>
          </a:xfrm>
          <a:prstGeom prst="rect">
            <a:avLst/>
          </a:prstGeom>
        </p:spPr>
      </p:pic>
    </p:spTree>
    <p:extLst>
      <p:ext uri="{BB962C8B-B14F-4D97-AF65-F5344CB8AC3E}">
        <p14:creationId xmlns:p14="http://schemas.microsoft.com/office/powerpoint/2010/main" val="82250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CE240EA8-7D6B-CAFB-03B2-1684D02231CE}"/>
              </a:ext>
            </a:extLst>
          </p:cNvPr>
          <p:cNvSpPr>
            <a:spLocks noGrp="1"/>
          </p:cNvSpPr>
          <p:nvPr>
            <p:ph type="sldNum" sz="quarter" idx="15"/>
          </p:nvPr>
        </p:nvSpPr>
        <p:spPr/>
        <p:txBody>
          <a:bodyPr/>
          <a:lstStyle/>
          <a:p>
            <a:pPr rtl="0"/>
            <a:fld id="{18D65601-5AE2-46FC-B138-694DDD2B510D}" type="slidenum">
              <a:rPr lang="fr-FR" smtClean="0"/>
              <a:pPr rtl="0"/>
              <a:t>19</a:t>
            </a:fld>
            <a:endParaRPr lang="fr-FR" dirty="0"/>
          </a:p>
        </p:txBody>
      </p:sp>
      <p:pic>
        <p:nvPicPr>
          <p:cNvPr id="7" name="Image 6">
            <a:extLst>
              <a:ext uri="{FF2B5EF4-FFF2-40B4-BE49-F238E27FC236}">
                <a16:creationId xmlns:a16="http://schemas.microsoft.com/office/drawing/2014/main" id="{A1597A5C-F7A4-031C-1F8A-D627683097D3}"/>
              </a:ext>
            </a:extLst>
          </p:cNvPr>
          <p:cNvPicPr>
            <a:picLocks noChangeAspect="1"/>
          </p:cNvPicPr>
          <p:nvPr/>
        </p:nvPicPr>
        <p:blipFill rotWithShape="1">
          <a:blip r:embed="rId2"/>
          <a:srcRect b="9617"/>
          <a:stretch/>
        </p:blipFill>
        <p:spPr>
          <a:xfrm>
            <a:off x="3328079" y="0"/>
            <a:ext cx="5756155" cy="6858000"/>
          </a:xfrm>
          <a:prstGeom prst="rect">
            <a:avLst/>
          </a:prstGeom>
        </p:spPr>
      </p:pic>
    </p:spTree>
    <p:extLst>
      <p:ext uri="{BB962C8B-B14F-4D97-AF65-F5344CB8AC3E}">
        <p14:creationId xmlns:p14="http://schemas.microsoft.com/office/powerpoint/2010/main" val="249731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F67DDD6-961A-3E37-6D77-49E401243191}"/>
              </a:ext>
            </a:extLst>
          </p:cNvPr>
          <p:cNvSpPr>
            <a:spLocks noGrp="1"/>
          </p:cNvSpPr>
          <p:nvPr>
            <p:ph type="sldNum" sz="quarter" idx="15"/>
          </p:nvPr>
        </p:nvSpPr>
        <p:spPr/>
        <p:txBody>
          <a:bodyPr/>
          <a:lstStyle/>
          <a:p>
            <a:pPr rtl="0"/>
            <a:fld id="{18D65601-5AE2-46FC-B138-694DDD2B510D}" type="slidenum">
              <a:rPr lang="fr-FR" smtClean="0"/>
              <a:pPr rtl="0"/>
              <a:t>2</a:t>
            </a:fld>
            <a:endParaRPr lang="fr-FR" dirty="0"/>
          </a:p>
        </p:txBody>
      </p:sp>
      <p:pic>
        <p:nvPicPr>
          <p:cNvPr id="5" name="Untitled Video(1)">
            <a:hlinkClick r:id="" action="ppaction://media"/>
            <a:extLst>
              <a:ext uri="{FF2B5EF4-FFF2-40B4-BE49-F238E27FC236}">
                <a16:creationId xmlns:a16="http://schemas.microsoft.com/office/drawing/2014/main" id="{CE7E3378-6588-3CD9-A3DB-AFC424C946C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8750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AB59E-5B90-B802-3A70-6DC9C590F826}"/>
              </a:ext>
            </a:extLst>
          </p:cNvPr>
          <p:cNvSpPr>
            <a:spLocks noGrp="1"/>
          </p:cNvSpPr>
          <p:nvPr>
            <p:ph type="title"/>
          </p:nvPr>
        </p:nvSpPr>
        <p:spPr/>
        <p:txBody>
          <a:bodyPr/>
          <a:lstStyle/>
          <a:p>
            <a:r>
              <a:rPr lang="fr-FR" dirty="0"/>
              <a:t>Description de la séance</a:t>
            </a:r>
          </a:p>
        </p:txBody>
      </p:sp>
      <p:sp>
        <p:nvSpPr>
          <p:cNvPr id="3" name="Espace réservé du tableau 2">
            <a:extLst>
              <a:ext uri="{FF2B5EF4-FFF2-40B4-BE49-F238E27FC236}">
                <a16:creationId xmlns:a16="http://schemas.microsoft.com/office/drawing/2014/main" id="{472713A7-A837-4AB9-B341-B821DBAEEBE9}"/>
              </a:ext>
            </a:extLst>
          </p:cNvPr>
          <p:cNvSpPr>
            <a:spLocks noGrp="1"/>
          </p:cNvSpPr>
          <p:nvPr>
            <p:ph type="tbl" sz="quarter" idx="10"/>
          </p:nvPr>
        </p:nvSpPr>
        <p:spPr>
          <a:xfrm>
            <a:off x="1487488" y="2057400"/>
            <a:ext cx="9532204" cy="3886200"/>
          </a:xfrm>
        </p:spPr>
        <p:txBody>
          <a:bodyPr/>
          <a:lstStyle/>
          <a:p>
            <a:r>
              <a:rPr lang="fr-FR" dirty="0"/>
              <a:t>Deuxième heure :</a:t>
            </a:r>
          </a:p>
          <a:p>
            <a:pPr lvl="1"/>
            <a:r>
              <a:rPr lang="fr-FR" dirty="0"/>
              <a:t>Utilisation de l’IA Microsoft Bing Image Creator pour répondre à des questions</a:t>
            </a:r>
          </a:p>
          <a:p>
            <a:pPr marL="0" indent="0">
              <a:buNone/>
            </a:pPr>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6D5EB9A8-A83E-5D33-5A1B-A29AF1FBBDA6}"/>
              </a:ext>
            </a:extLst>
          </p:cNvPr>
          <p:cNvSpPr>
            <a:spLocks noGrp="1"/>
          </p:cNvSpPr>
          <p:nvPr>
            <p:ph type="sldNum" sz="quarter" idx="15"/>
          </p:nvPr>
        </p:nvSpPr>
        <p:spPr/>
        <p:txBody>
          <a:bodyPr/>
          <a:lstStyle/>
          <a:p>
            <a:pPr rtl="0"/>
            <a:fld id="{18D65601-5AE2-46FC-B138-694DDD2B510D}" type="slidenum">
              <a:rPr lang="fr-FR" smtClean="0"/>
              <a:pPr rtl="0"/>
              <a:t>20</a:t>
            </a:fld>
            <a:endParaRPr lang="fr-FR" dirty="0"/>
          </a:p>
        </p:txBody>
      </p:sp>
    </p:spTree>
    <p:extLst>
      <p:ext uri="{BB962C8B-B14F-4D97-AF65-F5344CB8AC3E}">
        <p14:creationId xmlns:p14="http://schemas.microsoft.com/office/powerpoint/2010/main" val="3776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B22D382-BF7C-0A3D-2793-0E5310806E22}"/>
              </a:ext>
            </a:extLst>
          </p:cNvPr>
          <p:cNvSpPr>
            <a:spLocks noGrp="1"/>
          </p:cNvSpPr>
          <p:nvPr>
            <p:ph type="sldNum" sz="quarter" idx="15"/>
          </p:nvPr>
        </p:nvSpPr>
        <p:spPr/>
        <p:txBody>
          <a:bodyPr/>
          <a:lstStyle/>
          <a:p>
            <a:pPr rtl="0"/>
            <a:fld id="{18D65601-5AE2-46FC-B138-694DDD2B510D}" type="slidenum">
              <a:rPr lang="fr-FR" smtClean="0"/>
              <a:pPr rtl="0"/>
              <a:t>21</a:t>
            </a:fld>
            <a:endParaRPr lang="fr-FR" dirty="0"/>
          </a:p>
        </p:txBody>
      </p:sp>
      <p:pic>
        <p:nvPicPr>
          <p:cNvPr id="6" name="Image 5">
            <a:extLst>
              <a:ext uri="{FF2B5EF4-FFF2-40B4-BE49-F238E27FC236}">
                <a16:creationId xmlns:a16="http://schemas.microsoft.com/office/drawing/2014/main" id="{B40ADCB3-A271-9515-3593-994B9840F713}"/>
              </a:ext>
            </a:extLst>
          </p:cNvPr>
          <p:cNvPicPr>
            <a:picLocks noChangeAspect="1"/>
          </p:cNvPicPr>
          <p:nvPr/>
        </p:nvPicPr>
        <p:blipFill rotWithShape="1">
          <a:blip r:embed="rId2"/>
          <a:srcRect l="2442"/>
          <a:stretch/>
        </p:blipFill>
        <p:spPr>
          <a:xfrm>
            <a:off x="1519531" y="1169410"/>
            <a:ext cx="9152937" cy="4519180"/>
          </a:xfrm>
          <a:prstGeom prst="rect">
            <a:avLst/>
          </a:prstGeom>
        </p:spPr>
      </p:pic>
    </p:spTree>
    <p:extLst>
      <p:ext uri="{BB962C8B-B14F-4D97-AF65-F5344CB8AC3E}">
        <p14:creationId xmlns:p14="http://schemas.microsoft.com/office/powerpoint/2010/main" val="618194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341AAD-624C-8476-707D-01FD59C55387}"/>
              </a:ext>
            </a:extLst>
          </p:cNvPr>
          <p:cNvSpPr>
            <a:spLocks noGrp="1"/>
          </p:cNvSpPr>
          <p:nvPr>
            <p:ph type="sldNum" sz="quarter" idx="15"/>
          </p:nvPr>
        </p:nvSpPr>
        <p:spPr/>
        <p:txBody>
          <a:bodyPr/>
          <a:lstStyle/>
          <a:p>
            <a:pPr rtl="0"/>
            <a:fld id="{18D65601-5AE2-46FC-B138-694DDD2B510D}" type="slidenum">
              <a:rPr lang="fr-FR" smtClean="0"/>
              <a:pPr rtl="0"/>
              <a:t>22</a:t>
            </a:fld>
            <a:endParaRPr lang="fr-FR" dirty="0"/>
          </a:p>
        </p:txBody>
      </p:sp>
      <p:pic>
        <p:nvPicPr>
          <p:cNvPr id="19" name="Image 18">
            <a:extLst>
              <a:ext uri="{FF2B5EF4-FFF2-40B4-BE49-F238E27FC236}">
                <a16:creationId xmlns:a16="http://schemas.microsoft.com/office/drawing/2014/main" id="{60C73A78-2785-1A96-989B-D0FEFBB02C82}"/>
              </a:ext>
            </a:extLst>
          </p:cNvPr>
          <p:cNvPicPr>
            <a:picLocks noChangeAspect="1"/>
          </p:cNvPicPr>
          <p:nvPr/>
        </p:nvPicPr>
        <p:blipFill>
          <a:blip r:embed="rId3"/>
          <a:stretch>
            <a:fillRect/>
          </a:stretch>
        </p:blipFill>
        <p:spPr>
          <a:xfrm>
            <a:off x="3681368" y="0"/>
            <a:ext cx="4829264" cy="6866162"/>
          </a:xfrm>
          <a:prstGeom prst="rect">
            <a:avLst/>
          </a:prstGeom>
        </p:spPr>
      </p:pic>
    </p:spTree>
    <p:extLst>
      <p:ext uri="{BB962C8B-B14F-4D97-AF65-F5344CB8AC3E}">
        <p14:creationId xmlns:p14="http://schemas.microsoft.com/office/powerpoint/2010/main" val="549877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623C21E-CCB5-4C12-5D6A-AB278EC8FC5B}"/>
              </a:ext>
            </a:extLst>
          </p:cNvPr>
          <p:cNvSpPr>
            <a:spLocks noGrp="1"/>
          </p:cNvSpPr>
          <p:nvPr>
            <p:ph type="sldNum" sz="quarter" idx="15"/>
          </p:nvPr>
        </p:nvSpPr>
        <p:spPr/>
        <p:txBody>
          <a:bodyPr/>
          <a:lstStyle/>
          <a:p>
            <a:pPr rtl="0"/>
            <a:fld id="{18D65601-5AE2-46FC-B138-694DDD2B510D}" type="slidenum">
              <a:rPr lang="fr-FR" smtClean="0"/>
              <a:pPr rtl="0"/>
              <a:t>23</a:t>
            </a:fld>
            <a:endParaRPr lang="fr-FR" dirty="0"/>
          </a:p>
        </p:txBody>
      </p:sp>
      <p:pic>
        <p:nvPicPr>
          <p:cNvPr id="6" name="Image 5">
            <a:extLst>
              <a:ext uri="{FF2B5EF4-FFF2-40B4-BE49-F238E27FC236}">
                <a16:creationId xmlns:a16="http://schemas.microsoft.com/office/drawing/2014/main" id="{66C1FD09-6068-CFF0-5B73-29353E161517}"/>
              </a:ext>
            </a:extLst>
          </p:cNvPr>
          <p:cNvPicPr>
            <a:picLocks noChangeAspect="1"/>
          </p:cNvPicPr>
          <p:nvPr/>
        </p:nvPicPr>
        <p:blipFill>
          <a:blip r:embed="rId2"/>
          <a:stretch>
            <a:fillRect/>
          </a:stretch>
        </p:blipFill>
        <p:spPr>
          <a:xfrm>
            <a:off x="3790749" y="0"/>
            <a:ext cx="5290783" cy="7057292"/>
          </a:xfrm>
          <a:prstGeom prst="rect">
            <a:avLst/>
          </a:prstGeom>
        </p:spPr>
      </p:pic>
    </p:spTree>
    <p:extLst>
      <p:ext uri="{BB962C8B-B14F-4D97-AF65-F5344CB8AC3E}">
        <p14:creationId xmlns:p14="http://schemas.microsoft.com/office/powerpoint/2010/main" val="296812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AB59E-5B90-B802-3A70-6DC9C590F826}"/>
              </a:ext>
            </a:extLst>
          </p:cNvPr>
          <p:cNvSpPr>
            <a:spLocks noGrp="1"/>
          </p:cNvSpPr>
          <p:nvPr>
            <p:ph type="title"/>
          </p:nvPr>
        </p:nvSpPr>
        <p:spPr/>
        <p:txBody>
          <a:bodyPr/>
          <a:lstStyle/>
          <a:p>
            <a:r>
              <a:rPr lang="fr-FR" dirty="0"/>
              <a:t>Description de la séance</a:t>
            </a:r>
          </a:p>
        </p:txBody>
      </p:sp>
      <p:sp>
        <p:nvSpPr>
          <p:cNvPr id="3" name="Espace réservé du tableau 2">
            <a:extLst>
              <a:ext uri="{FF2B5EF4-FFF2-40B4-BE49-F238E27FC236}">
                <a16:creationId xmlns:a16="http://schemas.microsoft.com/office/drawing/2014/main" id="{472713A7-A837-4AB9-B341-B821DBAEEBE9}"/>
              </a:ext>
            </a:extLst>
          </p:cNvPr>
          <p:cNvSpPr>
            <a:spLocks noGrp="1"/>
          </p:cNvSpPr>
          <p:nvPr>
            <p:ph type="tbl" sz="quarter" idx="10"/>
          </p:nvPr>
        </p:nvSpPr>
        <p:spPr>
          <a:xfrm>
            <a:off x="1487488" y="2057400"/>
            <a:ext cx="9532204" cy="3886200"/>
          </a:xfrm>
        </p:spPr>
        <p:txBody>
          <a:bodyPr/>
          <a:lstStyle/>
          <a:p>
            <a:r>
              <a:rPr lang="fr-FR" dirty="0"/>
              <a:t>Troisième heure: </a:t>
            </a:r>
          </a:p>
          <a:p>
            <a:pPr lvl="1"/>
            <a:r>
              <a:rPr lang="fr-FR" dirty="0"/>
              <a:t>Correction commune du schéma attendu </a:t>
            </a:r>
          </a:p>
          <a:p>
            <a:pPr lvl="1"/>
            <a:endParaRPr lang="fr-FR" dirty="0"/>
          </a:p>
          <a:p>
            <a:pPr lvl="1"/>
            <a:r>
              <a:rPr lang="fr-FR" dirty="0"/>
              <a:t>Quelques pistes pour l’utilisation des IA pour répondre à leur besoin</a:t>
            </a:r>
          </a:p>
          <a:p>
            <a:pPr marL="0" indent="0">
              <a:buNone/>
            </a:pPr>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6D5EB9A8-A83E-5D33-5A1B-A29AF1FBBDA6}"/>
              </a:ext>
            </a:extLst>
          </p:cNvPr>
          <p:cNvSpPr>
            <a:spLocks noGrp="1"/>
          </p:cNvSpPr>
          <p:nvPr>
            <p:ph type="sldNum" sz="quarter" idx="15"/>
          </p:nvPr>
        </p:nvSpPr>
        <p:spPr/>
        <p:txBody>
          <a:bodyPr/>
          <a:lstStyle/>
          <a:p>
            <a:pPr rtl="0"/>
            <a:fld id="{18D65601-5AE2-46FC-B138-694DDD2B510D}" type="slidenum">
              <a:rPr lang="fr-FR" smtClean="0"/>
              <a:pPr rtl="0"/>
              <a:t>24</a:t>
            </a:fld>
            <a:endParaRPr lang="fr-FR" dirty="0"/>
          </a:p>
        </p:txBody>
      </p:sp>
    </p:spTree>
    <p:extLst>
      <p:ext uri="{BB962C8B-B14F-4D97-AF65-F5344CB8AC3E}">
        <p14:creationId xmlns:p14="http://schemas.microsoft.com/office/powerpoint/2010/main" val="1254438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BFFCC8-C04D-0071-3B14-4AF828E000B0}"/>
              </a:ext>
            </a:extLst>
          </p:cNvPr>
          <p:cNvSpPr>
            <a:spLocks noGrp="1"/>
          </p:cNvSpPr>
          <p:nvPr>
            <p:ph type="title"/>
          </p:nvPr>
        </p:nvSpPr>
        <p:spPr>
          <a:xfrm>
            <a:off x="1036320" y="503852"/>
            <a:ext cx="10241267" cy="1427585"/>
          </a:xfrm>
        </p:spPr>
        <p:txBody>
          <a:bodyPr rtlCol="0">
            <a:normAutofit/>
          </a:bodyPr>
          <a:lstStyle>
            <a:defPPr>
              <a:defRPr lang="fr-FR"/>
            </a:defPPr>
          </a:lstStyle>
          <a:p>
            <a:pPr rtl="0"/>
            <a:r>
              <a:rPr lang="fr-FR" sz="2800" dirty="0"/>
              <a:t>Analyse réflexive: Les avantages de l’utilisation des intelligences artificielles lors de cette séance</a:t>
            </a:r>
          </a:p>
        </p:txBody>
      </p:sp>
      <p:sp>
        <p:nvSpPr>
          <p:cNvPr id="6" name="Espace réservé du contenu 5">
            <a:extLst>
              <a:ext uri="{FF2B5EF4-FFF2-40B4-BE49-F238E27FC236}">
                <a16:creationId xmlns:a16="http://schemas.microsoft.com/office/drawing/2014/main" id="{9F0E1748-5A63-CCAD-65B2-FB5DB78846F2}"/>
              </a:ext>
            </a:extLst>
          </p:cNvPr>
          <p:cNvSpPr>
            <a:spLocks noGrp="1"/>
          </p:cNvSpPr>
          <p:nvPr>
            <p:ph sz="quarter" idx="10"/>
          </p:nvPr>
        </p:nvSpPr>
        <p:spPr>
          <a:xfrm>
            <a:off x="1468814" y="2066731"/>
            <a:ext cx="5160586" cy="3867538"/>
          </a:xfrm>
        </p:spPr>
        <p:txBody>
          <a:bodyPr rtlCol="0">
            <a:normAutofit/>
          </a:bodyPr>
          <a:lstStyle>
            <a:defPPr>
              <a:defRPr lang="fr-FR"/>
            </a:defPPr>
          </a:lstStyle>
          <a:p>
            <a:pPr lvl="1" rtl="0"/>
            <a:r>
              <a:rPr lang="fr-FR" dirty="0"/>
              <a:t>Classe inversée : posture accompagnatrice</a:t>
            </a:r>
          </a:p>
          <a:p>
            <a:pPr lvl="1" rtl="0"/>
            <a:r>
              <a:rPr lang="fr-FR" dirty="0"/>
              <a:t>Motivation </a:t>
            </a:r>
          </a:p>
          <a:p>
            <a:pPr lvl="1" rtl="0"/>
            <a:r>
              <a:rPr lang="fr-FR" dirty="0"/>
              <a:t>L’intelligence artificielle répond directement à leurs besoins individuellement. </a:t>
            </a:r>
          </a:p>
          <a:p>
            <a:pPr lvl="1" rtl="0"/>
            <a:r>
              <a:rPr lang="fr-FR" dirty="0"/>
              <a:t>Une bonne compréhension de la notion</a:t>
            </a:r>
          </a:p>
          <a:p>
            <a:pPr lvl="1" rtl="0"/>
            <a:r>
              <a:rPr lang="fr-FR" dirty="0"/>
              <a:t>Développement de l’autonomie</a:t>
            </a:r>
          </a:p>
          <a:p>
            <a:pPr lvl="1" rtl="0"/>
            <a:r>
              <a:rPr lang="fr-FR" dirty="0"/>
              <a:t>Education aux médias</a:t>
            </a:r>
          </a:p>
        </p:txBody>
      </p:sp>
      <p:sp>
        <p:nvSpPr>
          <p:cNvPr id="3" name="Espace réservé du numéro de diapositive 2">
            <a:extLst>
              <a:ext uri="{FF2B5EF4-FFF2-40B4-BE49-F238E27FC236}">
                <a16:creationId xmlns:a16="http://schemas.microsoft.com/office/drawing/2014/main" id="{D9D6A759-37B6-1E14-BD05-D652BEECEA33}"/>
              </a:ext>
            </a:extLst>
          </p:cNvPr>
          <p:cNvSpPr>
            <a:spLocks noGrp="1"/>
          </p:cNvSpPr>
          <p:nvPr>
            <p:ph type="sldNum" sz="quarter" idx="15"/>
          </p:nvPr>
        </p:nvSpPr>
        <p:spPr/>
        <p:txBody>
          <a:bodyPr rtlCol="0"/>
          <a:lstStyle>
            <a:defPPr>
              <a:defRPr lang="fr-FR"/>
            </a:defPPr>
          </a:lstStyle>
          <a:p>
            <a:pPr rtl="0"/>
            <a:fld id="{18D65601-5AE2-46FC-B138-694DDD2B510D}" type="slidenum">
              <a:rPr lang="fr-FR" smtClean="0"/>
              <a:pPr rtl="0"/>
              <a:t>25</a:t>
            </a:fld>
            <a:endParaRPr lang="fr-FR" dirty="0"/>
          </a:p>
        </p:txBody>
      </p:sp>
      <p:pic>
        <p:nvPicPr>
          <p:cNvPr id="9" name="Image 8">
            <a:extLst>
              <a:ext uri="{FF2B5EF4-FFF2-40B4-BE49-F238E27FC236}">
                <a16:creationId xmlns:a16="http://schemas.microsoft.com/office/drawing/2014/main" id="{49352220-283E-F19C-60E2-F04F20AAF858}"/>
              </a:ext>
            </a:extLst>
          </p:cNvPr>
          <p:cNvPicPr>
            <a:picLocks noChangeAspect="1"/>
          </p:cNvPicPr>
          <p:nvPr/>
        </p:nvPicPr>
        <p:blipFill rotWithShape="1">
          <a:blip r:embed="rId3"/>
          <a:srcRect t="7001" b="9595"/>
          <a:stretch/>
        </p:blipFill>
        <p:spPr>
          <a:xfrm>
            <a:off x="6373199" y="1290426"/>
            <a:ext cx="5050569" cy="2560320"/>
          </a:xfrm>
          <a:prstGeom prst="rect">
            <a:avLst/>
          </a:prstGeom>
        </p:spPr>
      </p:pic>
      <p:pic>
        <p:nvPicPr>
          <p:cNvPr id="11" name="Image 10">
            <a:extLst>
              <a:ext uri="{FF2B5EF4-FFF2-40B4-BE49-F238E27FC236}">
                <a16:creationId xmlns:a16="http://schemas.microsoft.com/office/drawing/2014/main" id="{FD20D69F-469E-CF8B-2817-362264B337BB}"/>
              </a:ext>
            </a:extLst>
          </p:cNvPr>
          <p:cNvPicPr>
            <a:picLocks noChangeAspect="1"/>
          </p:cNvPicPr>
          <p:nvPr/>
        </p:nvPicPr>
        <p:blipFill rotWithShape="1">
          <a:blip r:embed="rId4"/>
          <a:srcRect t="2186" b="1"/>
          <a:stretch/>
        </p:blipFill>
        <p:spPr>
          <a:xfrm>
            <a:off x="6373198" y="3865986"/>
            <a:ext cx="5050569" cy="3017676"/>
          </a:xfrm>
          <a:prstGeom prst="rect">
            <a:avLst/>
          </a:prstGeom>
        </p:spPr>
      </p:pic>
    </p:spTree>
    <p:extLst>
      <p:ext uri="{BB962C8B-B14F-4D97-AF65-F5344CB8AC3E}">
        <p14:creationId xmlns:p14="http://schemas.microsoft.com/office/powerpoint/2010/main" val="952135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64F827-1FA4-FF5C-1EC3-13162F24293D}"/>
              </a:ext>
            </a:extLst>
          </p:cNvPr>
          <p:cNvSpPr>
            <a:spLocks noGrp="1"/>
          </p:cNvSpPr>
          <p:nvPr>
            <p:ph type="title"/>
          </p:nvPr>
        </p:nvSpPr>
        <p:spPr/>
        <p:txBody>
          <a:bodyPr/>
          <a:lstStyle/>
          <a:p>
            <a:r>
              <a:rPr lang="fr-FR" dirty="0"/>
              <a:t>Inconvénients de l’utilisation des intelligences artificielles lors de cette séance</a:t>
            </a:r>
          </a:p>
        </p:txBody>
      </p:sp>
      <p:sp>
        <p:nvSpPr>
          <p:cNvPr id="3" name="Espace réservé du contenu 2">
            <a:extLst>
              <a:ext uri="{FF2B5EF4-FFF2-40B4-BE49-F238E27FC236}">
                <a16:creationId xmlns:a16="http://schemas.microsoft.com/office/drawing/2014/main" id="{41C12443-9A06-DC04-D013-1C436932EB12}"/>
              </a:ext>
            </a:extLst>
          </p:cNvPr>
          <p:cNvSpPr>
            <a:spLocks noGrp="1"/>
          </p:cNvSpPr>
          <p:nvPr>
            <p:ph sz="quarter" idx="10"/>
          </p:nvPr>
        </p:nvSpPr>
        <p:spPr>
          <a:xfrm>
            <a:off x="1468814" y="2066731"/>
            <a:ext cx="6014026" cy="3069149"/>
          </a:xfrm>
        </p:spPr>
        <p:txBody>
          <a:bodyPr>
            <a:normAutofit/>
          </a:bodyPr>
          <a:lstStyle/>
          <a:p>
            <a:r>
              <a:rPr lang="fr-FR" sz="2400" dirty="0"/>
              <a:t>Gestion de classe plus difficile</a:t>
            </a:r>
          </a:p>
          <a:p>
            <a:r>
              <a:rPr lang="fr-FR" sz="2400" dirty="0"/>
              <a:t>Très chronophage</a:t>
            </a:r>
          </a:p>
          <a:p>
            <a:r>
              <a:rPr lang="fr-FR" sz="2400" dirty="0"/>
              <a:t>Ce processus d’apprentissage ne convient pas à tous les élèves : problème de compréhension</a:t>
            </a:r>
          </a:p>
          <a:p>
            <a:r>
              <a:rPr lang="fr-FR" sz="2400" dirty="0"/>
              <a:t>Manque de lien avec le réel </a:t>
            </a:r>
          </a:p>
        </p:txBody>
      </p:sp>
      <p:sp>
        <p:nvSpPr>
          <p:cNvPr id="5" name="Espace réservé du numéro de diapositive 4">
            <a:extLst>
              <a:ext uri="{FF2B5EF4-FFF2-40B4-BE49-F238E27FC236}">
                <a16:creationId xmlns:a16="http://schemas.microsoft.com/office/drawing/2014/main" id="{08DAA913-151D-FAC1-6F6A-2921656B7740}"/>
              </a:ext>
            </a:extLst>
          </p:cNvPr>
          <p:cNvSpPr>
            <a:spLocks noGrp="1"/>
          </p:cNvSpPr>
          <p:nvPr>
            <p:ph type="sldNum" sz="quarter" idx="15"/>
          </p:nvPr>
        </p:nvSpPr>
        <p:spPr/>
        <p:txBody>
          <a:bodyPr/>
          <a:lstStyle/>
          <a:p>
            <a:pPr rtl="0"/>
            <a:fld id="{18D65601-5AE2-46FC-B138-694DDD2B510D}" type="slidenum">
              <a:rPr lang="fr-FR" smtClean="0"/>
              <a:pPr rtl="0"/>
              <a:t>26</a:t>
            </a:fld>
            <a:endParaRPr lang="fr-FR" dirty="0"/>
          </a:p>
        </p:txBody>
      </p:sp>
    </p:spTree>
    <p:extLst>
      <p:ext uri="{BB962C8B-B14F-4D97-AF65-F5344CB8AC3E}">
        <p14:creationId xmlns:p14="http://schemas.microsoft.com/office/powerpoint/2010/main" val="3841187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A7BF639-9897-7AC5-9AE9-B87BE1DE79F3}"/>
              </a:ext>
            </a:extLst>
          </p:cNvPr>
          <p:cNvSpPr>
            <a:spLocks noGrp="1"/>
          </p:cNvSpPr>
          <p:nvPr>
            <p:ph type="title"/>
          </p:nvPr>
        </p:nvSpPr>
        <p:spPr>
          <a:xfrm>
            <a:off x="1468814" y="503852"/>
            <a:ext cx="9808773" cy="1427585"/>
          </a:xfrm>
        </p:spPr>
        <p:txBody>
          <a:bodyPr rtlCol="0">
            <a:normAutofit fontScale="90000"/>
          </a:bodyPr>
          <a:lstStyle>
            <a:defPPr>
              <a:defRPr lang="fr-FR"/>
            </a:defPPr>
          </a:lstStyle>
          <a:p>
            <a:pPr rtl="0"/>
            <a:r>
              <a:rPr lang="fr-FR" dirty="0"/>
              <a:t>Utilisation autonome des intelligences artificielles comme assistant virtuel pour répondre aux besoins des élèves</a:t>
            </a:r>
          </a:p>
        </p:txBody>
      </p:sp>
      <p:sp>
        <p:nvSpPr>
          <p:cNvPr id="2" name="Espace réservé du numéro de diapositive 1">
            <a:extLst>
              <a:ext uri="{FF2B5EF4-FFF2-40B4-BE49-F238E27FC236}">
                <a16:creationId xmlns:a16="http://schemas.microsoft.com/office/drawing/2014/main" id="{D444EDC2-BFBF-920F-CB70-9AF732466054}"/>
              </a:ext>
            </a:extLst>
          </p:cNvPr>
          <p:cNvSpPr>
            <a:spLocks noGrp="1"/>
          </p:cNvSpPr>
          <p:nvPr>
            <p:ph type="sldNum" sz="quarter" idx="15"/>
          </p:nvPr>
        </p:nvSpPr>
        <p:spPr/>
        <p:txBody>
          <a:bodyPr rtlCol="0"/>
          <a:lstStyle>
            <a:defPPr>
              <a:defRPr lang="fr-FR"/>
            </a:defPPr>
          </a:lstStyle>
          <a:p>
            <a:pPr rtl="0"/>
            <a:fld id="{18D65601-5AE2-46FC-B138-694DDD2B510D}" type="slidenum">
              <a:rPr lang="fr-FR" smtClean="0"/>
              <a:pPr rtl="0"/>
              <a:t>27</a:t>
            </a:fld>
            <a:endParaRPr lang="fr-FR" dirty="0"/>
          </a:p>
        </p:txBody>
      </p:sp>
      <p:sp>
        <p:nvSpPr>
          <p:cNvPr id="6" name="Espace réservé du tableau 5">
            <a:extLst>
              <a:ext uri="{FF2B5EF4-FFF2-40B4-BE49-F238E27FC236}">
                <a16:creationId xmlns:a16="http://schemas.microsoft.com/office/drawing/2014/main" id="{998395FE-E92B-D61C-C424-837970AB0B14}"/>
              </a:ext>
            </a:extLst>
          </p:cNvPr>
          <p:cNvSpPr>
            <a:spLocks noGrp="1"/>
          </p:cNvSpPr>
          <p:nvPr>
            <p:ph type="tbl" sz="quarter" idx="10"/>
          </p:nvPr>
        </p:nvSpPr>
        <p:spPr>
          <a:xfrm>
            <a:off x="1468814" y="2240280"/>
            <a:ext cx="9790112" cy="3886200"/>
          </a:xfrm>
        </p:spPr>
        <p:txBody>
          <a:bodyPr/>
          <a:lstStyle/>
          <a:p>
            <a:r>
              <a:rPr lang="fr-FR" dirty="0"/>
              <a:t>A la suite de la séance dans laquelle les élèves utilisent les intelligences artificielles</a:t>
            </a:r>
          </a:p>
          <a:p>
            <a:endParaRPr lang="fr-FR" dirty="0"/>
          </a:p>
          <a:p>
            <a:r>
              <a:rPr lang="fr-FR" dirty="0"/>
              <a:t>Les ordinateurs sont en libre-service dans la salle pour une utilisation autonome des IA.  </a:t>
            </a:r>
          </a:p>
          <a:p>
            <a:endParaRPr lang="fr-FR" dirty="0"/>
          </a:p>
          <a:p>
            <a:r>
              <a:rPr lang="fr-FR" dirty="0"/>
              <a:t>Entretien avec Ines une élève dyslexique </a:t>
            </a:r>
          </a:p>
          <a:p>
            <a:pPr lvl="1"/>
            <a:endParaRPr lang="fr-FR" dirty="0"/>
          </a:p>
        </p:txBody>
      </p:sp>
    </p:spTree>
    <p:extLst>
      <p:ext uri="{BB962C8B-B14F-4D97-AF65-F5344CB8AC3E}">
        <p14:creationId xmlns:p14="http://schemas.microsoft.com/office/powerpoint/2010/main" val="1669023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6CF19E-6907-8DCF-3A17-D69E3EE34F07}"/>
              </a:ext>
            </a:extLst>
          </p:cNvPr>
          <p:cNvSpPr>
            <a:spLocks noGrp="1"/>
          </p:cNvSpPr>
          <p:nvPr>
            <p:ph type="title"/>
          </p:nvPr>
        </p:nvSpPr>
        <p:spPr/>
        <p:txBody>
          <a:bodyPr/>
          <a:lstStyle/>
          <a:p>
            <a:r>
              <a:rPr lang="fr-FR" dirty="0"/>
              <a:t>Analyse réflexive de cette expérience</a:t>
            </a:r>
          </a:p>
        </p:txBody>
      </p:sp>
      <p:sp>
        <p:nvSpPr>
          <p:cNvPr id="3" name="Espace réservé du tableau 2">
            <a:extLst>
              <a:ext uri="{FF2B5EF4-FFF2-40B4-BE49-F238E27FC236}">
                <a16:creationId xmlns:a16="http://schemas.microsoft.com/office/drawing/2014/main" id="{85A6525C-558E-96C8-9146-852FD219631E}"/>
              </a:ext>
            </a:extLst>
          </p:cNvPr>
          <p:cNvSpPr>
            <a:spLocks noGrp="1"/>
          </p:cNvSpPr>
          <p:nvPr>
            <p:ph type="tbl" sz="quarter" idx="10"/>
          </p:nvPr>
        </p:nvSpPr>
        <p:spPr>
          <a:xfrm>
            <a:off x="1487488" y="2057400"/>
            <a:ext cx="4608512" cy="3886200"/>
          </a:xfrm>
        </p:spPr>
        <p:txBody>
          <a:bodyPr/>
          <a:lstStyle/>
          <a:p>
            <a:r>
              <a:rPr lang="fr-FR" dirty="0"/>
              <a:t>Avantages </a:t>
            </a:r>
          </a:p>
          <a:p>
            <a:pPr marL="0" indent="0">
              <a:buNone/>
            </a:pPr>
            <a:endParaRPr lang="fr-FR" dirty="0"/>
          </a:p>
          <a:p>
            <a:pPr lvl="1"/>
            <a:r>
              <a:rPr lang="fr-FR" dirty="0"/>
              <a:t>Développement de l’autonomie</a:t>
            </a:r>
          </a:p>
          <a:p>
            <a:pPr marL="457200" lvl="1" indent="0">
              <a:buNone/>
            </a:pPr>
            <a:endParaRPr lang="fr-FR" dirty="0"/>
          </a:p>
          <a:p>
            <a:pPr lvl="1"/>
            <a:r>
              <a:rPr lang="fr-FR" dirty="0"/>
              <a:t>Réponses aux besoins des élèves individualisé</a:t>
            </a:r>
          </a:p>
          <a:p>
            <a:pPr marL="457200" lvl="1" indent="0">
              <a:buNone/>
            </a:pPr>
            <a:endParaRPr lang="fr-FR" dirty="0"/>
          </a:p>
          <a:p>
            <a:pPr lvl="1"/>
            <a:r>
              <a:rPr lang="fr-FR" dirty="0"/>
              <a:t>Résultats au DS accrus </a:t>
            </a:r>
          </a:p>
          <a:p>
            <a:pPr lvl="1"/>
            <a:endParaRPr lang="fr-FR" dirty="0"/>
          </a:p>
          <a:p>
            <a:pPr marL="457200" lvl="1" indent="0">
              <a:buNone/>
            </a:pPr>
            <a:endParaRPr lang="fr-FR" dirty="0"/>
          </a:p>
        </p:txBody>
      </p:sp>
      <p:sp>
        <p:nvSpPr>
          <p:cNvPr id="4" name="Espace réservé du numéro de diapositive 3">
            <a:extLst>
              <a:ext uri="{FF2B5EF4-FFF2-40B4-BE49-F238E27FC236}">
                <a16:creationId xmlns:a16="http://schemas.microsoft.com/office/drawing/2014/main" id="{830ECA91-924A-AA73-C8F6-780E421A0472}"/>
              </a:ext>
            </a:extLst>
          </p:cNvPr>
          <p:cNvSpPr>
            <a:spLocks noGrp="1"/>
          </p:cNvSpPr>
          <p:nvPr>
            <p:ph type="sldNum" sz="quarter" idx="15"/>
          </p:nvPr>
        </p:nvSpPr>
        <p:spPr/>
        <p:txBody>
          <a:bodyPr/>
          <a:lstStyle/>
          <a:p>
            <a:pPr rtl="0"/>
            <a:fld id="{18D65601-5AE2-46FC-B138-694DDD2B510D}" type="slidenum">
              <a:rPr lang="fr-FR" smtClean="0"/>
              <a:pPr rtl="0"/>
              <a:t>28</a:t>
            </a:fld>
            <a:endParaRPr lang="fr-FR" dirty="0"/>
          </a:p>
        </p:txBody>
      </p:sp>
      <p:sp>
        <p:nvSpPr>
          <p:cNvPr id="5" name="Espace réservé du tableau 2">
            <a:extLst>
              <a:ext uri="{FF2B5EF4-FFF2-40B4-BE49-F238E27FC236}">
                <a16:creationId xmlns:a16="http://schemas.microsoft.com/office/drawing/2014/main" id="{0E04C988-DCB5-8498-4170-DBABA0D6384A}"/>
              </a:ext>
            </a:extLst>
          </p:cNvPr>
          <p:cNvSpPr txBox="1">
            <a:spLocks/>
          </p:cNvSpPr>
          <p:nvPr/>
        </p:nvSpPr>
        <p:spPr>
          <a:xfrm>
            <a:off x="6638595" y="2011681"/>
            <a:ext cx="4608512" cy="3886200"/>
          </a:xfrm>
          <a:prstGeom prst="rect">
            <a:avLst/>
          </a:prstGeom>
        </p:spPr>
        <p:txBody>
          <a:bodyPr vert="horz" lIns="91440" tIns="45720" rIns="91440" bIns="45720" rtlCol="0">
            <a:normAutofit/>
          </a:bodyPr>
          <a:lstStyle>
            <a:defPPr>
              <a:defRPr lang="fr-FR"/>
            </a:defPPr>
            <a:lvl1pPr marL="228600" indent="-228600" algn="l" defTabSz="914400" rtl="0" eaLnBrk="1" latinLnBrk="0" hangingPunct="1">
              <a:lnSpc>
                <a:spcPct val="90000"/>
              </a:lnSpc>
              <a:spcBef>
                <a:spcPts val="1000"/>
              </a:spcBef>
              <a:buFont typeface="Arial" panose="020B0604020202020204" pitchFamily="34" charset="0"/>
              <a:buChar char="•"/>
              <a:defRPr lang="fr-F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r>
              <a:rPr lang="fr-FR" dirty="0"/>
              <a:t>Inconvénients </a:t>
            </a:r>
          </a:p>
          <a:p>
            <a:endParaRPr lang="fr-FR" dirty="0"/>
          </a:p>
          <a:p>
            <a:pPr lvl="1"/>
            <a:r>
              <a:rPr lang="fr-FR" dirty="0"/>
              <a:t>Utilisation des IA n’est pas un réflexe pour les élèves</a:t>
            </a:r>
          </a:p>
          <a:p>
            <a:pPr lvl="1"/>
            <a:endParaRPr lang="fr-FR" dirty="0"/>
          </a:p>
          <a:p>
            <a:pPr lvl="1"/>
            <a:r>
              <a:rPr lang="fr-FR" dirty="0"/>
              <a:t>Chronophage </a:t>
            </a:r>
          </a:p>
          <a:p>
            <a:pPr lvl="1"/>
            <a:endParaRPr lang="fr-FR" dirty="0"/>
          </a:p>
          <a:p>
            <a:pPr lvl="1"/>
            <a:r>
              <a:rPr lang="fr-FR" dirty="0"/>
              <a:t>Laisse moins place à la réflexion</a:t>
            </a:r>
          </a:p>
          <a:p>
            <a:pPr lvl="1"/>
            <a:endParaRPr lang="fr-FR" dirty="0"/>
          </a:p>
          <a:p>
            <a:pPr lvl="1"/>
            <a:endParaRPr lang="fr-FR" dirty="0"/>
          </a:p>
          <a:p>
            <a:pPr lvl="1"/>
            <a:endParaRPr lang="fr-FR" dirty="0"/>
          </a:p>
          <a:p>
            <a:pPr lvl="1"/>
            <a:endParaRPr lang="fr-FR" dirty="0"/>
          </a:p>
          <a:p>
            <a:pPr marL="457200" lvl="1" indent="0">
              <a:buFont typeface="Arial" panose="020B0604020202020204" pitchFamily="34" charset="0"/>
              <a:buNone/>
            </a:pPr>
            <a:endParaRPr lang="fr-FR" dirty="0"/>
          </a:p>
        </p:txBody>
      </p:sp>
    </p:spTree>
    <p:extLst>
      <p:ext uri="{BB962C8B-B14F-4D97-AF65-F5344CB8AC3E}">
        <p14:creationId xmlns:p14="http://schemas.microsoft.com/office/powerpoint/2010/main" val="1768721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E7DB45-2422-7F0F-5015-8AF8D41E48F9}"/>
              </a:ext>
            </a:extLst>
          </p:cNvPr>
          <p:cNvSpPr>
            <a:spLocks noGrp="1"/>
          </p:cNvSpPr>
          <p:nvPr>
            <p:ph type="title"/>
          </p:nvPr>
        </p:nvSpPr>
        <p:spPr/>
        <p:txBody>
          <a:bodyPr/>
          <a:lstStyle/>
          <a:p>
            <a:r>
              <a:rPr lang="fr-FR" dirty="0"/>
              <a:t>Compétences développées grâce à ce mémoire</a:t>
            </a:r>
          </a:p>
        </p:txBody>
      </p:sp>
      <p:sp>
        <p:nvSpPr>
          <p:cNvPr id="3" name="Espace réservé du tableau 2">
            <a:extLst>
              <a:ext uri="{FF2B5EF4-FFF2-40B4-BE49-F238E27FC236}">
                <a16:creationId xmlns:a16="http://schemas.microsoft.com/office/drawing/2014/main" id="{0C2C303E-9AD0-F284-04C1-BBCA5B2A7066}"/>
              </a:ext>
            </a:extLst>
          </p:cNvPr>
          <p:cNvSpPr>
            <a:spLocks noGrp="1"/>
          </p:cNvSpPr>
          <p:nvPr>
            <p:ph type="tbl" sz="quarter" idx="10"/>
          </p:nvPr>
        </p:nvSpPr>
        <p:spPr>
          <a:xfrm>
            <a:off x="1487487" y="2057400"/>
            <a:ext cx="9808773" cy="4800600"/>
          </a:xfrm>
        </p:spPr>
        <p:txBody>
          <a:bodyPr>
            <a:normAutofit fontScale="62500" lnSpcReduction="20000"/>
          </a:bodyPr>
          <a:lstStyle/>
          <a:p>
            <a:r>
              <a:rPr lang="fr-FR" sz="3400" dirty="0"/>
              <a:t>P 3. Construire, mettre en œuvre et animer des situations d'enseignement et d'apprentissage prenant en compte la diversité des élèves : </a:t>
            </a:r>
          </a:p>
          <a:p>
            <a:pPr lvl="1"/>
            <a:r>
              <a:rPr lang="fr-FR" sz="3400" dirty="0"/>
              <a:t>Différencier son enseignement en fonction des rythmes d'apprentissage et des besoins de chacun. Adapter son enseignement aux élèves à besoins éducatifs particuliers.</a:t>
            </a:r>
          </a:p>
          <a:p>
            <a:pPr marL="457200" lvl="1" indent="0">
              <a:buNone/>
            </a:pPr>
            <a:endParaRPr lang="fr-FR" sz="3400" dirty="0"/>
          </a:p>
          <a:p>
            <a:r>
              <a:rPr lang="fr-FR" sz="3400" dirty="0"/>
              <a:t>Intégrer les éléments de la culture numérique nécessaires à l'exercice de son métier : </a:t>
            </a:r>
          </a:p>
          <a:p>
            <a:pPr marL="0" indent="0">
              <a:buNone/>
            </a:pPr>
            <a:endParaRPr lang="fr-FR" sz="3400" dirty="0"/>
          </a:p>
          <a:p>
            <a:pPr lvl="1"/>
            <a:r>
              <a:rPr lang="fr-FR" sz="3400" dirty="0"/>
              <a:t>Tirer le meilleur parti des outils, des ressources et des usages numériques, en particulier pour permettre l'individualisation des apprentissages et développer les apprentissages collaboratifs</a:t>
            </a:r>
          </a:p>
          <a:p>
            <a:pPr lvl="1"/>
            <a:r>
              <a:rPr lang="fr-FR" sz="3400" dirty="0"/>
              <a:t>Aider les élèves à s'approprier les outils et les usages numériques de manière critique et créative.</a:t>
            </a:r>
          </a:p>
          <a:p>
            <a:pPr lvl="1"/>
            <a:r>
              <a:rPr lang="fr-FR" sz="3400" dirty="0"/>
              <a:t>Participer à l'éducation des élèves à un usage responsable d'internet.</a:t>
            </a:r>
          </a:p>
          <a:p>
            <a:pPr marL="0" indent="0">
              <a:buNone/>
            </a:pPr>
            <a:endParaRPr lang="fr-FR" dirty="0"/>
          </a:p>
        </p:txBody>
      </p:sp>
      <p:sp>
        <p:nvSpPr>
          <p:cNvPr id="4" name="Espace réservé du numéro de diapositive 3">
            <a:extLst>
              <a:ext uri="{FF2B5EF4-FFF2-40B4-BE49-F238E27FC236}">
                <a16:creationId xmlns:a16="http://schemas.microsoft.com/office/drawing/2014/main" id="{82567F8B-AE02-F4A5-D7EF-23F576FAFC48}"/>
              </a:ext>
            </a:extLst>
          </p:cNvPr>
          <p:cNvSpPr>
            <a:spLocks noGrp="1"/>
          </p:cNvSpPr>
          <p:nvPr>
            <p:ph type="sldNum" sz="quarter" idx="15"/>
          </p:nvPr>
        </p:nvSpPr>
        <p:spPr/>
        <p:txBody>
          <a:bodyPr/>
          <a:lstStyle/>
          <a:p>
            <a:pPr rtl="0"/>
            <a:fld id="{18D65601-5AE2-46FC-B138-694DDD2B510D}" type="slidenum">
              <a:rPr lang="fr-FR" smtClean="0"/>
              <a:pPr rtl="0"/>
              <a:t>29</a:t>
            </a:fld>
            <a:endParaRPr lang="fr-FR" dirty="0"/>
          </a:p>
        </p:txBody>
      </p:sp>
    </p:spTree>
    <p:extLst>
      <p:ext uri="{BB962C8B-B14F-4D97-AF65-F5344CB8AC3E}">
        <p14:creationId xmlns:p14="http://schemas.microsoft.com/office/powerpoint/2010/main" val="317289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9D0E47E-D228-15EB-5886-33E9AA181D03}"/>
              </a:ext>
            </a:extLst>
          </p:cNvPr>
          <p:cNvSpPr>
            <a:spLocks noGrp="1"/>
          </p:cNvSpPr>
          <p:nvPr>
            <p:ph type="title"/>
          </p:nvPr>
        </p:nvSpPr>
        <p:spPr>
          <a:xfrm>
            <a:off x="1225810" y="2797518"/>
            <a:ext cx="10838173" cy="1262963"/>
          </a:xfrm>
        </p:spPr>
        <p:txBody>
          <a:bodyPr rtlCol="0"/>
          <a:lstStyle>
            <a:defPPr>
              <a:defRPr lang="fr-FR"/>
            </a:defPPr>
          </a:lstStyle>
          <a:p>
            <a:pPr algn="ctr" rtl="0"/>
            <a:r>
              <a:rPr lang="fr-FR" dirty="0"/>
              <a:t>Les intelligences artificielles et la différenciation pédagogique</a:t>
            </a:r>
          </a:p>
        </p:txBody>
      </p:sp>
    </p:spTree>
    <p:extLst>
      <p:ext uri="{BB962C8B-B14F-4D97-AF65-F5344CB8AC3E}">
        <p14:creationId xmlns:p14="http://schemas.microsoft.com/office/powerpoint/2010/main" val="3752118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EE249E-7308-A526-64A9-D5AA289862F9}"/>
              </a:ext>
            </a:extLst>
          </p:cNvPr>
          <p:cNvSpPr>
            <a:spLocks noGrp="1"/>
          </p:cNvSpPr>
          <p:nvPr>
            <p:ph type="title"/>
          </p:nvPr>
        </p:nvSpPr>
        <p:spPr/>
        <p:txBody>
          <a:bodyPr/>
          <a:lstStyle/>
          <a:p>
            <a:r>
              <a:rPr lang="fr-FR" dirty="0"/>
              <a:t>Attendus de fin de formation</a:t>
            </a:r>
          </a:p>
        </p:txBody>
      </p:sp>
      <p:sp>
        <p:nvSpPr>
          <p:cNvPr id="3" name="Espace réservé du tableau 2">
            <a:extLst>
              <a:ext uri="{FF2B5EF4-FFF2-40B4-BE49-F238E27FC236}">
                <a16:creationId xmlns:a16="http://schemas.microsoft.com/office/drawing/2014/main" id="{2692B7A4-BAD5-1233-BD23-FC2A929A2DC2}"/>
              </a:ext>
            </a:extLst>
          </p:cNvPr>
          <p:cNvSpPr>
            <a:spLocks noGrp="1"/>
          </p:cNvSpPr>
          <p:nvPr>
            <p:ph type="tbl" sz="quarter" idx="10"/>
          </p:nvPr>
        </p:nvSpPr>
        <p:spPr/>
        <p:txBody>
          <a:bodyPr/>
          <a:lstStyle/>
          <a:p>
            <a:r>
              <a:rPr kumimoji="0" lang="fr-FR" altLang="fr-FR" sz="2400" b="0" i="0" u="none" strike="noStrike" cap="none" normalizeH="0" baseline="0" dirty="0">
                <a:ln>
                  <a:noFill/>
                </a:ln>
                <a:solidFill>
                  <a:schemeClr val="tx1"/>
                </a:solidFill>
                <a:effectLst/>
                <a:latin typeface="Arial Unicode MS"/>
              </a:rPr>
              <a:t>AFF 10 : Connaît et met en œuvre les droits et obligations liés à l’usage du numérique dans ses pratiques professionnelles. </a:t>
            </a:r>
          </a:p>
          <a:p>
            <a:pPr marL="0" indent="0">
              <a:buNone/>
            </a:pPr>
            <a:endParaRPr kumimoji="0" lang="fr-FR" altLang="fr-FR" sz="2400" b="0" i="0" u="none" strike="noStrike" cap="none" normalizeH="0" baseline="0" dirty="0">
              <a:ln>
                <a:noFill/>
              </a:ln>
              <a:solidFill>
                <a:schemeClr val="tx1"/>
              </a:solidFill>
              <a:effectLst/>
              <a:latin typeface="Arial Unicode MS"/>
            </a:endParaRPr>
          </a:p>
          <a:p>
            <a:r>
              <a:rPr kumimoji="0" lang="fr-FR" altLang="fr-FR" sz="2400" b="0" i="0" u="none" strike="noStrike" cap="none" normalizeH="0" baseline="0" dirty="0">
                <a:ln>
                  <a:noFill/>
                </a:ln>
                <a:solidFill>
                  <a:schemeClr val="tx1"/>
                </a:solidFill>
                <a:effectLst/>
                <a:latin typeface="Arial Unicode MS"/>
              </a:rPr>
              <a:t>AFF 15 : Conduit un enseignement explicite, attentif aux besoins de chaque élève, en recourant à la coopération et à la différenciation. </a:t>
            </a:r>
          </a:p>
          <a:p>
            <a:endParaRPr kumimoji="0" lang="fr-FR" altLang="fr-FR" sz="4800" b="0" i="0" u="none" strike="noStrike" cap="none" normalizeH="0" baseline="0" dirty="0">
              <a:ln>
                <a:noFill/>
              </a:ln>
              <a:solidFill>
                <a:schemeClr val="tx1"/>
              </a:solidFill>
              <a:effectLst/>
              <a:latin typeface="Arial" panose="020B0604020202020204" pitchFamily="34" charset="0"/>
            </a:endParaRPr>
          </a:p>
          <a:p>
            <a:endParaRPr lang="fr-FR" dirty="0"/>
          </a:p>
          <a:p>
            <a:endParaRPr lang="fr-FR" dirty="0"/>
          </a:p>
        </p:txBody>
      </p:sp>
      <p:sp>
        <p:nvSpPr>
          <p:cNvPr id="4" name="Espace réservé du numéro de diapositive 3">
            <a:extLst>
              <a:ext uri="{FF2B5EF4-FFF2-40B4-BE49-F238E27FC236}">
                <a16:creationId xmlns:a16="http://schemas.microsoft.com/office/drawing/2014/main" id="{4D8B854F-4EA6-ACA1-04A6-D08479785152}"/>
              </a:ext>
            </a:extLst>
          </p:cNvPr>
          <p:cNvSpPr>
            <a:spLocks noGrp="1"/>
          </p:cNvSpPr>
          <p:nvPr>
            <p:ph type="sldNum" sz="quarter" idx="15"/>
          </p:nvPr>
        </p:nvSpPr>
        <p:spPr/>
        <p:txBody>
          <a:bodyPr/>
          <a:lstStyle/>
          <a:p>
            <a:pPr rtl="0"/>
            <a:fld id="{18D65601-5AE2-46FC-B138-694DDD2B510D}" type="slidenum">
              <a:rPr lang="fr-FR" smtClean="0"/>
              <a:pPr rtl="0"/>
              <a:t>30</a:t>
            </a:fld>
            <a:endParaRPr lang="fr-FR" dirty="0"/>
          </a:p>
        </p:txBody>
      </p:sp>
    </p:spTree>
    <p:extLst>
      <p:ext uri="{BB962C8B-B14F-4D97-AF65-F5344CB8AC3E}">
        <p14:creationId xmlns:p14="http://schemas.microsoft.com/office/powerpoint/2010/main" val="3194733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101732C-7338-DBA0-BD19-1FA88304749F}"/>
              </a:ext>
            </a:extLst>
          </p:cNvPr>
          <p:cNvSpPr>
            <a:spLocks noGrp="1"/>
          </p:cNvSpPr>
          <p:nvPr>
            <p:ph type="title"/>
          </p:nvPr>
        </p:nvSpPr>
        <p:spPr>
          <a:xfrm>
            <a:off x="3935407" y="-1184009"/>
            <a:ext cx="4321186" cy="5253089"/>
          </a:xfrm>
        </p:spPr>
        <p:txBody>
          <a:bodyPr rtlCol="0"/>
          <a:lstStyle>
            <a:defPPr>
              <a:defRPr lang="fr-FR"/>
            </a:defPPr>
          </a:lstStyle>
          <a:p>
            <a:pPr rtl="0"/>
            <a:r>
              <a:rPr lang="fr-FR" dirty="0"/>
              <a:t>Conclusion</a:t>
            </a:r>
          </a:p>
        </p:txBody>
      </p:sp>
    </p:spTree>
    <p:extLst>
      <p:ext uri="{BB962C8B-B14F-4D97-AF65-F5344CB8AC3E}">
        <p14:creationId xmlns:p14="http://schemas.microsoft.com/office/powerpoint/2010/main" val="704370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5DE0A-6C1C-0B63-1C81-F1DF4C964749}"/>
              </a:ext>
            </a:extLst>
          </p:cNvPr>
          <p:cNvSpPr>
            <a:spLocks noGrp="1"/>
          </p:cNvSpPr>
          <p:nvPr>
            <p:ph type="title"/>
          </p:nvPr>
        </p:nvSpPr>
        <p:spPr/>
        <p:txBody>
          <a:bodyPr/>
          <a:lstStyle/>
          <a:p>
            <a:r>
              <a:rPr lang="fr-FR" dirty="0"/>
              <a:t>Bibliographie</a:t>
            </a:r>
          </a:p>
        </p:txBody>
      </p:sp>
      <p:sp>
        <p:nvSpPr>
          <p:cNvPr id="3" name="Espace réservé du contenu 2">
            <a:extLst>
              <a:ext uri="{FF2B5EF4-FFF2-40B4-BE49-F238E27FC236}">
                <a16:creationId xmlns:a16="http://schemas.microsoft.com/office/drawing/2014/main" id="{A6A56A5E-F5AC-4C90-8979-52F18BCCC762}"/>
              </a:ext>
            </a:extLst>
          </p:cNvPr>
          <p:cNvSpPr>
            <a:spLocks noGrp="1"/>
          </p:cNvSpPr>
          <p:nvPr>
            <p:ph sz="quarter" idx="10"/>
          </p:nvPr>
        </p:nvSpPr>
        <p:spPr/>
        <p:txBody>
          <a:bodyPr>
            <a:normAutofit fontScale="77500" lnSpcReduction="20000"/>
          </a:bodyPr>
          <a:lstStyle/>
          <a:p>
            <a:r>
              <a:rPr lang="fr-FR" dirty="0"/>
              <a:t>ASTOLFI JP, 1995, Essor des didactiques et des apprentissages scolaires. Education </a:t>
            </a:r>
            <a:r>
              <a:rPr lang="fr-FR" dirty="0" err="1"/>
              <a:t>Janv</a:t>
            </a:r>
            <a:r>
              <a:rPr lang="fr-FR" dirty="0"/>
              <a:t> 95.</a:t>
            </a:r>
          </a:p>
          <a:p>
            <a:r>
              <a:rPr lang="fr-FR" dirty="0"/>
              <a:t>FOURNIER M, 1996, La pédagogie différenciée. Sciences humaines, Hors-série n°12, février/mars 1996, p. 26.</a:t>
            </a:r>
          </a:p>
          <a:p>
            <a:r>
              <a:rPr lang="fr-FR" dirty="0"/>
              <a:t>GANASCIA J.-G, 2022. Intelligence artificielle et épistémologie : allers-retours indispensables. </a:t>
            </a:r>
          </a:p>
          <a:p>
            <a:r>
              <a:rPr lang="en-US" dirty="0"/>
              <a:t>HOLMES et al. State of the Art and Practice in AI in Education. European Journal of Education, vol. 57, no 4, </a:t>
            </a:r>
            <a:r>
              <a:rPr lang="en-US" dirty="0" err="1"/>
              <a:t>décembre</a:t>
            </a:r>
            <a:r>
              <a:rPr lang="en-US" dirty="0"/>
              <a:t> 2022, p. 542-70. DOI.org (</a:t>
            </a:r>
            <a:r>
              <a:rPr lang="en-US" dirty="0" err="1"/>
              <a:t>Crossref</a:t>
            </a:r>
            <a:r>
              <a:rPr lang="en-US" dirty="0"/>
              <a:t>), </a:t>
            </a:r>
            <a:r>
              <a:rPr lang="en-US" dirty="0">
                <a:hlinkClick r:id="rId2"/>
              </a:rPr>
              <a:t>https://doi.org/10.1111/ejed.12533</a:t>
            </a:r>
            <a:r>
              <a:rPr lang="en-US" dirty="0"/>
              <a:t>.</a:t>
            </a:r>
          </a:p>
          <a:p>
            <a:r>
              <a:rPr lang="fr-FR" dirty="0"/>
              <a:t>LEGRAND L, 1984, La différenciation pédagogique, Scarabée, CEMEA, Paris.</a:t>
            </a:r>
          </a:p>
          <a:p>
            <a:r>
              <a:rPr lang="fr-FR" dirty="0"/>
              <a:t>PARLEMENT EUROPEEN, EUROPEAN EDUCATION AREA Plan d’action en matière d’éducation numérique – Action 6 |. https://education.ec.europa.eu/fr/focus-topics/digitaleducation/action-plan/action-6.</a:t>
            </a:r>
          </a:p>
          <a:p>
            <a:r>
              <a:rPr lang="fr-FR" dirty="0"/>
              <a:t> </a:t>
            </a:r>
          </a:p>
          <a:p>
            <a:endParaRPr lang="fr-FR" dirty="0"/>
          </a:p>
        </p:txBody>
      </p:sp>
    </p:spTree>
    <p:extLst>
      <p:ext uri="{BB962C8B-B14F-4D97-AF65-F5344CB8AC3E}">
        <p14:creationId xmlns:p14="http://schemas.microsoft.com/office/powerpoint/2010/main" val="345569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8F0A9-C69A-4578-56AA-F5E258FC515D}"/>
              </a:ext>
            </a:extLst>
          </p:cNvPr>
          <p:cNvSpPr>
            <a:spLocks noGrp="1"/>
          </p:cNvSpPr>
          <p:nvPr>
            <p:ph type="title"/>
          </p:nvPr>
        </p:nvSpPr>
        <p:spPr/>
        <p:txBody>
          <a:bodyPr/>
          <a:lstStyle/>
          <a:p>
            <a:r>
              <a:rPr lang="fr-FR" dirty="0"/>
              <a:t>Histoire de l’intelligence artificielle</a:t>
            </a:r>
          </a:p>
        </p:txBody>
      </p:sp>
      <p:sp>
        <p:nvSpPr>
          <p:cNvPr id="4" name="Espace réservé du numéro de diapositive 3">
            <a:extLst>
              <a:ext uri="{FF2B5EF4-FFF2-40B4-BE49-F238E27FC236}">
                <a16:creationId xmlns:a16="http://schemas.microsoft.com/office/drawing/2014/main" id="{4C30FB63-63E6-3DDF-0E5D-33A4C622350B}"/>
              </a:ext>
            </a:extLst>
          </p:cNvPr>
          <p:cNvSpPr>
            <a:spLocks noGrp="1"/>
          </p:cNvSpPr>
          <p:nvPr>
            <p:ph type="sldNum" sz="quarter" idx="15"/>
          </p:nvPr>
        </p:nvSpPr>
        <p:spPr/>
        <p:txBody>
          <a:bodyPr/>
          <a:lstStyle/>
          <a:p>
            <a:pPr rtl="0"/>
            <a:fld id="{18D65601-5AE2-46FC-B138-694DDD2B510D}" type="slidenum">
              <a:rPr lang="fr-FR" smtClean="0"/>
              <a:pPr rtl="0"/>
              <a:t>33</a:t>
            </a:fld>
            <a:endParaRPr lang="fr-FR" dirty="0"/>
          </a:p>
        </p:txBody>
      </p:sp>
      <p:pic>
        <p:nvPicPr>
          <p:cNvPr id="6" name="Image 5" descr="Une image contenant plein air, habits, bâtiment, personne&#10;&#10;Description générée automatiquement">
            <a:extLst>
              <a:ext uri="{FF2B5EF4-FFF2-40B4-BE49-F238E27FC236}">
                <a16:creationId xmlns:a16="http://schemas.microsoft.com/office/drawing/2014/main" id="{7B29CB4B-EE99-5667-EB5F-8EFD2C1269D5}"/>
              </a:ext>
            </a:extLst>
          </p:cNvPr>
          <p:cNvPicPr>
            <a:picLocks noChangeAspect="1"/>
          </p:cNvPicPr>
          <p:nvPr/>
        </p:nvPicPr>
        <p:blipFill>
          <a:blip r:embed="rId2"/>
          <a:stretch>
            <a:fillRect/>
          </a:stretch>
        </p:blipFill>
        <p:spPr>
          <a:xfrm>
            <a:off x="2462272" y="1562389"/>
            <a:ext cx="7163759" cy="4791759"/>
          </a:xfrm>
          <a:prstGeom prst="rect">
            <a:avLst/>
          </a:prstGeom>
        </p:spPr>
      </p:pic>
      <p:sp>
        <p:nvSpPr>
          <p:cNvPr id="7" name="ZoneTexte 6">
            <a:extLst>
              <a:ext uri="{FF2B5EF4-FFF2-40B4-BE49-F238E27FC236}">
                <a16:creationId xmlns:a16="http://schemas.microsoft.com/office/drawing/2014/main" id="{B2AACFD0-4465-7F0C-C0E1-3DEBBFC5EBBD}"/>
              </a:ext>
            </a:extLst>
          </p:cNvPr>
          <p:cNvSpPr txBox="1"/>
          <p:nvPr/>
        </p:nvSpPr>
        <p:spPr>
          <a:xfrm>
            <a:off x="3177104" y="6464708"/>
            <a:ext cx="6448927" cy="261610"/>
          </a:xfrm>
          <a:prstGeom prst="rect">
            <a:avLst/>
          </a:prstGeom>
          <a:noFill/>
        </p:spPr>
        <p:txBody>
          <a:bodyPr wrap="square" rtlCol="0">
            <a:spAutoFit/>
          </a:bodyPr>
          <a:lstStyle/>
          <a:p>
            <a:r>
              <a:rPr lang="fr-FR" sz="1100" dirty="0"/>
              <a:t>Photographie des personnes présentes à la conférence de Dartmouth en 1956</a:t>
            </a:r>
          </a:p>
        </p:txBody>
      </p:sp>
    </p:spTree>
    <p:extLst>
      <p:ext uri="{BB962C8B-B14F-4D97-AF65-F5344CB8AC3E}">
        <p14:creationId xmlns:p14="http://schemas.microsoft.com/office/powerpoint/2010/main" val="2236729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24BF24-0455-D8AF-F397-48534C761027}"/>
              </a:ext>
            </a:extLst>
          </p:cNvPr>
          <p:cNvSpPr>
            <a:spLocks noGrp="1"/>
          </p:cNvSpPr>
          <p:nvPr>
            <p:ph type="title"/>
          </p:nvPr>
        </p:nvSpPr>
        <p:spPr/>
        <p:txBody>
          <a:bodyPr/>
          <a:lstStyle/>
          <a:p>
            <a:r>
              <a:rPr lang="fr-FR" dirty="0"/>
              <a:t>Mon utilisation personnelle des intelligences artificielles</a:t>
            </a:r>
          </a:p>
        </p:txBody>
      </p:sp>
      <p:sp>
        <p:nvSpPr>
          <p:cNvPr id="3" name="Espace réservé du tableau 2">
            <a:extLst>
              <a:ext uri="{FF2B5EF4-FFF2-40B4-BE49-F238E27FC236}">
                <a16:creationId xmlns:a16="http://schemas.microsoft.com/office/drawing/2014/main" id="{0A8B187F-D4D7-9FDA-381C-50AF6B68A870}"/>
              </a:ext>
            </a:extLst>
          </p:cNvPr>
          <p:cNvSpPr>
            <a:spLocks noGrp="1"/>
          </p:cNvSpPr>
          <p:nvPr>
            <p:ph type="tbl" sz="quarter" idx="10"/>
          </p:nvPr>
        </p:nvSpPr>
        <p:spPr/>
        <p:txBody>
          <a:bodyPr>
            <a:normAutofit lnSpcReduction="10000"/>
          </a:bodyPr>
          <a:lstStyle/>
          <a:p>
            <a:r>
              <a:rPr lang="fr-FR" dirty="0"/>
              <a:t>Création d’une accroche originale</a:t>
            </a:r>
          </a:p>
          <a:p>
            <a:endParaRPr lang="fr-FR" dirty="0"/>
          </a:p>
          <a:p>
            <a:r>
              <a:rPr lang="fr-FR" dirty="0"/>
              <a:t>Création de supports d’apprentissages</a:t>
            </a:r>
          </a:p>
          <a:p>
            <a:endParaRPr lang="fr-FR" dirty="0"/>
          </a:p>
          <a:p>
            <a:r>
              <a:rPr lang="fr-FR" dirty="0"/>
              <a:t>Aide à la différenciation de mes activités</a:t>
            </a:r>
          </a:p>
          <a:p>
            <a:endParaRPr lang="fr-FR" dirty="0"/>
          </a:p>
          <a:p>
            <a:r>
              <a:rPr lang="fr-FR" dirty="0"/>
              <a:t>Création d’activité supplémentaire</a:t>
            </a:r>
          </a:p>
          <a:p>
            <a:endParaRPr lang="fr-FR" dirty="0"/>
          </a:p>
          <a:p>
            <a:r>
              <a:rPr lang="fr-FR" dirty="0"/>
              <a:t>Création d’évaluation formative </a:t>
            </a:r>
          </a:p>
        </p:txBody>
      </p:sp>
      <p:sp>
        <p:nvSpPr>
          <p:cNvPr id="4" name="Espace réservé du numéro de diapositive 3">
            <a:extLst>
              <a:ext uri="{FF2B5EF4-FFF2-40B4-BE49-F238E27FC236}">
                <a16:creationId xmlns:a16="http://schemas.microsoft.com/office/drawing/2014/main" id="{A5DCD089-91F0-DABB-9113-4E6F7F2C66AF}"/>
              </a:ext>
            </a:extLst>
          </p:cNvPr>
          <p:cNvSpPr>
            <a:spLocks noGrp="1"/>
          </p:cNvSpPr>
          <p:nvPr>
            <p:ph type="sldNum" sz="quarter" idx="15"/>
          </p:nvPr>
        </p:nvSpPr>
        <p:spPr/>
        <p:txBody>
          <a:bodyPr/>
          <a:lstStyle/>
          <a:p>
            <a:pPr rtl="0"/>
            <a:fld id="{18D65601-5AE2-46FC-B138-694DDD2B510D}" type="slidenum">
              <a:rPr lang="fr-FR" smtClean="0"/>
              <a:pPr rtl="0"/>
              <a:t>34</a:t>
            </a:fld>
            <a:endParaRPr lang="fr-FR" dirty="0"/>
          </a:p>
        </p:txBody>
      </p:sp>
    </p:spTree>
    <p:extLst>
      <p:ext uri="{BB962C8B-B14F-4D97-AF65-F5344CB8AC3E}">
        <p14:creationId xmlns:p14="http://schemas.microsoft.com/office/powerpoint/2010/main" val="2737246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0B5EE8-7FA1-2645-0369-F468D324D165}"/>
              </a:ext>
            </a:extLst>
          </p:cNvPr>
          <p:cNvSpPr>
            <a:spLocks noGrp="1"/>
          </p:cNvSpPr>
          <p:nvPr>
            <p:ph type="title"/>
          </p:nvPr>
        </p:nvSpPr>
        <p:spPr/>
        <p:txBody>
          <a:bodyPr/>
          <a:lstStyle/>
          <a:p>
            <a:r>
              <a:rPr lang="fr-FR" dirty="0"/>
              <a:t>Création de supports d’apprentissages</a:t>
            </a:r>
          </a:p>
        </p:txBody>
      </p:sp>
      <p:sp>
        <p:nvSpPr>
          <p:cNvPr id="4" name="Espace réservé du numéro de diapositive 3">
            <a:extLst>
              <a:ext uri="{FF2B5EF4-FFF2-40B4-BE49-F238E27FC236}">
                <a16:creationId xmlns:a16="http://schemas.microsoft.com/office/drawing/2014/main" id="{EAF0C986-07C8-38F7-0533-C6F9EF6D91ED}"/>
              </a:ext>
            </a:extLst>
          </p:cNvPr>
          <p:cNvSpPr>
            <a:spLocks noGrp="1"/>
          </p:cNvSpPr>
          <p:nvPr>
            <p:ph type="sldNum" sz="quarter" idx="15"/>
          </p:nvPr>
        </p:nvSpPr>
        <p:spPr/>
        <p:txBody>
          <a:bodyPr/>
          <a:lstStyle/>
          <a:p>
            <a:pPr rtl="0"/>
            <a:fld id="{18D65601-5AE2-46FC-B138-694DDD2B510D}" type="slidenum">
              <a:rPr lang="fr-FR" smtClean="0"/>
              <a:pPr rtl="0"/>
              <a:t>35</a:t>
            </a:fld>
            <a:endParaRPr lang="fr-FR" dirty="0"/>
          </a:p>
        </p:txBody>
      </p:sp>
      <p:pic>
        <p:nvPicPr>
          <p:cNvPr id="5" name="Image 4">
            <a:extLst>
              <a:ext uri="{FF2B5EF4-FFF2-40B4-BE49-F238E27FC236}">
                <a16:creationId xmlns:a16="http://schemas.microsoft.com/office/drawing/2014/main" id="{6DD00638-A1A4-F96B-38FA-E4C23319488D}"/>
              </a:ext>
            </a:extLst>
          </p:cNvPr>
          <p:cNvPicPr>
            <a:picLocks noChangeAspect="1"/>
          </p:cNvPicPr>
          <p:nvPr/>
        </p:nvPicPr>
        <p:blipFill>
          <a:blip r:embed="rId2"/>
          <a:stretch>
            <a:fillRect/>
          </a:stretch>
        </p:blipFill>
        <p:spPr>
          <a:xfrm>
            <a:off x="1381119" y="1763797"/>
            <a:ext cx="9808773" cy="4714845"/>
          </a:xfrm>
          <a:prstGeom prst="rect">
            <a:avLst/>
          </a:prstGeom>
        </p:spPr>
      </p:pic>
    </p:spTree>
    <p:extLst>
      <p:ext uri="{BB962C8B-B14F-4D97-AF65-F5344CB8AC3E}">
        <p14:creationId xmlns:p14="http://schemas.microsoft.com/office/powerpoint/2010/main" val="1693159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0B5EE8-7FA1-2645-0369-F468D324D165}"/>
              </a:ext>
            </a:extLst>
          </p:cNvPr>
          <p:cNvSpPr>
            <a:spLocks noGrp="1"/>
          </p:cNvSpPr>
          <p:nvPr>
            <p:ph type="title"/>
          </p:nvPr>
        </p:nvSpPr>
        <p:spPr>
          <a:xfrm>
            <a:off x="1381119" y="-273388"/>
            <a:ext cx="9808773" cy="1427585"/>
          </a:xfrm>
        </p:spPr>
        <p:txBody>
          <a:bodyPr/>
          <a:lstStyle/>
          <a:p>
            <a:r>
              <a:rPr lang="fr-FR" dirty="0"/>
              <a:t>Aide à la différenciation de mes activités</a:t>
            </a:r>
          </a:p>
        </p:txBody>
      </p:sp>
      <p:sp>
        <p:nvSpPr>
          <p:cNvPr id="4" name="Espace réservé du numéro de diapositive 3">
            <a:extLst>
              <a:ext uri="{FF2B5EF4-FFF2-40B4-BE49-F238E27FC236}">
                <a16:creationId xmlns:a16="http://schemas.microsoft.com/office/drawing/2014/main" id="{EAF0C986-07C8-38F7-0533-C6F9EF6D91ED}"/>
              </a:ext>
            </a:extLst>
          </p:cNvPr>
          <p:cNvSpPr>
            <a:spLocks noGrp="1"/>
          </p:cNvSpPr>
          <p:nvPr>
            <p:ph type="sldNum" sz="quarter" idx="15"/>
          </p:nvPr>
        </p:nvSpPr>
        <p:spPr/>
        <p:txBody>
          <a:bodyPr/>
          <a:lstStyle/>
          <a:p>
            <a:pPr rtl="0"/>
            <a:fld id="{18D65601-5AE2-46FC-B138-694DDD2B510D}" type="slidenum">
              <a:rPr lang="fr-FR" smtClean="0"/>
              <a:pPr rtl="0"/>
              <a:t>36</a:t>
            </a:fld>
            <a:endParaRPr lang="fr-FR" dirty="0"/>
          </a:p>
        </p:txBody>
      </p:sp>
      <p:pic>
        <p:nvPicPr>
          <p:cNvPr id="6" name="Image 5">
            <a:extLst>
              <a:ext uri="{FF2B5EF4-FFF2-40B4-BE49-F238E27FC236}">
                <a16:creationId xmlns:a16="http://schemas.microsoft.com/office/drawing/2014/main" id="{9E841EB5-BC93-6B01-EEB1-02B44E7DCA59}"/>
              </a:ext>
            </a:extLst>
          </p:cNvPr>
          <p:cNvPicPr>
            <a:picLocks noChangeAspect="1"/>
          </p:cNvPicPr>
          <p:nvPr/>
        </p:nvPicPr>
        <p:blipFill>
          <a:blip r:embed="rId2"/>
          <a:stretch>
            <a:fillRect/>
          </a:stretch>
        </p:blipFill>
        <p:spPr>
          <a:xfrm>
            <a:off x="1471385" y="681298"/>
            <a:ext cx="5003168" cy="6804308"/>
          </a:xfrm>
          <a:prstGeom prst="rect">
            <a:avLst/>
          </a:prstGeom>
        </p:spPr>
      </p:pic>
      <p:pic>
        <p:nvPicPr>
          <p:cNvPr id="8" name="Image 7">
            <a:extLst>
              <a:ext uri="{FF2B5EF4-FFF2-40B4-BE49-F238E27FC236}">
                <a16:creationId xmlns:a16="http://schemas.microsoft.com/office/drawing/2014/main" id="{C9B11F39-27CE-41C9-3B62-A63AA6EDA21B}"/>
              </a:ext>
            </a:extLst>
          </p:cNvPr>
          <p:cNvPicPr>
            <a:picLocks noChangeAspect="1"/>
          </p:cNvPicPr>
          <p:nvPr/>
        </p:nvPicPr>
        <p:blipFill>
          <a:blip r:embed="rId3"/>
          <a:stretch>
            <a:fillRect/>
          </a:stretch>
        </p:blipFill>
        <p:spPr>
          <a:xfrm>
            <a:off x="6474552" y="681297"/>
            <a:ext cx="4805605" cy="6723933"/>
          </a:xfrm>
          <a:prstGeom prst="rect">
            <a:avLst/>
          </a:prstGeom>
        </p:spPr>
      </p:pic>
    </p:spTree>
    <p:extLst>
      <p:ext uri="{BB962C8B-B14F-4D97-AF65-F5344CB8AC3E}">
        <p14:creationId xmlns:p14="http://schemas.microsoft.com/office/powerpoint/2010/main" val="2802884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588D5F-2A0A-0941-827F-5BCB6F022EF1}"/>
              </a:ext>
            </a:extLst>
          </p:cNvPr>
          <p:cNvSpPr>
            <a:spLocks noGrp="1"/>
          </p:cNvSpPr>
          <p:nvPr>
            <p:ph type="title"/>
          </p:nvPr>
        </p:nvSpPr>
        <p:spPr/>
        <p:txBody>
          <a:bodyPr/>
          <a:lstStyle/>
          <a:p>
            <a:r>
              <a:rPr lang="fr-FR" dirty="0"/>
              <a:t>Création d’activité supplémentaire</a:t>
            </a:r>
          </a:p>
        </p:txBody>
      </p:sp>
      <p:sp>
        <p:nvSpPr>
          <p:cNvPr id="4" name="Espace réservé du numéro de diapositive 3">
            <a:extLst>
              <a:ext uri="{FF2B5EF4-FFF2-40B4-BE49-F238E27FC236}">
                <a16:creationId xmlns:a16="http://schemas.microsoft.com/office/drawing/2014/main" id="{44B4CF4F-8D51-95ED-5A11-2886357BE706}"/>
              </a:ext>
            </a:extLst>
          </p:cNvPr>
          <p:cNvSpPr>
            <a:spLocks noGrp="1"/>
          </p:cNvSpPr>
          <p:nvPr>
            <p:ph type="sldNum" sz="quarter" idx="15"/>
          </p:nvPr>
        </p:nvSpPr>
        <p:spPr/>
        <p:txBody>
          <a:bodyPr/>
          <a:lstStyle/>
          <a:p>
            <a:pPr rtl="0"/>
            <a:fld id="{18D65601-5AE2-46FC-B138-694DDD2B510D}" type="slidenum">
              <a:rPr lang="fr-FR" smtClean="0"/>
              <a:pPr rtl="0"/>
              <a:t>37</a:t>
            </a:fld>
            <a:endParaRPr lang="fr-FR" dirty="0"/>
          </a:p>
        </p:txBody>
      </p:sp>
      <p:pic>
        <p:nvPicPr>
          <p:cNvPr id="6" name="Image 5">
            <a:extLst>
              <a:ext uri="{FF2B5EF4-FFF2-40B4-BE49-F238E27FC236}">
                <a16:creationId xmlns:a16="http://schemas.microsoft.com/office/drawing/2014/main" id="{9704F0CA-7A2E-7C69-5F63-645B1E3471D5}"/>
              </a:ext>
            </a:extLst>
          </p:cNvPr>
          <p:cNvPicPr>
            <a:picLocks noChangeAspect="1"/>
          </p:cNvPicPr>
          <p:nvPr/>
        </p:nvPicPr>
        <p:blipFill>
          <a:blip r:embed="rId2"/>
          <a:stretch>
            <a:fillRect/>
          </a:stretch>
        </p:blipFill>
        <p:spPr>
          <a:xfrm>
            <a:off x="2642599" y="1660697"/>
            <a:ext cx="6906801" cy="4934816"/>
          </a:xfrm>
          <a:prstGeom prst="rect">
            <a:avLst/>
          </a:prstGeom>
        </p:spPr>
      </p:pic>
    </p:spTree>
    <p:extLst>
      <p:ext uri="{BB962C8B-B14F-4D97-AF65-F5344CB8AC3E}">
        <p14:creationId xmlns:p14="http://schemas.microsoft.com/office/powerpoint/2010/main" val="1154080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68D53-576A-98AF-8113-9E6552914D79}"/>
              </a:ext>
            </a:extLst>
          </p:cNvPr>
          <p:cNvSpPr>
            <a:spLocks noGrp="1"/>
          </p:cNvSpPr>
          <p:nvPr>
            <p:ph type="title"/>
          </p:nvPr>
        </p:nvSpPr>
        <p:spPr/>
        <p:txBody>
          <a:bodyPr/>
          <a:lstStyle/>
          <a:p>
            <a:r>
              <a:rPr lang="fr-FR" dirty="0"/>
              <a:t>Création d’évaluation formative</a:t>
            </a:r>
          </a:p>
        </p:txBody>
      </p:sp>
      <p:sp>
        <p:nvSpPr>
          <p:cNvPr id="4" name="Espace réservé du numéro de diapositive 3">
            <a:extLst>
              <a:ext uri="{FF2B5EF4-FFF2-40B4-BE49-F238E27FC236}">
                <a16:creationId xmlns:a16="http://schemas.microsoft.com/office/drawing/2014/main" id="{0BCC38DE-7717-FA6F-8C5A-8DE33088C66C}"/>
              </a:ext>
            </a:extLst>
          </p:cNvPr>
          <p:cNvSpPr>
            <a:spLocks noGrp="1"/>
          </p:cNvSpPr>
          <p:nvPr>
            <p:ph type="sldNum" sz="quarter" idx="15"/>
          </p:nvPr>
        </p:nvSpPr>
        <p:spPr/>
        <p:txBody>
          <a:bodyPr/>
          <a:lstStyle/>
          <a:p>
            <a:pPr rtl="0"/>
            <a:fld id="{18D65601-5AE2-46FC-B138-694DDD2B510D}" type="slidenum">
              <a:rPr lang="fr-FR" smtClean="0"/>
              <a:pPr rtl="0"/>
              <a:t>38</a:t>
            </a:fld>
            <a:endParaRPr lang="fr-FR" dirty="0"/>
          </a:p>
        </p:txBody>
      </p:sp>
      <p:pic>
        <p:nvPicPr>
          <p:cNvPr id="6" name="Image 5">
            <a:extLst>
              <a:ext uri="{FF2B5EF4-FFF2-40B4-BE49-F238E27FC236}">
                <a16:creationId xmlns:a16="http://schemas.microsoft.com/office/drawing/2014/main" id="{AB60DAE1-6913-73BC-4C50-84357965ACF7}"/>
              </a:ext>
            </a:extLst>
          </p:cNvPr>
          <p:cNvPicPr>
            <a:picLocks noChangeAspect="1"/>
          </p:cNvPicPr>
          <p:nvPr/>
        </p:nvPicPr>
        <p:blipFill>
          <a:blip r:embed="rId2"/>
          <a:stretch>
            <a:fillRect/>
          </a:stretch>
        </p:blipFill>
        <p:spPr>
          <a:xfrm>
            <a:off x="1786516" y="1409228"/>
            <a:ext cx="8618967" cy="5448772"/>
          </a:xfrm>
          <a:prstGeom prst="rect">
            <a:avLst/>
          </a:prstGeom>
        </p:spPr>
      </p:pic>
    </p:spTree>
    <p:extLst>
      <p:ext uri="{BB962C8B-B14F-4D97-AF65-F5344CB8AC3E}">
        <p14:creationId xmlns:p14="http://schemas.microsoft.com/office/powerpoint/2010/main" val="2591076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1EB7C-26A5-DF72-DCFB-9841EB15BBC0}"/>
              </a:ext>
            </a:extLst>
          </p:cNvPr>
          <p:cNvSpPr>
            <a:spLocks noGrp="1"/>
          </p:cNvSpPr>
          <p:nvPr>
            <p:ph type="title"/>
          </p:nvPr>
        </p:nvSpPr>
        <p:spPr/>
        <p:txBody>
          <a:bodyPr/>
          <a:lstStyle/>
          <a:p>
            <a:r>
              <a:rPr lang="fr-FR" dirty="0"/>
              <a:t>En théorie, les IA pourraient aider à la mise en place de la différenciation pédagogique</a:t>
            </a:r>
          </a:p>
        </p:txBody>
      </p:sp>
      <p:sp>
        <p:nvSpPr>
          <p:cNvPr id="3" name="Espace réservé du contenu 2">
            <a:extLst>
              <a:ext uri="{FF2B5EF4-FFF2-40B4-BE49-F238E27FC236}">
                <a16:creationId xmlns:a16="http://schemas.microsoft.com/office/drawing/2014/main" id="{1D2C0231-D077-20C9-A828-CEF87E4C40C9}"/>
              </a:ext>
            </a:extLst>
          </p:cNvPr>
          <p:cNvSpPr>
            <a:spLocks noGrp="1"/>
          </p:cNvSpPr>
          <p:nvPr>
            <p:ph sz="quarter" idx="12"/>
          </p:nvPr>
        </p:nvSpPr>
        <p:spPr/>
        <p:txBody>
          <a:bodyPr>
            <a:normAutofit fontScale="92500" lnSpcReduction="20000"/>
          </a:bodyPr>
          <a:lstStyle/>
          <a:p>
            <a:r>
              <a:rPr lang="fr-FR" sz="2800" dirty="0"/>
              <a:t>D’après Holmes et al. en 2022, les IA peuvent : </a:t>
            </a:r>
          </a:p>
          <a:p>
            <a:pPr lvl="1"/>
            <a:r>
              <a:rPr lang="fr-FR" sz="2800" dirty="0"/>
              <a:t>Devenir des tuteurs. </a:t>
            </a:r>
          </a:p>
          <a:p>
            <a:pPr lvl="1"/>
            <a:r>
              <a:rPr lang="fr-FR" sz="2800" dirty="0"/>
              <a:t>Créer des évaluations formatives très rapidement. </a:t>
            </a:r>
          </a:p>
          <a:p>
            <a:pPr lvl="1"/>
            <a:r>
              <a:rPr lang="fr-FR" sz="2800" dirty="0"/>
              <a:t>Devenir un outil rédactionnel. </a:t>
            </a:r>
          </a:p>
          <a:p>
            <a:pPr lvl="1"/>
            <a:r>
              <a:rPr lang="fr-FR" sz="2800" dirty="0"/>
              <a:t>Être des outils pour détecter le plagiat par d’autres IA.</a:t>
            </a:r>
          </a:p>
          <a:p>
            <a:pPr lvl="1"/>
            <a:r>
              <a:rPr lang="fr-FR" sz="2800" dirty="0"/>
              <a:t>Être des outils pour différencier les supports. </a:t>
            </a:r>
          </a:p>
          <a:p>
            <a:pPr lvl="1"/>
            <a:r>
              <a:rPr lang="fr-FR" sz="2800" dirty="0"/>
              <a:t>Être des outils pour gagner du temps dans la construction de séquence.</a:t>
            </a:r>
          </a:p>
          <a:p>
            <a:pPr lvl="1"/>
            <a:endParaRPr lang="fr-FR" sz="2800" dirty="0"/>
          </a:p>
        </p:txBody>
      </p:sp>
      <p:sp>
        <p:nvSpPr>
          <p:cNvPr id="4" name="Espace réservé du numéro de diapositive 3">
            <a:extLst>
              <a:ext uri="{FF2B5EF4-FFF2-40B4-BE49-F238E27FC236}">
                <a16:creationId xmlns:a16="http://schemas.microsoft.com/office/drawing/2014/main" id="{0506C7F0-2B4B-30CE-E205-01CDA133E716}"/>
              </a:ext>
            </a:extLst>
          </p:cNvPr>
          <p:cNvSpPr>
            <a:spLocks noGrp="1"/>
          </p:cNvSpPr>
          <p:nvPr>
            <p:ph type="sldNum" sz="quarter" idx="15"/>
          </p:nvPr>
        </p:nvSpPr>
        <p:spPr/>
        <p:txBody>
          <a:bodyPr/>
          <a:lstStyle/>
          <a:p>
            <a:pPr rtl="0"/>
            <a:fld id="{18D65601-5AE2-46FC-B138-694DDD2B510D}" type="slidenum">
              <a:rPr lang="fr-FR" smtClean="0"/>
              <a:pPr rtl="0"/>
              <a:t>39</a:t>
            </a:fld>
            <a:endParaRPr lang="fr-FR" dirty="0"/>
          </a:p>
        </p:txBody>
      </p:sp>
    </p:spTree>
    <p:extLst>
      <p:ext uri="{BB962C8B-B14F-4D97-AF65-F5344CB8AC3E}">
        <p14:creationId xmlns:p14="http://schemas.microsoft.com/office/powerpoint/2010/main" val="155563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4C0FEFBF-60FD-0161-6F6E-89EE39389CEE}"/>
              </a:ext>
            </a:extLst>
          </p:cNvPr>
          <p:cNvSpPr>
            <a:spLocks noGrp="1"/>
          </p:cNvSpPr>
          <p:nvPr>
            <p:ph type="title"/>
          </p:nvPr>
        </p:nvSpPr>
        <p:spPr>
          <a:xfrm>
            <a:off x="877824" y="2709619"/>
            <a:ext cx="11314176" cy="1438762"/>
          </a:xfrm>
        </p:spPr>
        <p:txBody>
          <a:bodyPr rtlCol="0">
            <a:normAutofit fontScale="90000"/>
          </a:bodyPr>
          <a:lstStyle>
            <a:defPPr>
              <a:defRPr lang="fr-FR"/>
            </a:defPPr>
          </a:lstStyle>
          <a:p>
            <a:pPr algn="ctr" rtl="0"/>
            <a:r>
              <a:rPr lang="fr-FR" dirty="0"/>
              <a:t>Comment les intelligences artificielles peuvent-elles faciliter la mise en œuvre de la différenciation pédagogique ?</a:t>
            </a:r>
          </a:p>
        </p:txBody>
      </p:sp>
    </p:spTree>
    <p:extLst>
      <p:ext uri="{BB962C8B-B14F-4D97-AF65-F5344CB8AC3E}">
        <p14:creationId xmlns:p14="http://schemas.microsoft.com/office/powerpoint/2010/main" val="342168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5522D-4CD5-C6E7-C2BA-4AA773C533A0}"/>
              </a:ext>
            </a:extLst>
          </p:cNvPr>
          <p:cNvSpPr>
            <a:spLocks noGrp="1"/>
          </p:cNvSpPr>
          <p:nvPr>
            <p:ph type="title"/>
          </p:nvPr>
        </p:nvSpPr>
        <p:spPr/>
        <p:txBody>
          <a:bodyPr/>
          <a:lstStyle/>
          <a:p>
            <a:r>
              <a:rPr lang="fr-FR" dirty="0"/>
              <a:t>Définition de la différenciation pédagogique</a:t>
            </a:r>
          </a:p>
        </p:txBody>
      </p:sp>
      <p:sp>
        <p:nvSpPr>
          <p:cNvPr id="3" name="Espace réservé du contenu 2">
            <a:extLst>
              <a:ext uri="{FF2B5EF4-FFF2-40B4-BE49-F238E27FC236}">
                <a16:creationId xmlns:a16="http://schemas.microsoft.com/office/drawing/2014/main" id="{148DC461-D74F-83DF-58F4-8562716F638C}"/>
              </a:ext>
            </a:extLst>
          </p:cNvPr>
          <p:cNvSpPr>
            <a:spLocks noGrp="1"/>
          </p:cNvSpPr>
          <p:nvPr>
            <p:ph sz="quarter" idx="12"/>
          </p:nvPr>
        </p:nvSpPr>
        <p:spPr/>
        <p:txBody>
          <a:bodyPr>
            <a:normAutofit/>
          </a:bodyPr>
          <a:lstStyle/>
          <a:p>
            <a:pPr marL="0" indent="0">
              <a:buNone/>
            </a:pPr>
            <a:endParaRPr lang="fr-FR" sz="2400" dirty="0"/>
          </a:p>
          <a:p>
            <a:r>
              <a:rPr lang="fr-FR" sz="2400" dirty="0"/>
              <a:t>Martine Fournier en 1996 : « Pour les formateurs qui prônent ces pratiques, différencier n’est pas répéter d’une autre manière, mais varier le plus possible leurs actions, pour que chacun puisse rencontrer, à un moment ou l’autre de son cursus, des situations dans lesquelles il puisse réussir. »</a:t>
            </a:r>
          </a:p>
        </p:txBody>
      </p:sp>
      <p:sp>
        <p:nvSpPr>
          <p:cNvPr id="4" name="Espace réservé du numéro de diapositive 3">
            <a:extLst>
              <a:ext uri="{FF2B5EF4-FFF2-40B4-BE49-F238E27FC236}">
                <a16:creationId xmlns:a16="http://schemas.microsoft.com/office/drawing/2014/main" id="{674F86CD-2225-4F6E-64D0-C2A0FEBDAD39}"/>
              </a:ext>
            </a:extLst>
          </p:cNvPr>
          <p:cNvSpPr>
            <a:spLocks noGrp="1"/>
          </p:cNvSpPr>
          <p:nvPr>
            <p:ph type="sldNum" sz="quarter" idx="15"/>
          </p:nvPr>
        </p:nvSpPr>
        <p:spPr/>
        <p:txBody>
          <a:bodyPr/>
          <a:lstStyle/>
          <a:p>
            <a:pPr rtl="0"/>
            <a:fld id="{18D65601-5AE2-46FC-B138-694DDD2B510D}" type="slidenum">
              <a:rPr lang="fr-FR" smtClean="0"/>
              <a:pPr rtl="0"/>
              <a:t>5</a:t>
            </a:fld>
            <a:endParaRPr lang="fr-FR" dirty="0"/>
          </a:p>
        </p:txBody>
      </p:sp>
    </p:spTree>
    <p:extLst>
      <p:ext uri="{BB962C8B-B14F-4D97-AF65-F5344CB8AC3E}">
        <p14:creationId xmlns:p14="http://schemas.microsoft.com/office/powerpoint/2010/main" val="681185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7B19E-DAA5-7F98-4CE5-06D353107EEB}"/>
              </a:ext>
            </a:extLst>
          </p:cNvPr>
          <p:cNvSpPr>
            <a:spLocks noGrp="1"/>
          </p:cNvSpPr>
          <p:nvPr>
            <p:ph type="title"/>
          </p:nvPr>
        </p:nvSpPr>
        <p:spPr/>
        <p:txBody>
          <a:bodyPr/>
          <a:lstStyle/>
          <a:p>
            <a:r>
              <a:rPr lang="fr-FR" dirty="0"/>
              <a:t>Définition de l’intelligence artificielle</a:t>
            </a:r>
          </a:p>
        </p:txBody>
      </p:sp>
      <p:sp>
        <p:nvSpPr>
          <p:cNvPr id="3" name="Espace réservé du contenu 2">
            <a:extLst>
              <a:ext uri="{FF2B5EF4-FFF2-40B4-BE49-F238E27FC236}">
                <a16:creationId xmlns:a16="http://schemas.microsoft.com/office/drawing/2014/main" id="{AC673AA4-8570-74CB-3120-372A54DB8AAA}"/>
              </a:ext>
            </a:extLst>
          </p:cNvPr>
          <p:cNvSpPr>
            <a:spLocks noGrp="1"/>
          </p:cNvSpPr>
          <p:nvPr>
            <p:ph sz="quarter" idx="12"/>
          </p:nvPr>
        </p:nvSpPr>
        <p:spPr/>
        <p:txBody>
          <a:bodyPr>
            <a:normAutofit/>
          </a:bodyPr>
          <a:lstStyle/>
          <a:p>
            <a:r>
              <a:rPr lang="fr-FR" sz="2800" dirty="0"/>
              <a:t>D’après Jean-Gabriel </a:t>
            </a:r>
            <a:r>
              <a:rPr lang="fr-FR" sz="2800" dirty="0" err="1"/>
              <a:t>Ganascia</a:t>
            </a:r>
            <a:r>
              <a:rPr lang="fr-FR" sz="2800" dirty="0"/>
              <a:t> en 2022 ce domaine : </a:t>
            </a:r>
            <a:r>
              <a:rPr lang="fr-FR" sz="2800" b="1" dirty="0"/>
              <a:t>« reposait sur la conjecture selon laquelle toutes les facultés cognitives, en particulier le raisonnement, le calcul, la perception, la mémorisation, voire la découverte scientifique ou la créativité artistique, pourraient être décrites avec une précision telle qu’il devrait être possible de les reproduire à l’aide d’un ordinateur. » </a:t>
            </a:r>
          </a:p>
        </p:txBody>
      </p:sp>
      <p:sp>
        <p:nvSpPr>
          <p:cNvPr id="4" name="Espace réservé du numéro de diapositive 3">
            <a:extLst>
              <a:ext uri="{FF2B5EF4-FFF2-40B4-BE49-F238E27FC236}">
                <a16:creationId xmlns:a16="http://schemas.microsoft.com/office/drawing/2014/main" id="{CABAA848-5622-D261-8361-2C3C3AF2FD55}"/>
              </a:ext>
            </a:extLst>
          </p:cNvPr>
          <p:cNvSpPr>
            <a:spLocks noGrp="1"/>
          </p:cNvSpPr>
          <p:nvPr>
            <p:ph type="sldNum" sz="quarter" idx="15"/>
          </p:nvPr>
        </p:nvSpPr>
        <p:spPr/>
        <p:txBody>
          <a:bodyPr/>
          <a:lstStyle/>
          <a:p>
            <a:pPr rtl="0"/>
            <a:fld id="{18D65601-5AE2-46FC-B138-694DDD2B510D}" type="slidenum">
              <a:rPr lang="fr-FR" smtClean="0"/>
              <a:pPr rtl="0"/>
              <a:t>6</a:t>
            </a:fld>
            <a:endParaRPr lang="fr-FR" dirty="0"/>
          </a:p>
        </p:txBody>
      </p:sp>
    </p:spTree>
    <p:extLst>
      <p:ext uri="{BB962C8B-B14F-4D97-AF65-F5344CB8AC3E}">
        <p14:creationId xmlns:p14="http://schemas.microsoft.com/office/powerpoint/2010/main" val="136577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82883-809B-8B53-4C85-42D5A1608C84}"/>
              </a:ext>
            </a:extLst>
          </p:cNvPr>
          <p:cNvSpPr>
            <a:spLocks noGrp="1"/>
          </p:cNvSpPr>
          <p:nvPr>
            <p:ph type="title"/>
          </p:nvPr>
        </p:nvSpPr>
        <p:spPr/>
        <p:txBody>
          <a:bodyPr/>
          <a:lstStyle/>
          <a:p>
            <a:r>
              <a:rPr lang="fr-FR" dirty="0"/>
              <a:t>La mise en place de la différenciation pédagogique</a:t>
            </a:r>
          </a:p>
        </p:txBody>
      </p:sp>
      <p:sp>
        <p:nvSpPr>
          <p:cNvPr id="3" name="Espace réservé du contenu 2">
            <a:extLst>
              <a:ext uri="{FF2B5EF4-FFF2-40B4-BE49-F238E27FC236}">
                <a16:creationId xmlns:a16="http://schemas.microsoft.com/office/drawing/2014/main" id="{1099E114-CB37-5A0F-A3E4-CDCF3E7948CD}"/>
              </a:ext>
            </a:extLst>
          </p:cNvPr>
          <p:cNvSpPr>
            <a:spLocks noGrp="1"/>
          </p:cNvSpPr>
          <p:nvPr>
            <p:ph sz="quarter" idx="12"/>
          </p:nvPr>
        </p:nvSpPr>
        <p:spPr>
          <a:xfrm>
            <a:off x="1082040" y="1931437"/>
            <a:ext cx="10896599" cy="4789403"/>
          </a:xfrm>
        </p:spPr>
        <p:txBody>
          <a:bodyPr>
            <a:normAutofit fontScale="32500" lnSpcReduction="20000"/>
          </a:bodyPr>
          <a:lstStyle/>
          <a:p>
            <a:pPr>
              <a:lnSpc>
                <a:spcPct val="120000"/>
              </a:lnSpc>
            </a:pPr>
            <a:r>
              <a:rPr lang="fr-FR" sz="8000" dirty="0"/>
              <a:t>Tomlinson en 2004 définit 4 axes majeures pour mettre en place de la différenciation pédagogique: </a:t>
            </a:r>
          </a:p>
          <a:p>
            <a:pPr lvl="1">
              <a:lnSpc>
                <a:spcPct val="120000"/>
              </a:lnSpc>
            </a:pPr>
            <a:r>
              <a:rPr lang="fr-FR" sz="8000" dirty="0"/>
              <a:t>Il faut agir sur </a:t>
            </a:r>
          </a:p>
          <a:p>
            <a:pPr lvl="2">
              <a:lnSpc>
                <a:spcPct val="120000"/>
              </a:lnSpc>
            </a:pPr>
            <a:r>
              <a:rPr lang="fr-FR" sz="8000" dirty="0"/>
              <a:t>Le contenu :  Utiliser des textes de niveaux de difficulté variés sur le même sujet. Fournir des résumés ou des aides visuelles pour les élèves qui ont besoin de soutien supplémentaire. Offrir des modules en ligne, des vidéos, des podcasts ou des ressources interactives pour varier les sources d'apprentissage.</a:t>
            </a:r>
          </a:p>
          <a:p>
            <a:pPr lvl="2"/>
            <a:endParaRPr lang="fr-FR" dirty="0"/>
          </a:p>
        </p:txBody>
      </p:sp>
      <p:sp>
        <p:nvSpPr>
          <p:cNvPr id="4" name="Espace réservé du numéro de diapositive 3">
            <a:extLst>
              <a:ext uri="{FF2B5EF4-FFF2-40B4-BE49-F238E27FC236}">
                <a16:creationId xmlns:a16="http://schemas.microsoft.com/office/drawing/2014/main" id="{776BC621-6C61-E614-89AA-83121624931E}"/>
              </a:ext>
            </a:extLst>
          </p:cNvPr>
          <p:cNvSpPr>
            <a:spLocks noGrp="1"/>
          </p:cNvSpPr>
          <p:nvPr>
            <p:ph type="sldNum" sz="quarter" idx="15"/>
          </p:nvPr>
        </p:nvSpPr>
        <p:spPr/>
        <p:txBody>
          <a:bodyPr/>
          <a:lstStyle/>
          <a:p>
            <a:pPr rtl="0"/>
            <a:fld id="{18D65601-5AE2-46FC-B138-694DDD2B510D}" type="slidenum">
              <a:rPr lang="fr-FR" smtClean="0"/>
              <a:pPr rtl="0"/>
              <a:t>7</a:t>
            </a:fld>
            <a:endParaRPr lang="fr-FR" dirty="0"/>
          </a:p>
        </p:txBody>
      </p:sp>
    </p:spTree>
    <p:extLst>
      <p:ext uri="{BB962C8B-B14F-4D97-AF65-F5344CB8AC3E}">
        <p14:creationId xmlns:p14="http://schemas.microsoft.com/office/powerpoint/2010/main" val="234298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82883-809B-8B53-4C85-42D5A1608C84}"/>
              </a:ext>
            </a:extLst>
          </p:cNvPr>
          <p:cNvSpPr>
            <a:spLocks noGrp="1"/>
          </p:cNvSpPr>
          <p:nvPr>
            <p:ph type="title"/>
          </p:nvPr>
        </p:nvSpPr>
        <p:spPr/>
        <p:txBody>
          <a:bodyPr/>
          <a:lstStyle/>
          <a:p>
            <a:r>
              <a:rPr lang="fr-FR" dirty="0"/>
              <a:t>La mise en place de la différenciation pédagogique</a:t>
            </a:r>
          </a:p>
        </p:txBody>
      </p:sp>
      <p:sp>
        <p:nvSpPr>
          <p:cNvPr id="3" name="Espace réservé du contenu 2">
            <a:extLst>
              <a:ext uri="{FF2B5EF4-FFF2-40B4-BE49-F238E27FC236}">
                <a16:creationId xmlns:a16="http://schemas.microsoft.com/office/drawing/2014/main" id="{1099E114-CB37-5A0F-A3E4-CDCF3E7948CD}"/>
              </a:ext>
            </a:extLst>
          </p:cNvPr>
          <p:cNvSpPr>
            <a:spLocks noGrp="1"/>
          </p:cNvSpPr>
          <p:nvPr>
            <p:ph sz="quarter" idx="12"/>
          </p:nvPr>
        </p:nvSpPr>
        <p:spPr>
          <a:xfrm>
            <a:off x="1082040" y="1931437"/>
            <a:ext cx="10896599" cy="4789403"/>
          </a:xfrm>
        </p:spPr>
        <p:txBody>
          <a:bodyPr>
            <a:normAutofit/>
          </a:bodyPr>
          <a:lstStyle/>
          <a:p>
            <a:pPr lvl="2">
              <a:lnSpc>
                <a:spcPct val="120000"/>
              </a:lnSpc>
            </a:pPr>
            <a:r>
              <a:rPr lang="fr-FR" sz="2600" dirty="0"/>
              <a:t> Il faut agir sur : </a:t>
            </a:r>
          </a:p>
          <a:p>
            <a:pPr lvl="3">
              <a:lnSpc>
                <a:spcPct val="120000"/>
              </a:lnSpc>
            </a:pPr>
            <a:r>
              <a:rPr lang="fr-FR" sz="2600" dirty="0"/>
              <a:t>Les processus : Mettre en place des groupes de travail collaboratif où les élèves peuvent apprendre les uns des autres.</a:t>
            </a:r>
          </a:p>
          <a:p>
            <a:pPr lvl="3">
              <a:lnSpc>
                <a:spcPct val="120000"/>
              </a:lnSpc>
            </a:pPr>
            <a:r>
              <a:rPr lang="fr-FR" sz="2600" dirty="0"/>
              <a:t>Les productions d’élèves : Permettre aux élèves de choisir entre différents types de projets finaux (présentations orales, rapports écrits, vidéos, maquettes, etc.)</a:t>
            </a:r>
          </a:p>
          <a:p>
            <a:pPr marL="1371600" lvl="3" indent="0">
              <a:lnSpc>
                <a:spcPct val="120000"/>
              </a:lnSpc>
              <a:buNone/>
            </a:pPr>
            <a:endParaRPr lang="fr-FR" sz="2600" dirty="0"/>
          </a:p>
          <a:p>
            <a:pPr lvl="1">
              <a:lnSpc>
                <a:spcPct val="120000"/>
              </a:lnSpc>
            </a:pPr>
            <a:endParaRPr lang="fr-FR" sz="2600" dirty="0"/>
          </a:p>
          <a:p>
            <a:pPr lvl="2"/>
            <a:endParaRPr lang="fr-FR" sz="2600" dirty="0"/>
          </a:p>
        </p:txBody>
      </p:sp>
      <p:sp>
        <p:nvSpPr>
          <p:cNvPr id="4" name="Espace réservé du numéro de diapositive 3">
            <a:extLst>
              <a:ext uri="{FF2B5EF4-FFF2-40B4-BE49-F238E27FC236}">
                <a16:creationId xmlns:a16="http://schemas.microsoft.com/office/drawing/2014/main" id="{776BC621-6C61-E614-89AA-83121624931E}"/>
              </a:ext>
            </a:extLst>
          </p:cNvPr>
          <p:cNvSpPr>
            <a:spLocks noGrp="1"/>
          </p:cNvSpPr>
          <p:nvPr>
            <p:ph type="sldNum" sz="quarter" idx="15"/>
          </p:nvPr>
        </p:nvSpPr>
        <p:spPr/>
        <p:txBody>
          <a:bodyPr/>
          <a:lstStyle/>
          <a:p>
            <a:pPr rtl="0"/>
            <a:fld id="{18D65601-5AE2-46FC-B138-694DDD2B510D}" type="slidenum">
              <a:rPr lang="fr-FR" smtClean="0"/>
              <a:pPr rtl="0"/>
              <a:t>8</a:t>
            </a:fld>
            <a:endParaRPr lang="fr-FR" dirty="0"/>
          </a:p>
        </p:txBody>
      </p:sp>
    </p:spTree>
    <p:extLst>
      <p:ext uri="{BB962C8B-B14F-4D97-AF65-F5344CB8AC3E}">
        <p14:creationId xmlns:p14="http://schemas.microsoft.com/office/powerpoint/2010/main" val="157807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82883-809B-8B53-4C85-42D5A1608C84}"/>
              </a:ext>
            </a:extLst>
          </p:cNvPr>
          <p:cNvSpPr>
            <a:spLocks noGrp="1"/>
          </p:cNvSpPr>
          <p:nvPr>
            <p:ph type="title"/>
          </p:nvPr>
        </p:nvSpPr>
        <p:spPr/>
        <p:txBody>
          <a:bodyPr/>
          <a:lstStyle/>
          <a:p>
            <a:r>
              <a:rPr lang="fr-FR" dirty="0"/>
              <a:t>La mise en place de la différenciation pédagogique</a:t>
            </a:r>
          </a:p>
        </p:txBody>
      </p:sp>
      <p:sp>
        <p:nvSpPr>
          <p:cNvPr id="3" name="Espace réservé du contenu 2">
            <a:extLst>
              <a:ext uri="{FF2B5EF4-FFF2-40B4-BE49-F238E27FC236}">
                <a16:creationId xmlns:a16="http://schemas.microsoft.com/office/drawing/2014/main" id="{1099E114-CB37-5A0F-A3E4-CDCF3E7948CD}"/>
              </a:ext>
            </a:extLst>
          </p:cNvPr>
          <p:cNvSpPr>
            <a:spLocks noGrp="1"/>
          </p:cNvSpPr>
          <p:nvPr>
            <p:ph sz="quarter" idx="12"/>
          </p:nvPr>
        </p:nvSpPr>
        <p:spPr>
          <a:xfrm>
            <a:off x="1082040" y="1931437"/>
            <a:ext cx="10896599" cy="4789403"/>
          </a:xfrm>
        </p:spPr>
        <p:txBody>
          <a:bodyPr>
            <a:normAutofit/>
          </a:bodyPr>
          <a:lstStyle/>
          <a:p>
            <a:pPr lvl="2">
              <a:lnSpc>
                <a:spcPct val="120000"/>
              </a:lnSpc>
            </a:pPr>
            <a:r>
              <a:rPr lang="fr-FR" sz="2600" dirty="0"/>
              <a:t> Il faut agir sur : </a:t>
            </a:r>
          </a:p>
          <a:p>
            <a:pPr lvl="3">
              <a:lnSpc>
                <a:spcPct val="120000"/>
              </a:lnSpc>
            </a:pPr>
            <a:r>
              <a:rPr lang="fr-FR" sz="2400" dirty="0"/>
              <a:t>Les environnements affectifs et physiques : Utiliser des technologies d'assistance pour aider les élèves ayant des besoins spécifiques (logiciels de lecture pour les élèves dyslexiques, outils de communication pour les élèves ayant des troubles de la parole).</a:t>
            </a:r>
          </a:p>
          <a:p>
            <a:pPr marL="1371600" lvl="3" indent="0">
              <a:lnSpc>
                <a:spcPct val="120000"/>
              </a:lnSpc>
              <a:buNone/>
            </a:pPr>
            <a:endParaRPr lang="fr-FR" sz="2600" dirty="0"/>
          </a:p>
          <a:p>
            <a:pPr lvl="1">
              <a:lnSpc>
                <a:spcPct val="120000"/>
              </a:lnSpc>
            </a:pPr>
            <a:endParaRPr lang="fr-FR" sz="2600" dirty="0"/>
          </a:p>
          <a:p>
            <a:pPr lvl="2"/>
            <a:endParaRPr lang="fr-FR" sz="2600" dirty="0"/>
          </a:p>
        </p:txBody>
      </p:sp>
      <p:sp>
        <p:nvSpPr>
          <p:cNvPr id="4" name="Espace réservé du numéro de diapositive 3">
            <a:extLst>
              <a:ext uri="{FF2B5EF4-FFF2-40B4-BE49-F238E27FC236}">
                <a16:creationId xmlns:a16="http://schemas.microsoft.com/office/drawing/2014/main" id="{776BC621-6C61-E614-89AA-83121624931E}"/>
              </a:ext>
            </a:extLst>
          </p:cNvPr>
          <p:cNvSpPr>
            <a:spLocks noGrp="1"/>
          </p:cNvSpPr>
          <p:nvPr>
            <p:ph type="sldNum" sz="quarter" idx="15"/>
          </p:nvPr>
        </p:nvSpPr>
        <p:spPr/>
        <p:txBody>
          <a:bodyPr/>
          <a:lstStyle/>
          <a:p>
            <a:pPr rtl="0"/>
            <a:fld id="{18D65601-5AE2-46FC-B138-694DDD2B510D}" type="slidenum">
              <a:rPr lang="fr-FR" smtClean="0"/>
              <a:pPr rtl="0"/>
              <a:t>9</a:t>
            </a:fld>
            <a:endParaRPr lang="fr-FR" dirty="0"/>
          </a:p>
        </p:txBody>
      </p:sp>
    </p:spTree>
    <p:extLst>
      <p:ext uri="{BB962C8B-B14F-4D97-AF65-F5344CB8AC3E}">
        <p14:creationId xmlns:p14="http://schemas.microsoft.com/office/powerpoint/2010/main" val="3874204997"/>
      </p:ext>
    </p:extLst>
  </p:cSld>
  <p:clrMapOvr>
    <a:masterClrMapping/>
  </p:clrMapOvr>
</p:sld>
</file>

<file path=ppt/theme/theme1.xml><?xml version="1.0" encoding="utf-8"?>
<a:theme xmlns:a="http://schemas.openxmlformats.org/drawingml/2006/main" name="Personnalisé">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72938328_TF78544816_Win32" id="{92BE2C3D-300F-4B9F-910D-D2787EDDC4E0}" vid="{8BF88667-91EE-4F49-BD92-7DB8827BD33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B7358-0BCB-4DEB-B717-C1D7CC555F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3.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Présentation de conférence moderne</Template>
  <TotalTime>1125</TotalTime>
  <Words>1347</Words>
  <Application>Microsoft Office PowerPoint</Application>
  <PresentationFormat>Grand écran</PresentationFormat>
  <Paragraphs>203</Paragraphs>
  <Slides>39</Slides>
  <Notes>16</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39</vt:i4>
      </vt:variant>
    </vt:vector>
  </HeadingPairs>
  <TitlesOfParts>
    <vt:vector size="45" baseType="lpstr">
      <vt:lpstr>Arial</vt:lpstr>
      <vt:lpstr>Arial Unicode MS</vt:lpstr>
      <vt:lpstr>Calibri</vt:lpstr>
      <vt:lpstr>Tisa Offc Serif Pro</vt:lpstr>
      <vt:lpstr>Univers Light</vt:lpstr>
      <vt:lpstr>Personnalisé</vt:lpstr>
      <vt:lpstr>Soutenance de mémoire Soutenu par Maëlle Magy  Dirigé par Raphaël Crépin </vt:lpstr>
      <vt:lpstr>Présentation PowerPoint</vt:lpstr>
      <vt:lpstr>Les intelligences artificielles et la différenciation pédagogique</vt:lpstr>
      <vt:lpstr>Comment les intelligences artificielles peuvent-elles faciliter la mise en œuvre de la différenciation pédagogique ?</vt:lpstr>
      <vt:lpstr>Définition de la différenciation pédagogique</vt:lpstr>
      <vt:lpstr>Définition de l’intelligence artificielle</vt:lpstr>
      <vt:lpstr>La mise en place de la différenciation pédagogique</vt:lpstr>
      <vt:lpstr>La mise en place de la différenciation pédagogique</vt:lpstr>
      <vt:lpstr>La mise en place de la différenciation pédagogique</vt:lpstr>
      <vt:lpstr>Les défis de l’utilisation des intelligences artificielles</vt:lpstr>
      <vt:lpstr>Mise en pratique</vt:lpstr>
      <vt:lpstr>Mise en pratique dans le collège Alphonse Terroir de Marly</vt:lpstr>
      <vt:lpstr>Questionnaire auprès des élèves (28 élèves)</vt:lpstr>
      <vt:lpstr>Utilisation des intelligences artificielles en classe</vt:lpstr>
      <vt:lpstr>Description de la séance</vt:lpstr>
      <vt:lpstr>Description de la séance</vt:lpstr>
      <vt:lpstr>Présentation PowerPoint</vt:lpstr>
      <vt:lpstr>Présentation PowerPoint</vt:lpstr>
      <vt:lpstr>Présentation PowerPoint</vt:lpstr>
      <vt:lpstr>Description de la séance</vt:lpstr>
      <vt:lpstr>Présentation PowerPoint</vt:lpstr>
      <vt:lpstr>Présentation PowerPoint</vt:lpstr>
      <vt:lpstr>Présentation PowerPoint</vt:lpstr>
      <vt:lpstr>Description de la séance</vt:lpstr>
      <vt:lpstr>Analyse réflexive: Les avantages de l’utilisation des intelligences artificielles lors de cette séance</vt:lpstr>
      <vt:lpstr>Inconvénients de l’utilisation des intelligences artificielles lors de cette séance</vt:lpstr>
      <vt:lpstr>Utilisation autonome des intelligences artificielles comme assistant virtuel pour répondre aux besoins des élèves</vt:lpstr>
      <vt:lpstr>Analyse réflexive de cette expérience</vt:lpstr>
      <vt:lpstr>Compétences développées grâce à ce mémoire</vt:lpstr>
      <vt:lpstr>Attendus de fin de formation</vt:lpstr>
      <vt:lpstr>Conclusion</vt:lpstr>
      <vt:lpstr>Bibliographie</vt:lpstr>
      <vt:lpstr>Histoire de l’intelligence artificielle</vt:lpstr>
      <vt:lpstr>Mon utilisation personnelle des intelligences artificielles</vt:lpstr>
      <vt:lpstr>Création de supports d’apprentissages</vt:lpstr>
      <vt:lpstr>Aide à la différenciation de mes activités</vt:lpstr>
      <vt:lpstr>Création d’activité supplémentaire</vt:lpstr>
      <vt:lpstr>Création d’évaluation formative</vt:lpstr>
      <vt:lpstr>En théorie, les IA pourraient aider à la mise en place de la différenciation pédagogique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Soutenance de mémoire Soutenue par Maëlle Magy  Dirigée par Raphaël Crespin</dc:title>
  <dc:creator>Maelle Magy</dc:creator>
  <cp:lastModifiedBy>Maelle Magy</cp:lastModifiedBy>
  <cp:revision>27</cp:revision>
  <dcterms:created xsi:type="dcterms:W3CDTF">2024-05-12T18:22:27Z</dcterms:created>
  <dcterms:modified xsi:type="dcterms:W3CDTF">2024-05-27T08:57:28Z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