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9" r:id="rId6"/>
    <p:sldId id="261" r:id="rId7"/>
    <p:sldId id="263" r:id="rId8"/>
    <p:sldId id="264" r:id="rId9"/>
    <p:sldId id="265" r:id="rId10"/>
    <p:sldId id="266" r:id="rId11"/>
    <p:sldId id="267" r:id="rId12"/>
    <p:sldId id="262" r:id="rId13"/>
    <p:sldId id="257" r:id="rId14"/>
    <p:sldId id="270" r:id="rId15"/>
    <p:sldId id="272" r:id="rId16"/>
    <p:sldId id="274" r:id="rId17"/>
    <p:sldId id="273" r:id="rId18"/>
    <p:sldId id="275" r:id="rId19"/>
    <p:sldId id="27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0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0EB86-9465-39C0-BE19-CDD41DA15D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8EE711-3D56-B0A7-F505-5F40DF577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EEBF77-BD68-77FF-0F39-186280FA8AA2}"/>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045012AF-3A33-7C9A-935D-637B2EBD06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D73B33-EE04-270F-B178-387DBF976F6D}"/>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413629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5890E-AAB0-1E02-3BCF-9734C3D0B60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B68754-2364-B2AB-5CC5-742A2892FA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D79CE3-ECB7-4FAA-C773-5F94B1467AE6}"/>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A0CE1E61-E6C2-EEA4-F00F-335F077FF0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7625D7-15D6-4935-F6E9-37273DF8DF7F}"/>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82944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4B4C7B-AE91-A6BC-3EDE-D20F209373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E155E1-308A-98DA-05FF-D71C01C4FA7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56812D-EB38-ECA6-3854-A83A9F4FDF7D}"/>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C5896495-E6DB-9736-2577-8BDFF1BECA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92D01E-4073-B3CE-3403-60216DECD263}"/>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4934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ED430-179E-0670-64DC-856C59AB78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51DA14-D0DC-9823-521E-FCD924E00D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9BC821-8BB6-4C81-ABBE-540392724802}"/>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018020A2-83F1-644B-003C-6B7640DF1C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FC00D5-F74D-2759-2C2F-FB051B5E6E2E}"/>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324385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5D1E1-2F77-7A68-07E3-2AC34678E8F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05A426-C7A9-F61B-3E3B-AE938B252C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9DC6C96-18E0-1148-43D9-95DA16D87ACA}"/>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ED6DA034-664C-83A7-0776-A84668FBA9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04AC61-76E2-4794-DBA5-CAE148E02D61}"/>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25246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AFFD9-4B82-2D04-EF42-F7D5BCD6AE4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C03273-C7BC-BE4F-9910-DD403DE2842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86C3988-3F4B-111A-7BA8-0E08F3687C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065E62-1A91-E9DB-C923-858C1AE4576B}"/>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4CD31EAD-38A7-4D89-FD7C-7040D68904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5ED2E8-CC68-BD44-755F-7DF5D3B6A2FF}"/>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392312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A7C17-A932-BD85-A3B3-CA0AA284B2A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18D33AA-A52A-EED0-17E1-C55C03424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4E51B2-DADC-FDE8-DBAF-CD9EF0A6EDD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E63024-0B31-AE4F-009C-A86CCEDAE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27F61A-DB8F-C2E6-3BE5-FD8D4DA553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ACA50ED-6FD6-6E5A-06D9-3D3117C55CF5}"/>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8" name="Espace réservé du pied de page 7">
            <a:extLst>
              <a:ext uri="{FF2B5EF4-FFF2-40B4-BE49-F238E27FC236}">
                <a16:creationId xmlns:a16="http://schemas.microsoft.com/office/drawing/2014/main" id="{1710B8FA-19A6-91AA-7095-CEFB7CE4AFC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DA22ED2-5552-24D4-4FFC-8058F186CD29}"/>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6740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7D2E1-FED6-B6B1-EBC1-C835186567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57D1D82-CFA0-E4F7-7BCB-91F24CAE3631}"/>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4" name="Espace réservé du pied de page 3">
            <a:extLst>
              <a:ext uri="{FF2B5EF4-FFF2-40B4-BE49-F238E27FC236}">
                <a16:creationId xmlns:a16="http://schemas.microsoft.com/office/drawing/2014/main" id="{2CC5863F-4EBC-75AA-227F-F7217C805B9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C829832-7F44-57F0-F2C4-AE662BE98D31}"/>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3161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EEEF3C-7497-7F05-E558-2EF8B758DD7A}"/>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3" name="Espace réservé du pied de page 2">
            <a:extLst>
              <a:ext uri="{FF2B5EF4-FFF2-40B4-BE49-F238E27FC236}">
                <a16:creationId xmlns:a16="http://schemas.microsoft.com/office/drawing/2014/main" id="{3CACA5BB-90B7-1464-F0BF-B46AF7745DD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4BDCE2-A4B6-08D5-302D-16D9F9336933}"/>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196701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9BE1D-9603-A7BE-FA90-2E0F1E1ADA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6F6785-9D58-7208-09EB-1D26EEA44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A2893C7-383B-CF1F-8194-882E36D99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C9557E-9D8A-4DC9-AD59-4A7DF9221FC7}"/>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50191E84-2065-7ECD-EEC8-0F1174F4A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E7756D-68CF-1E24-8EA5-AF86D3701BA6}"/>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210958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64688-43EE-1966-EF3C-34182FA9486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10337A-FEB6-DD74-7AC7-762310AAE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53B8CFA-F117-ADBA-3D28-40CD2D537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7A0448-2FFE-D338-AFCB-E561C759ACB7}"/>
              </a:ext>
            </a:extLst>
          </p:cNvPr>
          <p:cNvSpPr>
            <a:spLocks noGrp="1"/>
          </p:cNvSpPr>
          <p:nvPr>
            <p:ph type="dt" sz="half" idx="10"/>
          </p:nvPr>
        </p:nvSpPr>
        <p:spPr/>
        <p:txBody>
          <a:bodyPr/>
          <a:lstStyle/>
          <a:p>
            <a:fld id="{AEC244FE-AC83-464C-ADAA-B4EDA4A45338}" type="datetimeFigureOut">
              <a:rPr lang="fr-FR" smtClean="0"/>
              <a:t>18/09/2024</a:t>
            </a:fld>
            <a:endParaRPr lang="fr-FR"/>
          </a:p>
        </p:txBody>
      </p:sp>
      <p:sp>
        <p:nvSpPr>
          <p:cNvPr id="6" name="Espace réservé du pied de page 5">
            <a:extLst>
              <a:ext uri="{FF2B5EF4-FFF2-40B4-BE49-F238E27FC236}">
                <a16:creationId xmlns:a16="http://schemas.microsoft.com/office/drawing/2014/main" id="{4411E031-EC80-0D75-81A9-9F8BA402E1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F8B43B-EC2F-2AF0-DB1D-2E180A273C69}"/>
              </a:ext>
            </a:extLst>
          </p:cNvPr>
          <p:cNvSpPr>
            <a:spLocks noGrp="1"/>
          </p:cNvSpPr>
          <p:nvPr>
            <p:ph type="sldNum" sz="quarter" idx="12"/>
          </p:nvPr>
        </p:nvSpPr>
        <p:spPr/>
        <p:txBody>
          <a:bodyPr/>
          <a:lstStyle/>
          <a:p>
            <a:fld id="{7C96B9F9-FAEC-47C7-9EED-C7CCA348FBD2}" type="slidenum">
              <a:rPr lang="fr-FR" smtClean="0"/>
              <a:t>‹N°›</a:t>
            </a:fld>
            <a:endParaRPr lang="fr-FR"/>
          </a:p>
        </p:txBody>
      </p:sp>
    </p:spTree>
    <p:extLst>
      <p:ext uri="{BB962C8B-B14F-4D97-AF65-F5344CB8AC3E}">
        <p14:creationId xmlns:p14="http://schemas.microsoft.com/office/powerpoint/2010/main" val="415506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A286DD-A80E-B922-9ECE-BC11350BB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7332956-9D7C-47C9-7A92-F158EBA15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3A08DB-0EA5-53E5-3B89-3AC7C8E5E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C244FE-AC83-464C-ADAA-B4EDA4A45338}" type="datetimeFigureOut">
              <a:rPr lang="fr-FR" smtClean="0"/>
              <a:t>18/09/2024</a:t>
            </a:fld>
            <a:endParaRPr lang="fr-FR"/>
          </a:p>
        </p:txBody>
      </p:sp>
      <p:sp>
        <p:nvSpPr>
          <p:cNvPr id="5" name="Espace réservé du pied de page 4">
            <a:extLst>
              <a:ext uri="{FF2B5EF4-FFF2-40B4-BE49-F238E27FC236}">
                <a16:creationId xmlns:a16="http://schemas.microsoft.com/office/drawing/2014/main" id="{CB45E59F-DDB6-3D3E-AE52-41908CE6C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578C544-E474-D2CD-4469-37FCE95DD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96B9F9-FAEC-47C7-9EED-C7CCA348FBD2}" type="slidenum">
              <a:rPr lang="fr-FR" smtClean="0"/>
              <a:t>‹N°›</a:t>
            </a:fld>
            <a:endParaRPr lang="fr-FR"/>
          </a:p>
        </p:txBody>
      </p:sp>
    </p:spTree>
    <p:extLst>
      <p:ext uri="{BB962C8B-B14F-4D97-AF65-F5344CB8AC3E}">
        <p14:creationId xmlns:p14="http://schemas.microsoft.com/office/powerpoint/2010/main" val="209921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6AF5F-9F6F-74DE-18E0-EC5539572E5D}"/>
              </a:ext>
            </a:extLst>
          </p:cNvPr>
          <p:cNvSpPr>
            <a:spLocks noGrp="1"/>
          </p:cNvSpPr>
          <p:nvPr>
            <p:ph type="ctrTitle"/>
          </p:nvPr>
        </p:nvSpPr>
        <p:spPr/>
        <p:txBody>
          <a:bodyPr/>
          <a:lstStyle/>
          <a:p>
            <a:r>
              <a:rPr lang="fr-FR" dirty="0"/>
              <a:t>Planétologie</a:t>
            </a:r>
          </a:p>
        </p:txBody>
      </p:sp>
      <p:sp>
        <p:nvSpPr>
          <p:cNvPr id="3" name="Sous-titre 2">
            <a:extLst>
              <a:ext uri="{FF2B5EF4-FFF2-40B4-BE49-F238E27FC236}">
                <a16:creationId xmlns:a16="http://schemas.microsoft.com/office/drawing/2014/main" id="{755A70AE-3638-9DE2-21E4-74727F7871B6}"/>
              </a:ext>
            </a:extLst>
          </p:cNvPr>
          <p:cNvSpPr>
            <a:spLocks noGrp="1"/>
          </p:cNvSpPr>
          <p:nvPr>
            <p:ph type="subTitle" idx="1"/>
          </p:nvPr>
        </p:nvSpPr>
        <p:spPr/>
        <p:txBody>
          <a:bodyPr/>
          <a:lstStyle/>
          <a:p>
            <a:r>
              <a:rPr lang="fr-FR" dirty="0"/>
              <a:t>5</a:t>
            </a:r>
            <a:r>
              <a:rPr lang="fr-FR" baseline="30000" dirty="0"/>
              <a:t>ème</a:t>
            </a:r>
            <a:r>
              <a:rPr lang="fr-FR" dirty="0"/>
              <a:t> </a:t>
            </a:r>
          </a:p>
        </p:txBody>
      </p:sp>
    </p:spTree>
    <p:extLst>
      <p:ext uri="{BB962C8B-B14F-4D97-AF65-F5344CB8AC3E}">
        <p14:creationId xmlns:p14="http://schemas.microsoft.com/office/powerpoint/2010/main" val="408259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DECE7-71F7-78C1-F47A-A93BB7EE7724}"/>
              </a:ext>
            </a:extLst>
          </p:cNvPr>
          <p:cNvSpPr>
            <a:spLocks noGrp="1"/>
          </p:cNvSpPr>
          <p:nvPr>
            <p:ph type="title"/>
          </p:nvPr>
        </p:nvSpPr>
        <p:spPr/>
        <p:txBody>
          <a:bodyPr/>
          <a:lstStyle/>
          <a:p>
            <a:r>
              <a:rPr lang="fr-FR" dirty="0"/>
              <a:t>3. </a:t>
            </a:r>
          </a:p>
        </p:txBody>
      </p:sp>
      <p:sp>
        <p:nvSpPr>
          <p:cNvPr id="3" name="Espace réservé du contenu 2">
            <a:extLst>
              <a:ext uri="{FF2B5EF4-FFF2-40B4-BE49-F238E27FC236}">
                <a16:creationId xmlns:a16="http://schemas.microsoft.com/office/drawing/2014/main" id="{162F3E50-D02D-5303-35BC-D679338136BE}"/>
              </a:ext>
            </a:extLst>
          </p:cNvPr>
          <p:cNvSpPr>
            <a:spLocks noGrp="1"/>
          </p:cNvSpPr>
          <p:nvPr>
            <p:ph idx="1"/>
          </p:nvPr>
        </p:nvSpPr>
        <p:spPr/>
        <p:txBody>
          <a:bodyPr>
            <a:normAutofit fontScale="92500" lnSpcReduction="20000"/>
          </a:bodyPr>
          <a:lstStyle/>
          <a:p>
            <a:pPr marL="0" indent="0">
              <a:lnSpc>
                <a:spcPct val="150000"/>
              </a:lnSpc>
              <a:buNone/>
            </a:pPr>
            <a:r>
              <a:rPr lang="fr-FR" sz="3200" dirty="0"/>
              <a:t>Sur le document 5, </a:t>
            </a:r>
            <a:r>
              <a:rPr lang="fr-FR" sz="3200" b="1" dirty="0"/>
              <a:t>je vois que </a:t>
            </a:r>
            <a:r>
              <a:rPr lang="fr-FR" sz="3200" dirty="0"/>
              <a:t>l'énergie solaire reçue varie selon le mois dans l’hémisphère nord et l’hémisphère sud. </a:t>
            </a:r>
          </a:p>
          <a:p>
            <a:pPr marL="0" indent="0">
              <a:lnSpc>
                <a:spcPct val="150000"/>
              </a:lnSpc>
              <a:buNone/>
            </a:pPr>
            <a:r>
              <a:rPr lang="fr-FR" sz="3200" dirty="0"/>
              <a:t>738 J/s/m2 en Guadeloupe au mois de janvier alors qu’on a 1180 J/s/m2 en Août. Sur l’ile de La Réunion au mois de janvier on a 1214 J/s/m2 contre 722 J/s/m2 au mois d’aout. </a:t>
            </a:r>
            <a:r>
              <a:rPr lang="fr-FR" sz="3200" b="1" dirty="0"/>
              <a:t>J’en conclus que </a:t>
            </a:r>
            <a:r>
              <a:rPr lang="fr-FR" sz="3200" dirty="0"/>
              <a:t>l'énergie solaire n’est pas répartie de la même manière car la Terre tourne autour du soleil. </a:t>
            </a:r>
          </a:p>
        </p:txBody>
      </p:sp>
    </p:spTree>
    <p:extLst>
      <p:ext uri="{BB962C8B-B14F-4D97-AF65-F5344CB8AC3E}">
        <p14:creationId xmlns:p14="http://schemas.microsoft.com/office/powerpoint/2010/main" val="287007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43A1B-D191-E2E3-4C52-1DA99FE86070}"/>
              </a:ext>
            </a:extLst>
          </p:cNvPr>
          <p:cNvSpPr>
            <a:spLocks noGrp="1"/>
          </p:cNvSpPr>
          <p:nvPr>
            <p:ph type="title"/>
          </p:nvPr>
        </p:nvSpPr>
        <p:spPr/>
        <p:txBody>
          <a:bodyPr/>
          <a:lstStyle/>
          <a:p>
            <a:r>
              <a:rPr lang="fr-FR" dirty="0"/>
              <a:t>4.</a:t>
            </a:r>
          </a:p>
        </p:txBody>
      </p:sp>
      <p:sp>
        <p:nvSpPr>
          <p:cNvPr id="3" name="Espace réservé du contenu 2">
            <a:extLst>
              <a:ext uri="{FF2B5EF4-FFF2-40B4-BE49-F238E27FC236}">
                <a16:creationId xmlns:a16="http://schemas.microsoft.com/office/drawing/2014/main" id="{992FEB30-2C10-B6C2-1A0E-7E95F888A8C9}"/>
              </a:ext>
            </a:extLst>
          </p:cNvPr>
          <p:cNvSpPr>
            <a:spLocks noGrp="1"/>
          </p:cNvSpPr>
          <p:nvPr>
            <p:ph idx="1"/>
          </p:nvPr>
        </p:nvSpPr>
        <p:spPr/>
        <p:txBody>
          <a:bodyPr>
            <a:normAutofit/>
          </a:bodyPr>
          <a:lstStyle/>
          <a:p>
            <a:pPr marL="0" indent="0">
              <a:buNone/>
            </a:pPr>
            <a:r>
              <a:rPr lang="fr-FR" sz="3600" dirty="0"/>
              <a:t>Grâce au document 6, </a:t>
            </a:r>
            <a:r>
              <a:rPr lang="fr-FR" sz="3600" b="1" dirty="0"/>
              <a:t>je vois que </a:t>
            </a:r>
            <a:r>
              <a:rPr lang="fr-FR" sz="3600" dirty="0"/>
              <a:t>sur les photographies à prises longues montrent que les étoiles forment un cercle durant la nuit. </a:t>
            </a:r>
            <a:r>
              <a:rPr lang="fr-FR" sz="3600" b="1" dirty="0"/>
              <a:t>Je sais que </a:t>
            </a:r>
            <a:r>
              <a:rPr lang="fr-FR" sz="3600" dirty="0"/>
              <a:t>je peux considérer les étoiles comme des points fixes dans le ciel. </a:t>
            </a:r>
            <a:r>
              <a:rPr lang="fr-FR" sz="3600" b="1" dirty="0"/>
              <a:t>J’en conclus </a:t>
            </a:r>
            <a:r>
              <a:rPr lang="fr-FR" sz="3600" dirty="0"/>
              <a:t>que la Terre tourne sur elle-même.</a:t>
            </a:r>
          </a:p>
        </p:txBody>
      </p:sp>
    </p:spTree>
    <p:extLst>
      <p:ext uri="{BB962C8B-B14F-4D97-AF65-F5344CB8AC3E}">
        <p14:creationId xmlns:p14="http://schemas.microsoft.com/office/powerpoint/2010/main" val="12359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sphère, planète, objet astronomique, Terre&#10;&#10;Description générée automatiquement">
            <a:extLst>
              <a:ext uri="{FF2B5EF4-FFF2-40B4-BE49-F238E27FC236}">
                <a16:creationId xmlns:a16="http://schemas.microsoft.com/office/drawing/2014/main" id="{4F369077-3461-8333-17A7-4C8C80B293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2549" y="0"/>
            <a:ext cx="7046901" cy="10246195"/>
          </a:xfrm>
        </p:spPr>
      </p:pic>
    </p:spTree>
    <p:extLst>
      <p:ext uri="{BB962C8B-B14F-4D97-AF65-F5344CB8AC3E}">
        <p14:creationId xmlns:p14="http://schemas.microsoft.com/office/powerpoint/2010/main" val="171077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19C01-7FE9-C7C9-7BF9-C5A9B9C64C0A}"/>
              </a:ext>
            </a:extLst>
          </p:cNvPr>
          <p:cNvSpPr>
            <a:spLocks noGrp="1"/>
          </p:cNvSpPr>
          <p:nvPr>
            <p:ph type="title"/>
          </p:nvPr>
        </p:nvSpPr>
        <p:spPr/>
        <p:txBody>
          <a:bodyPr/>
          <a:lstStyle/>
          <a:p>
            <a:r>
              <a:rPr lang="fr-FR" b="1" dirty="0">
                <a:solidFill>
                  <a:srgbClr val="FF0000"/>
                </a:solidFill>
              </a:rPr>
              <a:t>Bilan</a:t>
            </a:r>
          </a:p>
        </p:txBody>
      </p:sp>
      <p:sp>
        <p:nvSpPr>
          <p:cNvPr id="3" name="Espace réservé du contenu 2">
            <a:extLst>
              <a:ext uri="{FF2B5EF4-FFF2-40B4-BE49-F238E27FC236}">
                <a16:creationId xmlns:a16="http://schemas.microsoft.com/office/drawing/2014/main" id="{9A930654-E47E-D4DF-064D-DF01FFE9B72B}"/>
              </a:ext>
            </a:extLst>
          </p:cNvPr>
          <p:cNvSpPr>
            <a:spLocks noGrp="1"/>
          </p:cNvSpPr>
          <p:nvPr>
            <p:ph idx="1"/>
          </p:nvPr>
        </p:nvSpPr>
        <p:spPr/>
        <p:txBody>
          <a:bodyPr/>
          <a:lstStyle/>
          <a:p>
            <a:pPr marL="0" indent="0">
              <a:lnSpc>
                <a:spcPct val="100000"/>
              </a:lnSpc>
              <a:buNone/>
            </a:pPr>
            <a:r>
              <a:rPr lang="fr-FR" sz="3200" dirty="0">
                <a:solidFill>
                  <a:srgbClr val="FF0000"/>
                </a:solidFill>
              </a:rPr>
              <a:t>La Terre a une forme sphérique.</a:t>
            </a:r>
          </a:p>
          <a:p>
            <a:pPr marL="0" indent="0">
              <a:lnSpc>
                <a:spcPct val="100000"/>
              </a:lnSpc>
              <a:buNone/>
            </a:pPr>
            <a:r>
              <a:rPr lang="fr-FR" sz="3200" dirty="0">
                <a:solidFill>
                  <a:srgbClr val="FF0000"/>
                </a:solidFill>
              </a:rPr>
              <a:t>La rotation de la Terre sur elle-même déforme légèrement sa forme sphérique : la Terre est un peu aplatie au niveau des pôles.</a:t>
            </a:r>
          </a:p>
          <a:p>
            <a:pPr marL="0" indent="0">
              <a:lnSpc>
                <a:spcPct val="100000"/>
              </a:lnSpc>
              <a:buNone/>
            </a:pPr>
            <a:r>
              <a:rPr lang="fr-FR" sz="3200" dirty="0">
                <a:solidFill>
                  <a:srgbClr val="FF0000"/>
                </a:solidFill>
              </a:rPr>
              <a:t>La Terre tourne sur elle-même en une journée, et tourne autour du soleil au cours de l’année en formant une ellipse.</a:t>
            </a:r>
            <a:endParaRPr lang="fr-FR" dirty="0"/>
          </a:p>
        </p:txBody>
      </p:sp>
    </p:spTree>
    <p:extLst>
      <p:ext uri="{BB962C8B-B14F-4D97-AF65-F5344CB8AC3E}">
        <p14:creationId xmlns:p14="http://schemas.microsoft.com/office/powerpoint/2010/main" val="237572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3E8D6-21EB-F761-C5FC-B3A5F3946101}"/>
              </a:ext>
            </a:extLst>
          </p:cNvPr>
          <p:cNvSpPr>
            <a:spLocks noGrp="1"/>
          </p:cNvSpPr>
          <p:nvPr>
            <p:ph type="title"/>
          </p:nvPr>
        </p:nvSpPr>
        <p:spPr/>
        <p:txBody>
          <a:bodyPr/>
          <a:lstStyle/>
          <a:p>
            <a:r>
              <a:rPr lang="fr-FR" b="1" dirty="0">
                <a:solidFill>
                  <a:srgbClr val="FF0000"/>
                </a:solidFill>
              </a:rPr>
              <a:t>II. La structure de la Terre</a:t>
            </a:r>
          </a:p>
        </p:txBody>
      </p:sp>
      <p:sp>
        <p:nvSpPr>
          <p:cNvPr id="3" name="Espace réservé du contenu 2">
            <a:extLst>
              <a:ext uri="{FF2B5EF4-FFF2-40B4-BE49-F238E27FC236}">
                <a16:creationId xmlns:a16="http://schemas.microsoft.com/office/drawing/2014/main" id="{7E72185D-4E4B-E531-3D43-5CE7AF4B44A1}"/>
              </a:ext>
            </a:extLst>
          </p:cNvPr>
          <p:cNvSpPr>
            <a:spLocks noGrp="1"/>
          </p:cNvSpPr>
          <p:nvPr>
            <p:ph idx="1"/>
          </p:nvPr>
        </p:nvSpPr>
        <p:spPr/>
        <p:txBody>
          <a:bodyPr/>
          <a:lstStyle/>
          <a:p>
            <a:pPr marL="0" indent="0">
              <a:buNone/>
            </a:pPr>
            <a:r>
              <a:rPr lang="fr-FR" b="1" dirty="0">
                <a:solidFill>
                  <a:schemeClr val="accent6"/>
                </a:solidFill>
              </a:rPr>
              <a:t>Quelles sont les caractéristiques structurales qui font de la Terre une planète unique ?</a:t>
            </a:r>
          </a:p>
          <a:p>
            <a:pPr marL="0" indent="0">
              <a:buNone/>
            </a:pPr>
            <a:endParaRPr lang="fr-FR" b="1" dirty="0">
              <a:solidFill>
                <a:schemeClr val="accent6"/>
              </a:solidFill>
            </a:endParaRPr>
          </a:p>
          <a:p>
            <a:pPr marL="0" indent="0">
              <a:buNone/>
            </a:pPr>
            <a:r>
              <a:rPr lang="fr-FR" dirty="0">
                <a:solidFill>
                  <a:schemeClr val="accent6"/>
                </a:solidFill>
              </a:rPr>
              <a:t>a. La structure interne de la Terre</a:t>
            </a:r>
          </a:p>
          <a:p>
            <a:pPr marL="0" indent="0">
              <a:buNone/>
            </a:pPr>
            <a:endParaRPr lang="fr-FR" b="1" dirty="0"/>
          </a:p>
          <a:p>
            <a:pPr marL="0" indent="0">
              <a:buNone/>
            </a:pPr>
            <a:r>
              <a:rPr lang="fr-FR" b="1" dirty="0"/>
              <a:t>Ma représentation : </a:t>
            </a:r>
          </a:p>
          <a:p>
            <a:pPr marL="0" indent="0">
              <a:buNone/>
            </a:pPr>
            <a:r>
              <a:rPr lang="fr-FR" dirty="0"/>
              <a:t>(Ne pas écrire : Schématiser pour moi la structure interne de la Terre)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7748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72185D-4E4B-E531-3D43-5CE7AF4B44A1}"/>
              </a:ext>
            </a:extLst>
          </p:cNvPr>
          <p:cNvSpPr>
            <a:spLocks noGrp="1"/>
          </p:cNvSpPr>
          <p:nvPr>
            <p:ph idx="1"/>
          </p:nvPr>
        </p:nvSpPr>
        <p:spPr>
          <a:xfrm>
            <a:off x="1257300" y="5018809"/>
            <a:ext cx="10096500" cy="1158154"/>
          </a:xfrm>
        </p:spPr>
        <p:txBody>
          <a:bodyPr/>
          <a:lstStyle/>
          <a:p>
            <a:pPr marL="0" indent="0">
              <a:buNone/>
            </a:pPr>
            <a:endParaRPr lang="fr-FR" dirty="0"/>
          </a:p>
          <a:p>
            <a:pPr marL="0" indent="0">
              <a:buNone/>
            </a:pPr>
            <a:endParaRPr lang="fr-FR" dirty="0"/>
          </a:p>
        </p:txBody>
      </p:sp>
      <p:pic>
        <p:nvPicPr>
          <p:cNvPr id="5" name="Image 4" descr="Une image contenant carte, cercle, Terre, planète&#10;&#10;Description générée automatiquement">
            <a:extLst>
              <a:ext uri="{FF2B5EF4-FFF2-40B4-BE49-F238E27FC236}">
                <a16:creationId xmlns:a16="http://schemas.microsoft.com/office/drawing/2014/main" id="{AF41D85C-4164-51CB-DC0F-5B3943E8C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2402"/>
            <a:ext cx="8409316" cy="5195484"/>
          </a:xfrm>
          <a:prstGeom prst="rect">
            <a:avLst/>
          </a:prstGeom>
        </p:spPr>
      </p:pic>
      <p:sp>
        <p:nvSpPr>
          <p:cNvPr id="6" name="ZoneTexte 5">
            <a:extLst>
              <a:ext uri="{FF2B5EF4-FFF2-40B4-BE49-F238E27FC236}">
                <a16:creationId xmlns:a16="http://schemas.microsoft.com/office/drawing/2014/main" id="{88A5CC2D-BFAE-33F4-8D19-F6F2E9866E20}"/>
              </a:ext>
            </a:extLst>
          </p:cNvPr>
          <p:cNvSpPr txBox="1"/>
          <p:nvPr/>
        </p:nvSpPr>
        <p:spPr>
          <a:xfrm>
            <a:off x="969818" y="5782828"/>
            <a:ext cx="10671464" cy="646331"/>
          </a:xfrm>
          <a:prstGeom prst="rect">
            <a:avLst/>
          </a:prstGeom>
          <a:noFill/>
        </p:spPr>
        <p:txBody>
          <a:bodyPr wrap="square" rtlCol="0">
            <a:spAutoFit/>
          </a:bodyPr>
          <a:lstStyle/>
          <a:p>
            <a:pPr algn="ctr"/>
            <a:r>
              <a:rPr lang="fr-FR" sz="3600" b="1" dirty="0"/>
              <a:t>Schéma montrant la structure interne de la Terre</a:t>
            </a:r>
          </a:p>
        </p:txBody>
      </p:sp>
      <p:sp>
        <p:nvSpPr>
          <p:cNvPr id="7" name="Rectangle 6">
            <a:extLst>
              <a:ext uri="{FF2B5EF4-FFF2-40B4-BE49-F238E27FC236}">
                <a16:creationId xmlns:a16="http://schemas.microsoft.com/office/drawing/2014/main" id="{3EC45756-D65F-AB8F-7607-23618E5F9E9C}"/>
              </a:ext>
            </a:extLst>
          </p:cNvPr>
          <p:cNvSpPr/>
          <p:nvPr/>
        </p:nvSpPr>
        <p:spPr>
          <a:xfrm>
            <a:off x="623455" y="602673"/>
            <a:ext cx="2743200" cy="33043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593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25F40F-F568-12F3-9454-22D4BCB33679}"/>
              </a:ext>
            </a:extLst>
          </p:cNvPr>
          <p:cNvSpPr>
            <a:spLocks noGrp="1"/>
          </p:cNvSpPr>
          <p:nvPr>
            <p:ph idx="1"/>
          </p:nvPr>
        </p:nvSpPr>
        <p:spPr>
          <a:xfrm>
            <a:off x="765464" y="1253331"/>
            <a:ext cx="10515600" cy="4351338"/>
          </a:xfrm>
        </p:spPr>
        <p:txBody>
          <a:bodyPr>
            <a:normAutofit/>
          </a:bodyPr>
          <a:lstStyle/>
          <a:p>
            <a:pPr marL="0" indent="0">
              <a:buNone/>
            </a:pPr>
            <a:r>
              <a:rPr lang="fr-FR" sz="6000" b="1" dirty="0">
                <a:solidFill>
                  <a:srgbClr val="FF0000"/>
                </a:solidFill>
              </a:rPr>
              <a:t>La structure interne de la Terre est constituée d’un noyau, du manteau et de la croûte terrestre ou océanique.</a:t>
            </a:r>
          </a:p>
        </p:txBody>
      </p:sp>
    </p:spTree>
    <p:extLst>
      <p:ext uri="{BB962C8B-B14F-4D97-AF65-F5344CB8AC3E}">
        <p14:creationId xmlns:p14="http://schemas.microsoft.com/office/powerpoint/2010/main" val="300519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3CC2F2-60D7-38DE-3639-ADDF7D72378C}"/>
              </a:ext>
            </a:extLst>
          </p:cNvPr>
          <p:cNvSpPr>
            <a:spLocks noGrp="1"/>
          </p:cNvSpPr>
          <p:nvPr>
            <p:ph idx="1"/>
          </p:nvPr>
        </p:nvSpPr>
        <p:spPr>
          <a:xfrm>
            <a:off x="154132" y="175058"/>
            <a:ext cx="11528714" cy="6256915"/>
          </a:xfrm>
        </p:spPr>
        <p:txBody>
          <a:bodyPr>
            <a:normAutofit fontScale="92500" lnSpcReduction="20000"/>
          </a:bodyPr>
          <a:lstStyle/>
          <a:p>
            <a:pPr marL="0" indent="0">
              <a:buNone/>
            </a:pPr>
            <a:r>
              <a:rPr lang="fr-FR" dirty="0">
                <a:solidFill>
                  <a:schemeClr val="accent6"/>
                </a:solidFill>
              </a:rPr>
              <a:t>b. La structure externe de la Terre</a:t>
            </a:r>
          </a:p>
          <a:p>
            <a:pPr marL="457200" lvl="1" indent="0">
              <a:buNone/>
            </a:pPr>
            <a:endParaRPr lang="fr-FR" dirty="0"/>
          </a:p>
          <a:p>
            <a:pPr marL="0" indent="0">
              <a:buNone/>
            </a:pPr>
            <a:r>
              <a:rPr lang="fr-FR" sz="3200" b="1" dirty="0"/>
              <a:t>L'atmosphère </a:t>
            </a:r>
            <a:r>
              <a:rPr lang="fr-FR" sz="3200" dirty="0"/>
              <a:t>est une enveloppe gazeuse qui enveloppe une planète.</a:t>
            </a:r>
          </a:p>
          <a:p>
            <a:pPr marL="0" indent="0">
              <a:buNone/>
            </a:pPr>
            <a:endParaRPr lang="fr-FR" sz="3200" b="1" dirty="0"/>
          </a:p>
          <a:p>
            <a:pPr marL="0" indent="0">
              <a:buNone/>
            </a:pPr>
            <a:r>
              <a:rPr lang="fr-FR" sz="3200" b="1" dirty="0"/>
              <a:t>L'hydrosphère </a:t>
            </a:r>
            <a:r>
              <a:rPr lang="fr-FR" sz="3200" dirty="0"/>
              <a:t>est l'ensemble des zones d'une planète où l'eau est présente.</a:t>
            </a:r>
          </a:p>
          <a:p>
            <a:pPr marL="0" indent="0">
              <a:buNone/>
            </a:pPr>
            <a:endParaRPr lang="fr-FR" sz="3200" b="1" dirty="0"/>
          </a:p>
          <a:p>
            <a:pPr marL="0" indent="0">
              <a:buNone/>
            </a:pPr>
            <a:r>
              <a:rPr lang="fr-FR" sz="3200" b="1" dirty="0"/>
              <a:t>La biosphère </a:t>
            </a:r>
            <a:r>
              <a:rPr lang="fr-FR" sz="3200" dirty="0"/>
              <a:t>est l'ensemble des zones d'une planète où la vie est présente.</a:t>
            </a:r>
          </a:p>
          <a:p>
            <a:pPr marL="0" indent="0">
              <a:buNone/>
            </a:pPr>
            <a:endParaRPr lang="fr-FR" dirty="0"/>
          </a:p>
          <a:p>
            <a:pPr marL="0" indent="0">
              <a:buNone/>
            </a:pPr>
            <a:r>
              <a:rPr lang="fr-FR" sz="3600" b="1" dirty="0">
                <a:solidFill>
                  <a:srgbClr val="FF0000"/>
                </a:solidFill>
              </a:rPr>
              <a:t>La Terre est constituée de trois couches externes :</a:t>
            </a:r>
          </a:p>
          <a:p>
            <a:pPr lvl="1"/>
            <a:r>
              <a:rPr lang="fr-FR" sz="3200" b="1" dirty="0">
                <a:solidFill>
                  <a:srgbClr val="FF0000"/>
                </a:solidFill>
              </a:rPr>
              <a:t>l'atmosphère,</a:t>
            </a:r>
          </a:p>
          <a:p>
            <a:pPr lvl="1"/>
            <a:r>
              <a:rPr lang="fr-FR" sz="3200" b="1" dirty="0">
                <a:solidFill>
                  <a:srgbClr val="FF0000"/>
                </a:solidFill>
              </a:rPr>
              <a:t>l'hydrosphère,</a:t>
            </a:r>
          </a:p>
          <a:p>
            <a:pPr lvl="1"/>
            <a:r>
              <a:rPr lang="fr-FR" sz="3200" b="1" dirty="0">
                <a:solidFill>
                  <a:srgbClr val="FF0000"/>
                </a:solidFill>
              </a:rPr>
              <a:t>la biosphère.</a:t>
            </a:r>
          </a:p>
          <a:p>
            <a:pPr marL="0" indent="0">
              <a:buNone/>
            </a:pPr>
            <a:endParaRPr lang="fr-FR" dirty="0"/>
          </a:p>
          <a:p>
            <a:pPr marL="0" indent="0">
              <a:buNone/>
            </a:pPr>
            <a:endParaRPr lang="fr-FR" dirty="0"/>
          </a:p>
          <a:p>
            <a:pPr marL="0" indent="0">
              <a:buNone/>
            </a:pPr>
            <a:endParaRPr lang="fr-FR" dirty="0">
              <a:solidFill>
                <a:schemeClr val="accent6"/>
              </a:solidFill>
            </a:endParaRPr>
          </a:p>
          <a:p>
            <a:pPr marL="0" indent="0">
              <a:buNone/>
            </a:pPr>
            <a:endParaRPr lang="fr-FR" dirty="0"/>
          </a:p>
        </p:txBody>
      </p:sp>
    </p:spTree>
    <p:extLst>
      <p:ext uri="{BB962C8B-B14F-4D97-AF65-F5344CB8AC3E}">
        <p14:creationId xmlns:p14="http://schemas.microsoft.com/office/powerpoint/2010/main" val="215117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5A175-8B16-372F-A717-04E21F1A7EE6}"/>
              </a:ext>
            </a:extLst>
          </p:cNvPr>
          <p:cNvSpPr>
            <a:spLocks noGrp="1"/>
          </p:cNvSpPr>
          <p:nvPr>
            <p:ph type="title"/>
          </p:nvPr>
        </p:nvSpPr>
        <p:spPr/>
        <p:txBody>
          <a:bodyPr/>
          <a:lstStyle/>
          <a:p>
            <a:r>
              <a:rPr lang="fr-FR" dirty="0"/>
              <a:t>DM pour la semaine prochaine</a:t>
            </a:r>
          </a:p>
        </p:txBody>
      </p:sp>
      <p:sp>
        <p:nvSpPr>
          <p:cNvPr id="3" name="Espace réservé du contenu 2">
            <a:extLst>
              <a:ext uri="{FF2B5EF4-FFF2-40B4-BE49-F238E27FC236}">
                <a16:creationId xmlns:a16="http://schemas.microsoft.com/office/drawing/2014/main" id="{03222464-6081-8121-0213-03B67AA35559}"/>
              </a:ext>
            </a:extLst>
          </p:cNvPr>
          <p:cNvSpPr>
            <a:spLocks noGrp="1"/>
          </p:cNvSpPr>
          <p:nvPr>
            <p:ph idx="1"/>
          </p:nvPr>
        </p:nvSpPr>
        <p:spPr/>
        <p:txBody>
          <a:bodyPr/>
          <a:lstStyle/>
          <a:p>
            <a:pPr marL="0" indent="0">
              <a:buNone/>
            </a:pPr>
            <a:r>
              <a:rPr lang="fr-FR" b="1" dirty="0"/>
              <a:t>Réaliser un schéma montrant les couches externes et internes de la Terre. </a:t>
            </a:r>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67810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40409-05CD-851C-D0DD-6A59F4E03159}"/>
              </a:ext>
            </a:extLst>
          </p:cNvPr>
          <p:cNvSpPr>
            <a:spLocks noGrp="1"/>
          </p:cNvSpPr>
          <p:nvPr>
            <p:ph type="title"/>
          </p:nvPr>
        </p:nvSpPr>
        <p:spPr/>
        <p:txBody>
          <a:bodyPr/>
          <a:lstStyle/>
          <a:p>
            <a:r>
              <a:rPr lang="fr-FR" b="1" dirty="0">
                <a:solidFill>
                  <a:srgbClr val="FF0000"/>
                </a:solidFill>
              </a:rPr>
              <a:t>III. L’histoire de la Terre</a:t>
            </a:r>
          </a:p>
        </p:txBody>
      </p:sp>
      <p:sp>
        <p:nvSpPr>
          <p:cNvPr id="3" name="Espace réservé du contenu 2">
            <a:extLst>
              <a:ext uri="{FF2B5EF4-FFF2-40B4-BE49-F238E27FC236}">
                <a16:creationId xmlns:a16="http://schemas.microsoft.com/office/drawing/2014/main" id="{FE8DCF4F-2B8E-A704-2A5D-5A3B75D4599A}"/>
              </a:ext>
            </a:extLst>
          </p:cNvPr>
          <p:cNvSpPr>
            <a:spLocks noGrp="1"/>
          </p:cNvSpPr>
          <p:nvPr>
            <p:ph idx="1"/>
          </p:nvPr>
        </p:nvSpPr>
        <p:spPr/>
        <p:txBody>
          <a:bodyPr/>
          <a:lstStyle/>
          <a:p>
            <a:pPr marL="0" indent="0">
              <a:buNone/>
            </a:pPr>
            <a:r>
              <a:rPr lang="fr-FR" dirty="0">
                <a:solidFill>
                  <a:schemeClr val="accent6"/>
                </a:solidFill>
              </a:rPr>
              <a:t>a. La formation de la Terre</a:t>
            </a:r>
          </a:p>
          <a:p>
            <a:pPr marL="0" indent="0">
              <a:buNone/>
            </a:pPr>
            <a:endParaRPr lang="fr-FR" dirty="0"/>
          </a:p>
        </p:txBody>
      </p:sp>
    </p:spTree>
    <p:extLst>
      <p:ext uri="{BB962C8B-B14F-4D97-AF65-F5344CB8AC3E}">
        <p14:creationId xmlns:p14="http://schemas.microsoft.com/office/powerpoint/2010/main" val="357682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DF89A-7D1B-1465-E8BF-01B7B5ED8F10}"/>
              </a:ext>
            </a:extLst>
          </p:cNvPr>
          <p:cNvSpPr>
            <a:spLocks noGrp="1"/>
          </p:cNvSpPr>
          <p:nvPr>
            <p:ph type="title"/>
          </p:nvPr>
        </p:nvSpPr>
        <p:spPr/>
        <p:txBody>
          <a:bodyPr/>
          <a:lstStyle/>
          <a:p>
            <a:pPr algn="ctr"/>
            <a:r>
              <a:rPr lang="fr-FR" b="1" dirty="0">
                <a:solidFill>
                  <a:srgbClr val="FF0000"/>
                </a:solidFill>
              </a:rPr>
              <a:t>Séquence : La planète Terre.</a:t>
            </a:r>
          </a:p>
        </p:txBody>
      </p:sp>
      <p:sp>
        <p:nvSpPr>
          <p:cNvPr id="3" name="Espace réservé du contenu 2">
            <a:extLst>
              <a:ext uri="{FF2B5EF4-FFF2-40B4-BE49-F238E27FC236}">
                <a16:creationId xmlns:a16="http://schemas.microsoft.com/office/drawing/2014/main" id="{C801B7B4-4029-B4DE-0AD4-C2C2793B8B59}"/>
              </a:ext>
            </a:extLst>
          </p:cNvPr>
          <p:cNvSpPr>
            <a:spLocks noGrp="1"/>
          </p:cNvSpPr>
          <p:nvPr>
            <p:ph idx="1"/>
          </p:nvPr>
        </p:nvSpPr>
        <p:spPr/>
        <p:txBody>
          <a:bodyPr/>
          <a:lstStyle/>
          <a:p>
            <a:pPr marL="0" indent="0">
              <a:buNone/>
            </a:pPr>
            <a:r>
              <a:rPr lang="fr-FR" dirty="0">
                <a:solidFill>
                  <a:srgbClr val="FF0000"/>
                </a:solidFill>
              </a:rPr>
              <a:t>Chapitre 1 : La Terre : une planète du système solaire </a:t>
            </a:r>
          </a:p>
          <a:p>
            <a:pPr marL="0" indent="0">
              <a:buNone/>
            </a:pPr>
            <a:endParaRPr lang="fr-FR" dirty="0">
              <a:solidFill>
                <a:srgbClr val="FF0000"/>
              </a:solidFill>
            </a:endParaRPr>
          </a:p>
          <a:p>
            <a:pPr marL="571500" indent="-571500">
              <a:buAutoNum type="romanUcPeriod"/>
            </a:pPr>
            <a:r>
              <a:rPr lang="fr-FR" dirty="0">
                <a:solidFill>
                  <a:srgbClr val="FF0000"/>
                </a:solidFill>
              </a:rPr>
              <a:t>La Terre dans le système solaire </a:t>
            </a:r>
          </a:p>
          <a:p>
            <a:pPr marL="0" indent="0">
              <a:buNone/>
            </a:pPr>
            <a:endParaRPr lang="fr-FR" dirty="0">
              <a:solidFill>
                <a:srgbClr val="FF0000"/>
              </a:solidFill>
            </a:endParaRPr>
          </a:p>
          <a:p>
            <a:pPr marL="0" indent="0">
              <a:buNone/>
            </a:pPr>
            <a:r>
              <a:rPr lang="fr-FR" dirty="0">
                <a:solidFill>
                  <a:schemeClr val="accent6"/>
                </a:solidFill>
              </a:rPr>
              <a:t>a. Rappel de 6</a:t>
            </a:r>
            <a:r>
              <a:rPr lang="fr-FR" baseline="30000" dirty="0">
                <a:solidFill>
                  <a:schemeClr val="accent6"/>
                </a:solidFill>
              </a:rPr>
              <a:t>ème</a:t>
            </a:r>
            <a:r>
              <a:rPr lang="fr-FR" dirty="0">
                <a:solidFill>
                  <a:schemeClr val="accent6"/>
                </a:solidFill>
              </a:rPr>
              <a:t> : La place de la Terre dans le système solaire</a:t>
            </a:r>
          </a:p>
        </p:txBody>
      </p:sp>
    </p:spTree>
    <p:extLst>
      <p:ext uri="{BB962C8B-B14F-4D97-AF65-F5344CB8AC3E}">
        <p14:creationId xmlns:p14="http://schemas.microsoft.com/office/powerpoint/2010/main" val="103274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714459-16F9-D7FB-D7F9-2C5A77EC9E0C}"/>
              </a:ext>
            </a:extLst>
          </p:cNvPr>
          <p:cNvSpPr>
            <a:spLocks noGrp="1"/>
          </p:cNvSpPr>
          <p:nvPr>
            <p:ph idx="1"/>
          </p:nvPr>
        </p:nvSpPr>
        <p:spPr/>
        <p:txBody>
          <a:bodyPr/>
          <a:lstStyle/>
          <a:p>
            <a:pPr marL="0" indent="0">
              <a:buNone/>
            </a:pPr>
            <a:endParaRPr lang="fr-FR" sz="18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fr-FR" sz="40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La Terre est l’une des 8 planètes du système solaire. Mercure, Vénus, Terre, Mars, Jupiter, Saturne, Uranus et Neptune. Ces planètes gravitent autour d'une étoile : le Soleil.</a:t>
            </a:r>
            <a:endParaRPr lang="fr-FR"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dirty="0"/>
          </a:p>
          <a:p>
            <a:pPr marL="0" indent="0">
              <a:buNone/>
            </a:pPr>
            <a:r>
              <a:rPr lang="fr-FR" dirty="0"/>
              <a:t>Document 1 à coller </a:t>
            </a:r>
          </a:p>
          <a:p>
            <a:pPr marL="0" indent="0">
              <a:buNone/>
            </a:pPr>
            <a:endParaRPr lang="fr-FR" dirty="0"/>
          </a:p>
        </p:txBody>
      </p:sp>
    </p:spTree>
    <p:extLst>
      <p:ext uri="{BB962C8B-B14F-4D97-AF65-F5344CB8AC3E}">
        <p14:creationId xmlns:p14="http://schemas.microsoft.com/office/powerpoint/2010/main" val="17186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 cercle, conception&#10;&#10;Description générée automatiquement">
            <a:extLst>
              <a:ext uri="{FF2B5EF4-FFF2-40B4-BE49-F238E27FC236}">
                <a16:creationId xmlns:a16="http://schemas.microsoft.com/office/drawing/2014/main" id="{478510F7-F4D1-D724-D486-F43BACCB9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256" y="1614234"/>
            <a:ext cx="9945488" cy="3629532"/>
          </a:xfrm>
        </p:spPr>
      </p:pic>
    </p:spTree>
    <p:extLst>
      <p:ext uri="{BB962C8B-B14F-4D97-AF65-F5344CB8AC3E}">
        <p14:creationId xmlns:p14="http://schemas.microsoft.com/office/powerpoint/2010/main" val="125579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015377-E0C3-8536-D9EC-6B77761103B0}"/>
              </a:ext>
            </a:extLst>
          </p:cNvPr>
          <p:cNvPicPr>
            <a:picLocks noChangeAspect="1"/>
          </p:cNvPicPr>
          <p:nvPr/>
        </p:nvPicPr>
        <p:blipFill>
          <a:blip r:embed="rId2"/>
          <a:stretch>
            <a:fillRect/>
          </a:stretch>
        </p:blipFill>
        <p:spPr>
          <a:xfrm>
            <a:off x="208037" y="802105"/>
            <a:ext cx="11775925" cy="4860758"/>
          </a:xfrm>
          <a:prstGeom prst="rect">
            <a:avLst/>
          </a:prstGeom>
        </p:spPr>
      </p:pic>
    </p:spTree>
    <p:extLst>
      <p:ext uri="{BB962C8B-B14F-4D97-AF65-F5344CB8AC3E}">
        <p14:creationId xmlns:p14="http://schemas.microsoft.com/office/powerpoint/2010/main" val="394333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31AEA-6814-6D21-7641-16EDF654D96E}"/>
              </a:ext>
            </a:extLst>
          </p:cNvPr>
          <p:cNvSpPr>
            <a:spLocks noGrp="1"/>
          </p:cNvSpPr>
          <p:nvPr>
            <p:ph type="title"/>
          </p:nvPr>
        </p:nvSpPr>
        <p:spPr/>
        <p:txBody>
          <a:bodyPr/>
          <a:lstStyle/>
          <a:p>
            <a:r>
              <a:rPr lang="fr-FR" dirty="0">
                <a:solidFill>
                  <a:schemeClr val="accent6"/>
                </a:solidFill>
              </a:rPr>
              <a:t>b. La Terre</a:t>
            </a:r>
          </a:p>
        </p:txBody>
      </p:sp>
      <p:sp>
        <p:nvSpPr>
          <p:cNvPr id="3" name="Espace réservé du contenu 2">
            <a:extLst>
              <a:ext uri="{FF2B5EF4-FFF2-40B4-BE49-F238E27FC236}">
                <a16:creationId xmlns:a16="http://schemas.microsoft.com/office/drawing/2014/main" id="{F8C9A655-EEC7-D0D1-EC83-6FA532537DEB}"/>
              </a:ext>
            </a:extLst>
          </p:cNvPr>
          <p:cNvSpPr>
            <a:spLocks noGrp="1"/>
          </p:cNvSpPr>
          <p:nvPr>
            <p:ph idx="1"/>
          </p:nvPr>
        </p:nvSpPr>
        <p:spPr/>
        <p:txBody>
          <a:bodyPr>
            <a:normAutofit fontScale="92500" lnSpcReduction="10000"/>
          </a:bodyPr>
          <a:lstStyle/>
          <a:p>
            <a:pPr marL="0" indent="0">
              <a:buNone/>
            </a:pPr>
            <a:r>
              <a:rPr lang="fr-FR" sz="3200"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La Terre est la planète où vivent les êtres humains. Depuis des siècles, les humains ont fait beaucoup de recherches pour comprendre sa forme, comment elle bouge et comment elle est organisée à l'intérieur (sa structure interne).</a:t>
            </a:r>
          </a:p>
          <a:p>
            <a:pPr marL="0" indent="0">
              <a:buNone/>
            </a:pPr>
            <a:endParaRPr lang="fr-FR"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fr-FR" sz="1900" kern="100" dirty="0">
                <a:effectLst/>
                <a:latin typeface="Aptos" panose="020B0004020202020204" pitchFamily="34" charset="0"/>
                <a:ea typeface="Aptos" panose="020B0004020202020204" pitchFamily="34" charset="0"/>
                <a:cs typeface="Times New Roman" panose="02020603050405020304" pitchFamily="18" charset="0"/>
              </a:rPr>
              <a:t>Document 2 à coller</a:t>
            </a:r>
          </a:p>
          <a:p>
            <a:pPr marL="0" indent="0">
              <a:buNone/>
            </a:pPr>
            <a:r>
              <a:rPr lang="fr-FR" sz="3500" kern="100" dirty="0">
                <a:solidFill>
                  <a:srgbClr val="4EA72E"/>
                </a:solidFill>
                <a:effectLst/>
                <a:latin typeface="Aptos" panose="020B0004020202020204" pitchFamily="34" charset="0"/>
                <a:ea typeface="Aptos" panose="020B0004020202020204" pitchFamily="34" charset="0"/>
                <a:cs typeface="Times New Roman" panose="02020603050405020304" pitchFamily="18" charset="0"/>
              </a:rPr>
              <a:t>Comment caractériser la forme et le mouvement de la Terre ? </a:t>
            </a:r>
            <a:endParaRPr lang="fr-FR" sz="3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dirty="0"/>
          </a:p>
          <a:p>
            <a:pPr marL="0" indent="0">
              <a:buNone/>
            </a:pPr>
            <a:r>
              <a:rPr lang="fr-FR" sz="2400" b="1" kern="100" dirty="0">
                <a:effectLst/>
                <a:latin typeface="Aptos" panose="020B0004020202020204" pitchFamily="34" charset="0"/>
                <a:ea typeface="Aptos" panose="020B0004020202020204" pitchFamily="34" charset="0"/>
                <a:cs typeface="Times New Roman" panose="02020603050405020304" pitchFamily="18" charset="0"/>
              </a:rPr>
              <a:t>Activité 1 </a:t>
            </a:r>
            <a:endParaRPr lang="fr-FR" dirty="0"/>
          </a:p>
        </p:txBody>
      </p:sp>
    </p:spTree>
    <p:extLst>
      <p:ext uri="{BB962C8B-B14F-4D97-AF65-F5344CB8AC3E}">
        <p14:creationId xmlns:p14="http://schemas.microsoft.com/office/powerpoint/2010/main" val="52489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E3C0A-89A3-A471-724A-8A60F0C4C4AF}"/>
              </a:ext>
            </a:extLst>
          </p:cNvPr>
          <p:cNvSpPr>
            <a:spLocks noGrp="1"/>
          </p:cNvSpPr>
          <p:nvPr>
            <p:ph type="title"/>
          </p:nvPr>
        </p:nvSpPr>
        <p:spPr/>
        <p:txBody>
          <a:bodyPr/>
          <a:lstStyle/>
          <a:p>
            <a:r>
              <a:rPr lang="fr-FR" b="1" dirty="0"/>
              <a:t>Correction</a:t>
            </a:r>
          </a:p>
        </p:txBody>
      </p:sp>
    </p:spTree>
    <p:extLst>
      <p:ext uri="{BB962C8B-B14F-4D97-AF65-F5344CB8AC3E}">
        <p14:creationId xmlns:p14="http://schemas.microsoft.com/office/powerpoint/2010/main" val="24222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DECE7-71F7-78C1-F47A-A93BB7EE7724}"/>
              </a:ext>
            </a:extLst>
          </p:cNvPr>
          <p:cNvSpPr>
            <a:spLocks noGrp="1"/>
          </p:cNvSpPr>
          <p:nvPr>
            <p:ph type="title"/>
          </p:nvPr>
        </p:nvSpPr>
        <p:spPr/>
        <p:txBody>
          <a:bodyPr/>
          <a:lstStyle/>
          <a:p>
            <a:r>
              <a:rPr lang="fr-FR" dirty="0"/>
              <a:t>1.</a:t>
            </a:r>
          </a:p>
        </p:txBody>
      </p:sp>
      <p:sp>
        <p:nvSpPr>
          <p:cNvPr id="3" name="Espace réservé du contenu 2">
            <a:extLst>
              <a:ext uri="{FF2B5EF4-FFF2-40B4-BE49-F238E27FC236}">
                <a16:creationId xmlns:a16="http://schemas.microsoft.com/office/drawing/2014/main" id="{162F3E50-D02D-5303-35BC-D679338136BE}"/>
              </a:ext>
            </a:extLst>
          </p:cNvPr>
          <p:cNvSpPr>
            <a:spLocks noGrp="1"/>
          </p:cNvSpPr>
          <p:nvPr>
            <p:ph idx="1"/>
          </p:nvPr>
        </p:nvSpPr>
        <p:spPr/>
        <p:txBody>
          <a:bodyPr>
            <a:normAutofit lnSpcReduction="10000"/>
          </a:bodyPr>
          <a:lstStyle/>
          <a:p>
            <a:pPr marL="0" indent="0">
              <a:lnSpc>
                <a:spcPct val="150000"/>
              </a:lnSpc>
              <a:buNone/>
            </a:pPr>
            <a:r>
              <a:rPr lang="fr-FR" sz="3200" dirty="0"/>
              <a:t>Sur le document 1, </a:t>
            </a:r>
            <a:r>
              <a:rPr lang="fr-FR" sz="3200" b="1" dirty="0"/>
              <a:t>je vois qu’en </a:t>
            </a:r>
            <a:r>
              <a:rPr lang="fr-FR" sz="3200" dirty="0"/>
              <a:t>faisant tourner une sphère métallique, les pôles s’aplatissent. Sur le document 2, je vois que la distance aux pôles (6357 km) est plus courte (6378 km) qu’à l’équateur. </a:t>
            </a:r>
            <a:r>
              <a:rPr lang="fr-FR" sz="3200" b="1" dirty="0"/>
              <a:t>Je suppose que (je sais que) </a:t>
            </a:r>
            <a:r>
              <a:rPr lang="fr-FR" sz="3200" dirty="0"/>
              <a:t>la Terre est une sphère. </a:t>
            </a:r>
            <a:r>
              <a:rPr lang="fr-FR" sz="3200" b="1" dirty="0"/>
              <a:t>J’en conclus que </a:t>
            </a:r>
            <a:r>
              <a:rPr lang="fr-FR" sz="3200" dirty="0"/>
              <a:t>la Terre est légèrement aplatie au niveau des pôles.  </a:t>
            </a:r>
            <a:r>
              <a:rPr lang="fr-FR" sz="3200" b="1" dirty="0"/>
              <a:t> </a:t>
            </a:r>
          </a:p>
        </p:txBody>
      </p:sp>
    </p:spTree>
    <p:extLst>
      <p:ext uri="{BB962C8B-B14F-4D97-AF65-F5344CB8AC3E}">
        <p14:creationId xmlns:p14="http://schemas.microsoft.com/office/powerpoint/2010/main" val="3029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DECE7-71F7-78C1-F47A-A93BB7EE7724}"/>
              </a:ext>
            </a:extLst>
          </p:cNvPr>
          <p:cNvSpPr>
            <a:spLocks noGrp="1"/>
          </p:cNvSpPr>
          <p:nvPr>
            <p:ph type="title"/>
          </p:nvPr>
        </p:nvSpPr>
        <p:spPr/>
        <p:txBody>
          <a:bodyPr/>
          <a:lstStyle/>
          <a:p>
            <a:r>
              <a:rPr lang="fr-FR" dirty="0"/>
              <a:t>2. </a:t>
            </a:r>
          </a:p>
        </p:txBody>
      </p:sp>
      <p:sp>
        <p:nvSpPr>
          <p:cNvPr id="3" name="Espace réservé du contenu 2">
            <a:extLst>
              <a:ext uri="{FF2B5EF4-FFF2-40B4-BE49-F238E27FC236}">
                <a16:creationId xmlns:a16="http://schemas.microsoft.com/office/drawing/2014/main" id="{162F3E50-D02D-5303-35BC-D679338136BE}"/>
              </a:ext>
            </a:extLst>
          </p:cNvPr>
          <p:cNvSpPr>
            <a:spLocks noGrp="1"/>
          </p:cNvSpPr>
          <p:nvPr>
            <p:ph idx="1"/>
          </p:nvPr>
        </p:nvSpPr>
        <p:spPr/>
        <p:txBody>
          <a:bodyPr>
            <a:normAutofit/>
          </a:bodyPr>
          <a:lstStyle/>
          <a:p>
            <a:pPr marL="0" indent="0">
              <a:lnSpc>
                <a:spcPct val="150000"/>
              </a:lnSpc>
              <a:buNone/>
            </a:pPr>
            <a:r>
              <a:rPr lang="fr-FR" sz="3200" dirty="0"/>
              <a:t>Sur le document 3, </a:t>
            </a:r>
            <a:r>
              <a:rPr lang="fr-FR" sz="3200" b="1" dirty="0"/>
              <a:t>je vois que </a:t>
            </a:r>
            <a:r>
              <a:rPr lang="fr-FR" sz="3200" dirty="0"/>
              <a:t>l’ombre de la Terre sur la Lune lors d’une éclipse a une forme circulaire. Le document 4 permet de comprendre le fonctionnement d’une éclipse lunaire. </a:t>
            </a:r>
            <a:r>
              <a:rPr lang="fr-FR" sz="3200" b="1" dirty="0"/>
              <a:t>J’en conclus que</a:t>
            </a:r>
            <a:r>
              <a:rPr lang="fr-FR" sz="3200" dirty="0"/>
              <a:t> la Terre a une forme sphérique.  </a:t>
            </a:r>
            <a:r>
              <a:rPr lang="fr-FR" sz="3200" b="1" dirty="0"/>
              <a:t> </a:t>
            </a:r>
          </a:p>
        </p:txBody>
      </p:sp>
    </p:spTree>
    <p:extLst>
      <p:ext uri="{BB962C8B-B14F-4D97-AF65-F5344CB8AC3E}">
        <p14:creationId xmlns:p14="http://schemas.microsoft.com/office/powerpoint/2010/main" val="30926221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TotalTime>
  <Words>635</Words>
  <Application>Microsoft Office PowerPoint</Application>
  <PresentationFormat>Grand écran</PresentationFormat>
  <Paragraphs>61</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Aptos</vt:lpstr>
      <vt:lpstr>Aptos Display</vt:lpstr>
      <vt:lpstr>Arial</vt:lpstr>
      <vt:lpstr>Thème Office</vt:lpstr>
      <vt:lpstr>Planétologie</vt:lpstr>
      <vt:lpstr>Séquence : La planète Terre.</vt:lpstr>
      <vt:lpstr>Présentation PowerPoint</vt:lpstr>
      <vt:lpstr>Présentation PowerPoint</vt:lpstr>
      <vt:lpstr>Présentation PowerPoint</vt:lpstr>
      <vt:lpstr>b. La Terre</vt:lpstr>
      <vt:lpstr>Correction</vt:lpstr>
      <vt:lpstr>1.</vt:lpstr>
      <vt:lpstr>2. </vt:lpstr>
      <vt:lpstr>3. </vt:lpstr>
      <vt:lpstr>4.</vt:lpstr>
      <vt:lpstr>Présentation PowerPoint</vt:lpstr>
      <vt:lpstr>Bilan</vt:lpstr>
      <vt:lpstr>II. La structure de la Terre</vt:lpstr>
      <vt:lpstr>Présentation PowerPoint</vt:lpstr>
      <vt:lpstr>Présentation PowerPoint</vt:lpstr>
      <vt:lpstr>Présentation PowerPoint</vt:lpstr>
      <vt:lpstr>DM pour la semaine prochaine</vt:lpstr>
      <vt:lpstr>III. L’histoire de la Terre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Maelle Magy</dc:creator>
  <cp:lastModifiedBy>Maelle Magy</cp:lastModifiedBy>
  <cp:revision>5</cp:revision>
  <dcterms:created xsi:type="dcterms:W3CDTF">2024-09-04T21:29:24Z</dcterms:created>
  <dcterms:modified xsi:type="dcterms:W3CDTF">2024-09-18T17:53:55Z</dcterms:modified>
</cp:coreProperties>
</file>