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6" r:id="rId11"/>
    <p:sldId id="269" r:id="rId12"/>
    <p:sldId id="270" r:id="rId13"/>
    <p:sldId id="271" r:id="rId14"/>
    <p:sldId id="267" r:id="rId15"/>
    <p:sldId id="264" r:id="rId16"/>
    <p:sldId id="26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44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8B703-6746-4170-DD66-DB5A8C9B8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F1D127-C426-FA3F-BBFE-8D7417959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CD21D-957B-9986-8D4F-F1C15FCE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FA4C2E-5803-5306-5FE1-1FD705F7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21FEB7-6FCE-3AD0-7F4B-71A53E8C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38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7D627-7B1A-0BC3-33FC-29187AC1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92FB42-F257-7294-61BD-E5503E374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4C3B06-81AB-465A-DB66-F96429C8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BE0E1D-F8FE-CE00-6029-AF16709C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656D5C-98A8-1F90-DFD1-4900B70A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4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5E87E9-861A-6829-CD49-44432D2A2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6AC740-4DAF-61FA-4310-B0313E2AB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1FB973-74B4-9AB0-4AD6-16C22F64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23CDC3-B6C0-2C83-1215-E2147C76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C1D910-E48C-AE72-A08C-E0A029A9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94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E6DFE-20F1-3568-5E2E-1573493C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238C54-6AC4-1154-FDFF-1A43CD0C1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48216B-CEA4-169C-9E9B-EB69A6F1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0CC5E6-004F-0401-5F0B-4EDC53F9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1AC56-982B-FC05-558B-BB1900A7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28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00BCF-896E-7BA0-0317-C0951A52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A832D9-17BA-A06C-0788-56423BFB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220AAA-6E85-8B6D-D218-84EDBA3F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694009-C4D1-BD9E-9D23-B829D2B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FB8C3-A97E-7ECF-A15F-73D88B8C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73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6680C-4E3F-36A8-D6C7-B60E7BF3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A78AE1-C1AA-4343-59FD-2A8D14BC5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0ABDC5-004D-AF80-9A6E-0C984AE59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7DD96A-99C0-57CE-5A64-127C63F1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C2D5E2-069F-81C3-173E-64A3319D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7DB68E-A328-8B97-CD33-6FCEA1B9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94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B78842-A6C9-C944-02CC-4D0AA977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4E4988-75CF-B6BA-E8E2-CDF8B5E1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9EAE72-7F95-79BA-ED4C-3CDAA837E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C016C7-7FBB-66F5-624C-7094F19B1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DF5409-239A-BEC8-2BA7-6A14BF662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41B289-5635-076E-49F8-774D420A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41553E-F2B9-5936-917D-3C9946A0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47E3ED-E985-CEF4-B150-24032FC2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1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978DD-3E03-FF9F-B9FF-114974E4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25B0FD-B885-7E76-F251-0349A47D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25409A-13A1-C7EE-D223-DF56B35C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B4B400-273E-4DB0-1114-4525CF5D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86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E2FBF8-271A-9F3F-CC31-8E458648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8504B4-A4CD-0FA0-0F8A-8319C38F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7AE233-2656-E613-9E87-C0AAE81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9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1A6E5-F459-D9C3-E637-23B26393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9ABBBC-F7CA-9D2D-3728-08FFA5E7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A5DADB-975B-73BF-F785-9B7DE73B8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CC2C78-2E8C-A807-C059-DA955540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ADE92B-4FD5-C0BE-2E3B-A6012058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313351-907F-22E6-4E9C-CBAA24C6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94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0E957-AF75-BB1B-44E8-D2248D98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7A3CE2-1F65-3D9A-BF6D-99D98D131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CB3B05-0807-96C3-9ED4-FB5482EC8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AA904B-F24C-0057-821B-7EB4A49B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A4F6F0-8357-9E32-D3A9-F4C31706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04B7E5-2DF2-959D-6F41-56224497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3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3A8750-DE0E-F2C7-86C4-BBC55119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719A5C-1EC3-76F2-045E-F61001A52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41D857-EA89-044D-42A5-9E157CC72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ADC7F4-9908-4D03-9F9B-E2A5B03CF2AA}" type="datetimeFigureOut">
              <a:rPr lang="fr-FR" smtClean="0"/>
              <a:t>25/09/2024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48536-973C-4C9F-8CF0-98C890249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FC0459-84A0-CC9A-CDF5-E6B46D5D9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70D467-C73E-43AE-83A4-FB15B2A21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4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66D66C3-000B-DD19-1DFD-ABC9AE3EE05F}"/>
              </a:ext>
            </a:extLst>
          </p:cNvPr>
          <p:cNvSpPr txBox="1"/>
          <p:nvPr/>
        </p:nvSpPr>
        <p:spPr>
          <a:xfrm>
            <a:off x="1217467" y="2828835"/>
            <a:ext cx="975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Viner Hand ITC" panose="03070502030502020203" pitchFamily="66" charset="0"/>
                <a:cs typeface="Vijaya" panose="020B0502040204020203" pitchFamily="18" charset="0"/>
              </a:rPr>
              <a:t>Projet Robinson Crusoé</a:t>
            </a:r>
          </a:p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Viner Hand ITC" panose="03070502030502020203" pitchFamily="66" charset="0"/>
                <a:cs typeface="Vijaya" panose="020B0502040204020203" pitchFamily="18" charset="0"/>
              </a:rPr>
              <a:t>Etape 1 : Explorer l’île</a:t>
            </a:r>
          </a:p>
        </p:txBody>
      </p:sp>
    </p:spTree>
    <p:extLst>
      <p:ext uri="{BB962C8B-B14F-4D97-AF65-F5344CB8AC3E}">
        <p14:creationId xmlns:p14="http://schemas.microsoft.com/office/powerpoint/2010/main" val="303062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833869" y="2705330"/>
            <a:ext cx="10524260" cy="167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800" b="1" dirty="0">
                <a:latin typeface="Viner Hand ITC" panose="03070502030502020203" pitchFamily="66" charset="0"/>
                <a:cs typeface="Vijaya" panose="020B0502040204020203" pitchFamily="18" charset="0"/>
              </a:rPr>
              <a:t>Activité 1 : Mesure des paramètres de l’environnement.</a:t>
            </a:r>
          </a:p>
        </p:txBody>
      </p:sp>
    </p:spTree>
    <p:extLst>
      <p:ext uri="{BB962C8B-B14F-4D97-AF65-F5344CB8AC3E}">
        <p14:creationId xmlns:p14="http://schemas.microsoft.com/office/powerpoint/2010/main" val="921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Image 3" descr="Une image contenant herbe, plein air, arbre, paysage&#10;&#10;Description générée automatiquement">
            <a:extLst>
              <a:ext uri="{FF2B5EF4-FFF2-40B4-BE49-F238E27FC236}">
                <a16:creationId xmlns:a16="http://schemas.microsoft.com/office/drawing/2014/main" id="{450DF253-7DDF-9FAA-3268-B2C5E5103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3" y="0"/>
            <a:ext cx="11109289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4ABA3D2-07A0-A097-C7F1-1F2869211650}"/>
              </a:ext>
            </a:extLst>
          </p:cNvPr>
          <p:cNvSpPr/>
          <p:nvPr/>
        </p:nvSpPr>
        <p:spPr>
          <a:xfrm flipH="1">
            <a:off x="6095998" y="6516547"/>
            <a:ext cx="45719" cy="16783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1DFE83-C892-C1B6-4FCF-8FAFD3187D21}"/>
              </a:ext>
            </a:extLst>
          </p:cNvPr>
          <p:cNvSpPr txBox="1"/>
          <p:nvPr/>
        </p:nvSpPr>
        <p:spPr>
          <a:xfrm>
            <a:off x="6223319" y="6270569"/>
            <a:ext cx="152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Milieu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2FEFCD-03D4-C46F-0732-503587411CC3}"/>
              </a:ext>
            </a:extLst>
          </p:cNvPr>
          <p:cNvSpPr txBox="1"/>
          <p:nvPr/>
        </p:nvSpPr>
        <p:spPr>
          <a:xfrm>
            <a:off x="3100808" y="5762737"/>
            <a:ext cx="258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Hygromètre : 80 %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Luxmètre : 500 lux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Température : 17°C</a:t>
            </a:r>
          </a:p>
        </p:txBody>
      </p:sp>
    </p:spTree>
    <p:extLst>
      <p:ext uri="{BB962C8B-B14F-4D97-AF65-F5344CB8AC3E}">
        <p14:creationId xmlns:p14="http://schemas.microsoft.com/office/powerpoint/2010/main" val="364362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Image 3" descr="Une image contenant herbe, plein air, arbre, paysage&#10;&#10;Description générée automatiquement">
            <a:extLst>
              <a:ext uri="{FF2B5EF4-FFF2-40B4-BE49-F238E27FC236}">
                <a16:creationId xmlns:a16="http://schemas.microsoft.com/office/drawing/2014/main" id="{450DF253-7DDF-9FAA-3268-B2C5E5103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5" y="0"/>
            <a:ext cx="11109289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4ABA3D2-07A0-A097-C7F1-1F2869211650}"/>
              </a:ext>
            </a:extLst>
          </p:cNvPr>
          <p:cNvSpPr/>
          <p:nvPr/>
        </p:nvSpPr>
        <p:spPr>
          <a:xfrm>
            <a:off x="7161449" y="3834106"/>
            <a:ext cx="45719" cy="2054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1DFE83-C892-C1B6-4FCF-8FAFD3187D21}"/>
              </a:ext>
            </a:extLst>
          </p:cNvPr>
          <p:cNvSpPr txBox="1"/>
          <p:nvPr/>
        </p:nvSpPr>
        <p:spPr>
          <a:xfrm>
            <a:off x="7207168" y="3791237"/>
            <a:ext cx="152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Milieu 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2FEFCD-03D4-C46F-0732-503587411CC3}"/>
              </a:ext>
            </a:extLst>
          </p:cNvPr>
          <p:cNvSpPr txBox="1"/>
          <p:nvPr/>
        </p:nvSpPr>
        <p:spPr>
          <a:xfrm>
            <a:off x="4375230" y="3428999"/>
            <a:ext cx="285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Hygromètre : 50 %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Luxmètre : 50 000 lux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Température : 19°C</a:t>
            </a:r>
          </a:p>
        </p:txBody>
      </p:sp>
    </p:spTree>
    <p:extLst>
      <p:ext uri="{BB962C8B-B14F-4D97-AF65-F5344CB8AC3E}">
        <p14:creationId xmlns:p14="http://schemas.microsoft.com/office/powerpoint/2010/main" val="141712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Image 3" descr="Une image contenant herbe, plein air, arbre, paysage&#10;&#10;Description générée automatiquement">
            <a:extLst>
              <a:ext uri="{FF2B5EF4-FFF2-40B4-BE49-F238E27FC236}">
                <a16:creationId xmlns:a16="http://schemas.microsoft.com/office/drawing/2014/main" id="{450DF253-7DDF-9FAA-3268-B2C5E5103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5" y="0"/>
            <a:ext cx="11109289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4ABA3D2-07A0-A097-C7F1-1F2869211650}"/>
              </a:ext>
            </a:extLst>
          </p:cNvPr>
          <p:cNvSpPr/>
          <p:nvPr/>
        </p:nvSpPr>
        <p:spPr>
          <a:xfrm>
            <a:off x="9187018" y="3428999"/>
            <a:ext cx="45719" cy="20545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1DFE83-C892-C1B6-4FCF-8FAFD3187D21}"/>
              </a:ext>
            </a:extLst>
          </p:cNvPr>
          <p:cNvSpPr txBox="1"/>
          <p:nvPr/>
        </p:nvSpPr>
        <p:spPr>
          <a:xfrm>
            <a:off x="8678481" y="3634449"/>
            <a:ext cx="152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Milieu 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2FEFCD-03D4-C46F-0732-503587411CC3}"/>
              </a:ext>
            </a:extLst>
          </p:cNvPr>
          <p:cNvSpPr txBox="1"/>
          <p:nvPr/>
        </p:nvSpPr>
        <p:spPr>
          <a:xfrm>
            <a:off x="5794431" y="3126617"/>
            <a:ext cx="285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Hygromètre : 55 %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Luxmètre : 25 000 lux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Température : 18.6°C</a:t>
            </a:r>
          </a:p>
        </p:txBody>
      </p:sp>
    </p:spTree>
    <p:extLst>
      <p:ext uri="{BB962C8B-B14F-4D97-AF65-F5344CB8AC3E}">
        <p14:creationId xmlns:p14="http://schemas.microsoft.com/office/powerpoint/2010/main" val="262767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833869" y="1384658"/>
            <a:ext cx="10524260" cy="408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latin typeface="Viner Hand ITC" panose="03070502030502020203" pitchFamily="66" charset="0"/>
              </a:rPr>
              <a:t>Bilan : Des appareils permettent de mesurer les paramètres de l'environnement :</a:t>
            </a: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3200" b="1" dirty="0">
                <a:solidFill>
                  <a:srgbClr val="FF0000"/>
                </a:solidFill>
                <a:latin typeface="Viner Hand ITC" panose="03070502030502020203" pitchFamily="66" charset="0"/>
              </a:rPr>
              <a:t>Le thermomètre permet de mesurer la température en °C</a:t>
            </a: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3200" b="1" dirty="0">
                <a:solidFill>
                  <a:srgbClr val="FF0000"/>
                </a:solidFill>
                <a:latin typeface="Viner Hand ITC" panose="03070502030502020203" pitchFamily="66" charset="0"/>
              </a:rPr>
              <a:t>Le luxmètre permet de mesurer la luminosité (ou l'éclairement) en Lux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FF0000"/>
                </a:solidFill>
                <a:latin typeface="Viner Hand ITC" panose="03070502030502020203" pitchFamily="66" charset="0"/>
              </a:rPr>
              <a:t>- l'hygromètre permet de mesurer l'humidité en %</a:t>
            </a:r>
            <a:endParaRPr lang="fr-FR" sz="3200" b="1" dirty="0">
              <a:solidFill>
                <a:srgbClr val="FF0000"/>
              </a:solidFill>
              <a:latin typeface="Viner Hand ITC" panose="03070502030502020203" pitchFamily="66" charset="0"/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833869" y="2197316"/>
            <a:ext cx="10524260" cy="246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dirty="0">
                <a:solidFill>
                  <a:schemeClr val="accent6"/>
                </a:solidFill>
                <a:latin typeface="Viner Hand ITC" panose="03070502030502020203" pitchFamily="66" charset="0"/>
              </a:rPr>
              <a:t>b. Les paramètres varient au cours du temps et en fonction d’autres facteurs</a:t>
            </a:r>
            <a:endParaRPr lang="fr-FR" sz="4800" b="1" dirty="0">
              <a:latin typeface="Viner Hand ITC" panose="03070502030502020203" pitchFamily="66" charset="0"/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6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833869" y="2197316"/>
            <a:ext cx="10524260" cy="167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dirty="0">
                <a:solidFill>
                  <a:schemeClr val="accent6"/>
                </a:solidFill>
                <a:latin typeface="Viner Hand ITC" panose="03070502030502020203" pitchFamily="66" charset="0"/>
              </a:rPr>
              <a:t>c. L’action de l’Homme sur la répartition des êtres vivants</a:t>
            </a:r>
            <a:endParaRPr lang="fr-FR" sz="4800" b="1" dirty="0">
              <a:latin typeface="Viner Hand ITC" panose="03070502030502020203" pitchFamily="66" charset="0"/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8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1217468" y="2288508"/>
            <a:ext cx="97570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>
                <a:solidFill>
                  <a:srgbClr val="C00000"/>
                </a:solidFill>
                <a:latin typeface="Viner Hand ITC" panose="03070502030502020203" pitchFamily="66" charset="0"/>
                <a:cs typeface="Vijaya" panose="020B0502040204020203" pitchFamily="18" charset="0"/>
              </a:rPr>
              <a:t>Chapitre 1 : L’environnement proche, l’île Denis Saurat</a:t>
            </a:r>
          </a:p>
          <a:p>
            <a:pPr algn="ctr"/>
            <a:endParaRPr lang="fr-FR" sz="2800" b="1" dirty="0">
              <a:solidFill>
                <a:schemeClr val="accent6">
                  <a:lumMod val="75000"/>
                </a:schemeClr>
              </a:solidFill>
              <a:latin typeface="Viner Hand ITC" panose="03070502030502020203" pitchFamily="66" charset="0"/>
            </a:endParaRPr>
          </a:p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iner Hand ITC" panose="03070502030502020203" pitchFamily="66" charset="0"/>
              </a:rPr>
              <a:t>De quoi est composé mon environnement proche ? Quels sont les impacts des activités humaines sur l’environnement ? </a:t>
            </a:r>
          </a:p>
          <a:p>
            <a:pPr algn="ctr"/>
            <a:endParaRPr lang="fr-FR" sz="2800" b="1" u="sng" dirty="0">
              <a:solidFill>
                <a:srgbClr val="C00000"/>
              </a:solidFill>
              <a:latin typeface="Viner Hand ITC" panose="03070502030502020203" pitchFamily="66" charset="0"/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3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1310985" y="2736502"/>
            <a:ext cx="9757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C00000"/>
                </a:solidFill>
                <a:latin typeface="Viner Hand ITC" panose="03070502030502020203" pitchFamily="66" charset="0"/>
                <a:cs typeface="Vijaya" panose="020B0502040204020203" pitchFamily="18" charset="0"/>
              </a:rPr>
              <a:t>I. Les composantes de l’environnement</a:t>
            </a:r>
          </a:p>
          <a:p>
            <a:pPr algn="ctr"/>
            <a:endParaRPr lang="fr-FR" sz="2800" b="1" dirty="0">
              <a:latin typeface="Viner Hand ITC" panose="03070502030502020203" pitchFamily="66" charset="0"/>
              <a:cs typeface="Vijaya" panose="020B0502040204020203" pitchFamily="18" charset="0"/>
            </a:endParaRPr>
          </a:p>
          <a:p>
            <a:pPr algn="ctr"/>
            <a:r>
              <a:rPr lang="fr-FR" sz="2800" b="1" dirty="0">
                <a:latin typeface="Viner Hand ITC" panose="03070502030502020203" pitchFamily="66" charset="0"/>
                <a:cs typeface="Vijaya" panose="020B0502040204020203" pitchFamily="18" charset="0"/>
              </a:rPr>
              <a:t>Activité 1 : Sortie sur l’île Denis Saurat</a:t>
            </a:r>
          </a:p>
        </p:txBody>
      </p:sp>
    </p:spTree>
    <p:extLst>
      <p:ext uri="{BB962C8B-B14F-4D97-AF65-F5344CB8AC3E}">
        <p14:creationId xmlns:p14="http://schemas.microsoft.com/office/powerpoint/2010/main" val="179811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715240" y="1928589"/>
            <a:ext cx="1076151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Viner Hand ITC" panose="03070502030502020203" pitchFamily="66" charset="0"/>
                <a:cs typeface="Vijaya" panose="020B0502040204020203" pitchFamily="18" charset="0"/>
              </a:rPr>
              <a:t>Vous trouvez sur la plage une boussole et une partie du plan de l’île.</a:t>
            </a:r>
          </a:p>
          <a:p>
            <a:pPr algn="ctr"/>
            <a:endParaRPr lang="fr-FR" sz="2800" b="1" dirty="0">
              <a:latin typeface="Viner Hand ITC" panose="03070502030502020203" pitchFamily="66" charset="0"/>
              <a:cs typeface="Vijaya" panose="020B05020402040202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fr-FR" sz="2800" b="1" dirty="0">
                <a:latin typeface="Viner Hand ITC" panose="03070502030502020203" pitchFamily="66" charset="0"/>
                <a:cs typeface="Vijaya" panose="020B0502040204020203" pitchFamily="18" charset="0"/>
              </a:rPr>
              <a:t>Géographiquement les milieux que nous allons explorer sont au ______________(Milieu 1) et au ______________ ( Milieu 2)</a:t>
            </a:r>
          </a:p>
        </p:txBody>
      </p:sp>
    </p:spTree>
    <p:extLst>
      <p:ext uri="{BB962C8B-B14F-4D97-AF65-F5344CB8AC3E}">
        <p14:creationId xmlns:p14="http://schemas.microsoft.com/office/powerpoint/2010/main" val="14482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1747403" y="1603893"/>
            <a:ext cx="9757064" cy="391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>
                <a:solidFill>
                  <a:srgbClr val="C00000"/>
                </a:solidFill>
                <a:effectLst/>
                <a:latin typeface="Viner Hand ITC" panose="0307050203050202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Bilan : </a:t>
            </a:r>
            <a:endParaRPr lang="fr-FR" sz="3600" kern="100" dirty="0">
              <a:solidFill>
                <a:srgbClr val="C00000"/>
              </a:solidFill>
              <a:effectLst/>
              <a:latin typeface="Viner Hand ITC" panose="0307050203050202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kern="100" dirty="0">
                <a:solidFill>
                  <a:srgbClr val="C00000"/>
                </a:solidFill>
                <a:effectLst/>
                <a:latin typeface="Viner Hand ITC" panose="0307050203050202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On distingue dans notre environnement 3 composantes : </a:t>
            </a:r>
            <a:endParaRPr lang="fr-FR" sz="3600" kern="100" dirty="0">
              <a:solidFill>
                <a:srgbClr val="C00000"/>
              </a:solidFill>
              <a:effectLst/>
              <a:latin typeface="Viner Hand ITC" panose="0307050203050202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3600" b="1" kern="100" dirty="0">
                <a:solidFill>
                  <a:srgbClr val="C00000"/>
                </a:solidFill>
                <a:effectLst/>
                <a:latin typeface="Viner Hand ITC" panose="0307050203050202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Les êtres vivants et leurs restes</a:t>
            </a:r>
            <a:endParaRPr lang="fr-FR" sz="3600" kern="100" dirty="0">
              <a:solidFill>
                <a:srgbClr val="C00000"/>
              </a:solidFill>
              <a:effectLst/>
              <a:latin typeface="Viner Hand ITC" panose="0307050203050202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fr-FR" sz="3600" b="1" kern="100" dirty="0">
                <a:solidFill>
                  <a:srgbClr val="C00000"/>
                </a:solidFill>
                <a:effectLst/>
                <a:latin typeface="Viner Hand ITC" panose="0307050203050202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composante minérale </a:t>
            </a:r>
            <a:endParaRPr lang="fr-FR" sz="3600" kern="100" dirty="0">
              <a:solidFill>
                <a:srgbClr val="C00000"/>
              </a:solidFill>
              <a:effectLst/>
              <a:latin typeface="Viner Hand ITC" panose="0307050203050202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3600" b="1" dirty="0">
                <a:solidFill>
                  <a:srgbClr val="C00000"/>
                </a:solidFill>
                <a:effectLst/>
                <a:latin typeface="Viner Hand ITC" panose="0307050203050202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- Les traces de l’activité humaine</a:t>
            </a:r>
            <a:endParaRPr lang="fr-FR" sz="4800" b="1" dirty="0">
              <a:solidFill>
                <a:srgbClr val="C00000"/>
              </a:solidFill>
              <a:latin typeface="Viner Hand ITC" panose="03070502030502020203" pitchFamily="66" charset="0"/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8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833869" y="2705330"/>
            <a:ext cx="10524260" cy="256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800" b="1" u="sng" dirty="0">
                <a:solidFill>
                  <a:srgbClr val="C00000"/>
                </a:solidFill>
                <a:latin typeface="Viner Hand ITC" panose="03070502030502020203" pitchFamily="66" charset="0"/>
              </a:rPr>
              <a:t>II. La répartition des êtres-vivants dans mon environnement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800" b="1" dirty="0">
              <a:latin typeface="Viner Hand ITC" panose="03070502030502020203" pitchFamily="66" charset="0"/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4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Image 3" descr="Une image contenant arbre, plante, peinture, herbe&#10;&#10;Description générée automatiquement">
            <a:extLst>
              <a:ext uri="{FF2B5EF4-FFF2-40B4-BE49-F238E27FC236}">
                <a16:creationId xmlns:a16="http://schemas.microsoft.com/office/drawing/2014/main" id="{43ECF414-4384-B9AD-BD8A-D0504E7BB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833869" y="2705330"/>
            <a:ext cx="10524260" cy="256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800" dirty="0">
                <a:solidFill>
                  <a:schemeClr val="accent6"/>
                </a:solidFill>
                <a:latin typeface="Viner Hand ITC" panose="03070502030502020203" pitchFamily="66" charset="0"/>
              </a:rPr>
              <a:t>Quelles sont les différentes conditions de vie dans l’environnement 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800" b="1" dirty="0">
              <a:latin typeface="Viner Hand ITC" panose="03070502030502020203" pitchFamily="66" charset="0"/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9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vert, art, plante, motif&#10;&#10;Description générée automatiquement">
            <a:extLst>
              <a:ext uri="{FF2B5EF4-FFF2-40B4-BE49-F238E27FC236}">
                <a16:creationId xmlns:a16="http://schemas.microsoft.com/office/drawing/2014/main" id="{3DB2E829-AAEF-7724-9F44-DED20EB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51F0D1-E005-6929-4044-A32EE22984BD}"/>
              </a:ext>
            </a:extLst>
          </p:cNvPr>
          <p:cNvSpPr txBox="1"/>
          <p:nvPr/>
        </p:nvSpPr>
        <p:spPr>
          <a:xfrm>
            <a:off x="833869" y="2705330"/>
            <a:ext cx="10524260" cy="256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dirty="0">
                <a:solidFill>
                  <a:schemeClr val="accent6"/>
                </a:solidFill>
                <a:latin typeface="Viner Hand ITC" panose="03070502030502020203" pitchFamily="66" charset="0"/>
              </a:rPr>
              <a:t>a. Les caractéristiques de l’environnement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800" b="1" dirty="0">
              <a:latin typeface="Viner Hand ITC" panose="03070502030502020203" pitchFamily="66" charset="0"/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008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258</Words>
  <Application>Microsoft Office PowerPoint</Application>
  <PresentationFormat>Grand écran</PresentationFormat>
  <Paragraphs>38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Viner Hand ITC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Maelle Magy</dc:creator>
  <cp:lastModifiedBy>Maelle Magy</cp:lastModifiedBy>
  <cp:revision>4</cp:revision>
  <dcterms:created xsi:type="dcterms:W3CDTF">2024-09-11T13:07:33Z</dcterms:created>
  <dcterms:modified xsi:type="dcterms:W3CDTF">2024-09-25T19:39:11Z</dcterms:modified>
</cp:coreProperties>
</file>