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9" r:id="rId3"/>
    <p:sldId id="261" r:id="rId4"/>
    <p:sldId id="256" r:id="rId5"/>
    <p:sldId id="264" r:id="rId6"/>
    <p:sldId id="257" r:id="rId7"/>
    <p:sldId id="258" r:id="rId8"/>
    <p:sldId id="262" r:id="rId9"/>
    <p:sldId id="263"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6" d="100"/>
          <a:sy n="66" d="100"/>
        </p:scale>
        <p:origin x="1330" y="22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B16486-F6FC-45EC-D83D-0DE954D518A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49FA986-43E6-E3E1-5280-795A4ABCB9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D379333-FE0F-8E08-3BB7-6103AF22A71B}"/>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5" name="Espace réservé du pied de page 4">
            <a:extLst>
              <a:ext uri="{FF2B5EF4-FFF2-40B4-BE49-F238E27FC236}">
                <a16:creationId xmlns:a16="http://schemas.microsoft.com/office/drawing/2014/main" id="{3A48D396-B6F6-A4C9-3260-A1427AFAE1E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3796847-DC16-58FA-CA9E-E98702A0AD87}"/>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196719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66A475-B661-E69A-7318-1408577523B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370ACAB-31B2-961F-6947-56F5731C778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E3CB47-C003-8A49-CF0B-C184F67C6D6F}"/>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5" name="Espace réservé du pied de page 4">
            <a:extLst>
              <a:ext uri="{FF2B5EF4-FFF2-40B4-BE49-F238E27FC236}">
                <a16:creationId xmlns:a16="http://schemas.microsoft.com/office/drawing/2014/main" id="{1251BEA9-9DFE-FF77-FEEC-8D3F86F38C6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0F7613F-77D7-D4EA-1006-18B425CADA07}"/>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178734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657AAFE-9AEF-8B44-5A30-D52508C9884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5D56300-237C-CD25-EB5D-217D4882C2A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7C2D2E1-AC25-6805-1D6A-0F45AAA2D9E9}"/>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5" name="Espace réservé du pied de page 4">
            <a:extLst>
              <a:ext uri="{FF2B5EF4-FFF2-40B4-BE49-F238E27FC236}">
                <a16:creationId xmlns:a16="http://schemas.microsoft.com/office/drawing/2014/main" id="{8A306945-9EE5-3B91-96E1-37FEB34E2F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7392066-6951-A3C7-DCA2-A50FF546C97A}"/>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1051346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00E4C7-275A-977A-F922-6B58D5ABABB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041B687-7990-10FE-C85B-634C46F68BF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D326A55-F970-916C-CF7A-4CA75FA7C733}"/>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5" name="Espace réservé du pied de page 4">
            <a:extLst>
              <a:ext uri="{FF2B5EF4-FFF2-40B4-BE49-F238E27FC236}">
                <a16:creationId xmlns:a16="http://schemas.microsoft.com/office/drawing/2014/main" id="{0C31F136-AE91-1E43-BC0E-BCCDC9DFC06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FB0F5E-C4EA-E866-81DD-54B679B20B0E}"/>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2705701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14BC20-3512-18C2-C859-FC5E6502271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4FD756C-06A9-4133-8B2E-8A15A0F6D0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0F5E5A6-BA99-357E-E971-D2134026C8F4}"/>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5" name="Espace réservé du pied de page 4">
            <a:extLst>
              <a:ext uri="{FF2B5EF4-FFF2-40B4-BE49-F238E27FC236}">
                <a16:creationId xmlns:a16="http://schemas.microsoft.com/office/drawing/2014/main" id="{11172DAD-4A78-0B47-9D9E-0FA3174F1C7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3912ECE-548E-2C6D-6061-FB8CCA5258C8}"/>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2537115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06593D-1C37-A095-E03B-0F0724D5B25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D7EEC1B-42EC-081F-BFA1-07AF29D75D3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E7F09BF-DA84-D654-C4F8-98C9B6A61DA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D273E3F-9E76-94BC-8628-1EB02D16159D}"/>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6" name="Espace réservé du pied de page 5">
            <a:extLst>
              <a:ext uri="{FF2B5EF4-FFF2-40B4-BE49-F238E27FC236}">
                <a16:creationId xmlns:a16="http://schemas.microsoft.com/office/drawing/2014/main" id="{5B828204-BC04-F93B-757E-294BD59176E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A3D48F-06E6-FA6A-FD6C-34162DEB2550}"/>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2822155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FA47F1-5F99-2F45-AC4E-5C6B3604279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C61E9A7-0BBD-6D54-A965-E6F2BBEBB1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67D2A3F-A9AF-3BD7-7B52-3F40A6BC6F6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CE14977-0EBD-9713-1DBF-58F45E8CF4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D15F54E-682D-B007-4DE7-ABD3A53FA1D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10E93E4-6BC0-5F86-297A-C689F4A0557D}"/>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8" name="Espace réservé du pied de page 7">
            <a:extLst>
              <a:ext uri="{FF2B5EF4-FFF2-40B4-BE49-F238E27FC236}">
                <a16:creationId xmlns:a16="http://schemas.microsoft.com/office/drawing/2014/main" id="{9107C1D8-D044-AC6B-6687-D54F73D48AC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8BFBE4F-C9EE-1ED4-7E9B-9826D5F1B41F}"/>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1128442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AEB7A7-29B1-42EF-0303-25E8CC2EF42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2EA9B56-5984-C590-0A2B-83CCCAFF28B7}"/>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4" name="Espace réservé du pied de page 3">
            <a:extLst>
              <a:ext uri="{FF2B5EF4-FFF2-40B4-BE49-F238E27FC236}">
                <a16:creationId xmlns:a16="http://schemas.microsoft.com/office/drawing/2014/main" id="{9AB7371D-4EE3-3B9F-DEB8-E1979B185FC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878C5C4-42E6-C688-E96B-7BA65E5C8D2A}"/>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516925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39D545D-5534-7A37-B535-BEF23A5A02BA}"/>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3" name="Espace réservé du pied de page 2">
            <a:extLst>
              <a:ext uri="{FF2B5EF4-FFF2-40B4-BE49-F238E27FC236}">
                <a16:creationId xmlns:a16="http://schemas.microsoft.com/office/drawing/2014/main" id="{648AA560-7EEE-876D-FBAC-DD266DA61D6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971A309-F8E3-15EF-E0C0-EE8E23E6798D}"/>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1877902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9C268C-E60E-483D-96E0-405E5F4EA6D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819FC85-F398-C8F9-7E0C-1AFF3339F2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3A0A74D-DB32-5494-5A7B-AAAC289635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E3B33BB-412E-3372-6BD8-6891CE9D3CB3}"/>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6" name="Espace réservé du pied de page 5">
            <a:extLst>
              <a:ext uri="{FF2B5EF4-FFF2-40B4-BE49-F238E27FC236}">
                <a16:creationId xmlns:a16="http://schemas.microsoft.com/office/drawing/2014/main" id="{75A77A10-25DC-2D91-A811-0C8FA465DF7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589CA23-8CC5-BF0F-CE69-C3513ACBC8D3}"/>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3646523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473A5E-FB4E-2D4C-AB4A-3780EEE114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89BE0A-120C-727D-41F2-CCD064F6B2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EC4C19A-3124-DBBA-01AF-CA8B62A620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1591B15-900E-D590-C0E4-9B67B842FAD7}"/>
              </a:ext>
            </a:extLst>
          </p:cNvPr>
          <p:cNvSpPr>
            <a:spLocks noGrp="1"/>
          </p:cNvSpPr>
          <p:nvPr>
            <p:ph type="dt" sz="half" idx="10"/>
          </p:nvPr>
        </p:nvSpPr>
        <p:spPr/>
        <p:txBody>
          <a:bodyPr/>
          <a:lstStyle/>
          <a:p>
            <a:fld id="{18596695-E83B-407B-8DA1-025A175787F6}" type="datetimeFigureOut">
              <a:rPr lang="fr-FR" smtClean="0"/>
              <a:t>17/09/2024</a:t>
            </a:fld>
            <a:endParaRPr lang="fr-FR"/>
          </a:p>
        </p:txBody>
      </p:sp>
      <p:sp>
        <p:nvSpPr>
          <p:cNvPr id="6" name="Espace réservé du pied de page 5">
            <a:extLst>
              <a:ext uri="{FF2B5EF4-FFF2-40B4-BE49-F238E27FC236}">
                <a16:creationId xmlns:a16="http://schemas.microsoft.com/office/drawing/2014/main" id="{E38A9E49-FDF7-A139-5570-581C3CBE073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850D21D-3A20-2DA0-B913-67B3FE551C68}"/>
              </a:ext>
            </a:extLst>
          </p:cNvPr>
          <p:cNvSpPr>
            <a:spLocks noGrp="1"/>
          </p:cNvSpPr>
          <p:nvPr>
            <p:ph type="sldNum" sz="quarter" idx="12"/>
          </p:nvPr>
        </p:nvSpPr>
        <p:spPr/>
        <p:txBody>
          <a:bodyPr/>
          <a:lstStyle/>
          <a:p>
            <a:fld id="{7194A25F-8195-495A-8069-33303859F3E8}" type="slidenum">
              <a:rPr lang="fr-FR" smtClean="0"/>
              <a:t>‹N°›</a:t>
            </a:fld>
            <a:endParaRPr lang="fr-FR"/>
          </a:p>
        </p:txBody>
      </p:sp>
    </p:spTree>
    <p:extLst>
      <p:ext uri="{BB962C8B-B14F-4D97-AF65-F5344CB8AC3E}">
        <p14:creationId xmlns:p14="http://schemas.microsoft.com/office/powerpoint/2010/main" val="3355377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FC3F2A4-208C-3ABA-3601-6675A30E74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901C621-EF0A-433C-3F1D-DD069CF9A1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7C37B3B-6CCC-89E5-1D36-C59739E390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8596695-E83B-407B-8DA1-025A175787F6}" type="datetimeFigureOut">
              <a:rPr lang="fr-FR" smtClean="0"/>
              <a:t>17/09/2024</a:t>
            </a:fld>
            <a:endParaRPr lang="fr-FR"/>
          </a:p>
        </p:txBody>
      </p:sp>
      <p:sp>
        <p:nvSpPr>
          <p:cNvPr id="5" name="Espace réservé du pied de page 4">
            <a:extLst>
              <a:ext uri="{FF2B5EF4-FFF2-40B4-BE49-F238E27FC236}">
                <a16:creationId xmlns:a16="http://schemas.microsoft.com/office/drawing/2014/main" id="{0D0E51DF-59B4-E433-D97E-EA71B35DF1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7E9BFD3-EE74-E7ED-C472-873304C763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194A25F-8195-495A-8069-33303859F3E8}" type="slidenum">
              <a:rPr lang="fr-FR" smtClean="0"/>
              <a:t>‹N°›</a:t>
            </a:fld>
            <a:endParaRPr lang="fr-FR"/>
          </a:p>
        </p:txBody>
      </p:sp>
    </p:spTree>
    <p:extLst>
      <p:ext uri="{BB962C8B-B14F-4D97-AF65-F5344CB8AC3E}">
        <p14:creationId xmlns:p14="http://schemas.microsoft.com/office/powerpoint/2010/main" val="4126544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26CDBC-DA5B-1D62-DC86-65FCF5611ECC}"/>
              </a:ext>
            </a:extLst>
          </p:cNvPr>
          <p:cNvSpPr>
            <a:spLocks noGrp="1"/>
          </p:cNvSpPr>
          <p:nvPr>
            <p:ph type="title"/>
          </p:nvPr>
        </p:nvSpPr>
        <p:spPr>
          <a:xfrm>
            <a:off x="838200" y="2766218"/>
            <a:ext cx="10515600" cy="1325563"/>
          </a:xfrm>
        </p:spPr>
        <p:txBody>
          <a:bodyPr/>
          <a:lstStyle/>
          <a:p>
            <a:pPr algn="ctr"/>
            <a:r>
              <a:rPr lang="fr-FR" b="1" dirty="0">
                <a:solidFill>
                  <a:srgbClr val="FF0000"/>
                </a:solidFill>
              </a:rPr>
              <a:t>La semaine du développement durable </a:t>
            </a:r>
          </a:p>
        </p:txBody>
      </p:sp>
      <p:sp>
        <p:nvSpPr>
          <p:cNvPr id="4" name="ZoneTexte 3">
            <a:extLst>
              <a:ext uri="{FF2B5EF4-FFF2-40B4-BE49-F238E27FC236}">
                <a16:creationId xmlns:a16="http://schemas.microsoft.com/office/drawing/2014/main" id="{57A0D3D1-2923-D4C3-F089-F6B536D3FB90}"/>
              </a:ext>
            </a:extLst>
          </p:cNvPr>
          <p:cNvSpPr txBox="1"/>
          <p:nvPr/>
        </p:nvSpPr>
        <p:spPr>
          <a:xfrm>
            <a:off x="1714500" y="3969327"/>
            <a:ext cx="8156864" cy="369332"/>
          </a:xfrm>
          <a:prstGeom prst="rect">
            <a:avLst/>
          </a:prstGeom>
          <a:noFill/>
        </p:spPr>
        <p:txBody>
          <a:bodyPr wrap="square" rtlCol="0">
            <a:spAutoFit/>
          </a:bodyPr>
          <a:lstStyle/>
          <a:p>
            <a:pPr algn="ctr"/>
            <a:r>
              <a:rPr lang="fr-FR" i="1" dirty="0"/>
              <a:t>Du 18 septembre au 8 octobre 2024</a:t>
            </a:r>
          </a:p>
        </p:txBody>
      </p:sp>
      <p:pic>
        <p:nvPicPr>
          <p:cNvPr id="5" name="Image 4">
            <a:extLst>
              <a:ext uri="{FF2B5EF4-FFF2-40B4-BE49-F238E27FC236}">
                <a16:creationId xmlns:a16="http://schemas.microsoft.com/office/drawing/2014/main" id="{D3C5763B-6552-3809-C1E4-8DA4EB7975ED}"/>
              </a:ext>
            </a:extLst>
          </p:cNvPr>
          <p:cNvPicPr>
            <a:picLocks noChangeAspect="1"/>
          </p:cNvPicPr>
          <p:nvPr/>
        </p:nvPicPr>
        <p:blipFill>
          <a:blip r:embed="rId2"/>
          <a:stretch>
            <a:fillRect/>
          </a:stretch>
        </p:blipFill>
        <p:spPr>
          <a:xfrm>
            <a:off x="9184698" y="0"/>
            <a:ext cx="3007302" cy="3007302"/>
          </a:xfrm>
          <a:prstGeom prst="rect">
            <a:avLst/>
          </a:prstGeom>
        </p:spPr>
      </p:pic>
    </p:spTree>
    <p:extLst>
      <p:ext uri="{BB962C8B-B14F-4D97-AF65-F5344CB8AC3E}">
        <p14:creationId xmlns:p14="http://schemas.microsoft.com/office/powerpoint/2010/main" val="345887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E65C635-DEC8-D4FA-E57A-B83035FE27A7}"/>
              </a:ext>
            </a:extLst>
          </p:cNvPr>
          <p:cNvSpPr txBox="1"/>
          <p:nvPr/>
        </p:nvSpPr>
        <p:spPr>
          <a:xfrm>
            <a:off x="493568" y="452005"/>
            <a:ext cx="10868891" cy="584775"/>
          </a:xfrm>
          <a:prstGeom prst="rect">
            <a:avLst/>
          </a:prstGeom>
          <a:noFill/>
        </p:spPr>
        <p:txBody>
          <a:bodyPr wrap="square" rtlCol="0">
            <a:spAutoFit/>
          </a:bodyPr>
          <a:lstStyle/>
          <a:p>
            <a:r>
              <a:rPr lang="fr-FR" sz="3200" b="1" u="sng" dirty="0">
                <a:solidFill>
                  <a:srgbClr val="FF0000"/>
                </a:solidFill>
              </a:rPr>
              <a:t>Séance spéciale : La semaine du développement durable </a:t>
            </a:r>
          </a:p>
        </p:txBody>
      </p:sp>
      <p:sp>
        <p:nvSpPr>
          <p:cNvPr id="3" name="ZoneTexte 2">
            <a:extLst>
              <a:ext uri="{FF2B5EF4-FFF2-40B4-BE49-F238E27FC236}">
                <a16:creationId xmlns:a16="http://schemas.microsoft.com/office/drawing/2014/main" id="{DF79486B-4570-29FF-EB75-F4E83F48E78F}"/>
              </a:ext>
            </a:extLst>
          </p:cNvPr>
          <p:cNvSpPr txBox="1"/>
          <p:nvPr/>
        </p:nvSpPr>
        <p:spPr>
          <a:xfrm>
            <a:off x="280555" y="1402773"/>
            <a:ext cx="11294918" cy="1046440"/>
          </a:xfrm>
          <a:prstGeom prst="rect">
            <a:avLst/>
          </a:prstGeom>
          <a:noFill/>
        </p:spPr>
        <p:txBody>
          <a:bodyPr wrap="square" rtlCol="0">
            <a:spAutoFit/>
          </a:bodyPr>
          <a:lstStyle/>
          <a:p>
            <a:r>
              <a:rPr lang="fr-FR" sz="2400" b="1" dirty="0"/>
              <a:t>Qu’est-ce que le développement durable ?</a:t>
            </a:r>
          </a:p>
          <a:p>
            <a:endParaRPr lang="fr-FR" b="1" dirty="0"/>
          </a:p>
          <a:p>
            <a:r>
              <a:rPr lang="fr-FR" sz="2000" i="1" dirty="0"/>
              <a:t>Idées des élèves</a:t>
            </a:r>
          </a:p>
        </p:txBody>
      </p:sp>
      <p:sp>
        <p:nvSpPr>
          <p:cNvPr id="4" name="Nuage 3">
            <a:extLst>
              <a:ext uri="{FF2B5EF4-FFF2-40B4-BE49-F238E27FC236}">
                <a16:creationId xmlns:a16="http://schemas.microsoft.com/office/drawing/2014/main" id="{87D474EB-9FE3-39C7-2A47-458AA9A41ABF}"/>
              </a:ext>
            </a:extLst>
          </p:cNvPr>
          <p:cNvSpPr/>
          <p:nvPr/>
        </p:nvSpPr>
        <p:spPr>
          <a:xfrm>
            <a:off x="2919846" y="3075709"/>
            <a:ext cx="5320146" cy="2379518"/>
          </a:xfrm>
          <a:prstGeom prst="cloud">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fr-FR"/>
          </a:p>
        </p:txBody>
      </p:sp>
      <p:sp>
        <p:nvSpPr>
          <p:cNvPr id="6" name="ZoneTexte 5">
            <a:extLst>
              <a:ext uri="{FF2B5EF4-FFF2-40B4-BE49-F238E27FC236}">
                <a16:creationId xmlns:a16="http://schemas.microsoft.com/office/drawing/2014/main" id="{772FDC19-6B7E-7B31-950E-32255BC71ED7}"/>
              </a:ext>
            </a:extLst>
          </p:cNvPr>
          <p:cNvSpPr txBox="1"/>
          <p:nvPr/>
        </p:nvSpPr>
        <p:spPr>
          <a:xfrm>
            <a:off x="3808269" y="3879167"/>
            <a:ext cx="3543300" cy="523220"/>
          </a:xfrm>
          <a:prstGeom prst="rect">
            <a:avLst/>
          </a:prstGeom>
          <a:noFill/>
        </p:spPr>
        <p:txBody>
          <a:bodyPr wrap="square" rtlCol="0">
            <a:spAutoFit/>
          </a:bodyPr>
          <a:lstStyle/>
          <a:p>
            <a:r>
              <a:rPr lang="fr-FR" sz="2800" dirty="0">
                <a:latin typeface="Alasassy Caps" panose="020F0502020204030204" pitchFamily="2" charset="0"/>
              </a:rPr>
              <a:t>Le développement durable</a:t>
            </a:r>
          </a:p>
        </p:txBody>
      </p:sp>
    </p:spTree>
    <p:extLst>
      <p:ext uri="{BB962C8B-B14F-4D97-AF65-F5344CB8AC3E}">
        <p14:creationId xmlns:p14="http://schemas.microsoft.com/office/powerpoint/2010/main" val="3427865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BA3D05BE-72AA-2691-6264-E038435FFBE3}"/>
              </a:ext>
            </a:extLst>
          </p:cNvPr>
          <p:cNvSpPr>
            <a:spLocks noGrp="1" noChangeArrowheads="1"/>
          </p:cNvSpPr>
          <p:nvPr>
            <p:ph type="title"/>
          </p:nvPr>
        </p:nvSpPr>
        <p:spPr bwMode="auto">
          <a:xfrm>
            <a:off x="590309" y="1997839"/>
            <a:ext cx="11285316"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600" b="1" i="0" u="none" strike="noStrike" cap="none" normalizeH="0" baseline="0" dirty="0">
                <a:ln>
                  <a:noFill/>
                </a:ln>
                <a:solidFill>
                  <a:schemeClr val="tx1"/>
                </a:solidFill>
                <a:effectLst/>
                <a:latin typeface="+mn-lt"/>
              </a:rPr>
              <a:t>Le développement durable est « un développement qui répond aux besoins du présent sans compromettre la capacité des générations futures à répondre aux leurs », citation de Mme Gro Harlem Brundtland, Premier Ministre norvégien (1987). </a:t>
            </a:r>
          </a:p>
        </p:txBody>
      </p:sp>
    </p:spTree>
    <p:extLst>
      <p:ext uri="{BB962C8B-B14F-4D97-AF65-F5344CB8AC3E}">
        <p14:creationId xmlns:p14="http://schemas.microsoft.com/office/powerpoint/2010/main" val="3674031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0CA50747-6356-DA6E-45BB-665836D6EC5A}"/>
              </a:ext>
            </a:extLst>
          </p:cNvPr>
          <p:cNvPicPr>
            <a:picLocks noChangeAspect="1"/>
          </p:cNvPicPr>
          <p:nvPr/>
        </p:nvPicPr>
        <p:blipFill>
          <a:blip r:embed="rId2"/>
          <a:stretch>
            <a:fillRect/>
          </a:stretch>
        </p:blipFill>
        <p:spPr>
          <a:xfrm>
            <a:off x="1916068" y="864648"/>
            <a:ext cx="8359864" cy="5128704"/>
          </a:xfrm>
          <a:prstGeom prst="rect">
            <a:avLst/>
          </a:prstGeom>
        </p:spPr>
      </p:pic>
    </p:spTree>
    <p:extLst>
      <p:ext uri="{BB962C8B-B14F-4D97-AF65-F5344CB8AC3E}">
        <p14:creationId xmlns:p14="http://schemas.microsoft.com/office/powerpoint/2010/main" val="4292782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2C35CEF-3894-B715-6001-8326BE9351FC}"/>
              </a:ext>
            </a:extLst>
          </p:cNvPr>
          <p:cNvSpPr txBox="1"/>
          <p:nvPr/>
        </p:nvSpPr>
        <p:spPr>
          <a:xfrm>
            <a:off x="3047036" y="3108728"/>
            <a:ext cx="6094070" cy="646331"/>
          </a:xfrm>
          <a:prstGeom prst="rect">
            <a:avLst/>
          </a:prstGeom>
          <a:noFill/>
        </p:spPr>
        <p:txBody>
          <a:bodyPr wrap="square">
            <a:spAutoFit/>
          </a:bodyPr>
          <a:lstStyle/>
          <a:p>
            <a:r>
              <a:rPr lang="fr-FR" dirty="0"/>
              <a:t>https://view.genially.com/66e9a6fe3dfceac7ab6de677/interactive-content-quiz-odd</a:t>
            </a:r>
          </a:p>
        </p:txBody>
      </p:sp>
    </p:spTree>
    <p:extLst>
      <p:ext uri="{BB962C8B-B14F-4D97-AF65-F5344CB8AC3E}">
        <p14:creationId xmlns:p14="http://schemas.microsoft.com/office/powerpoint/2010/main" val="3809508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B028B8-1210-9212-9349-17CB4AF02F99}"/>
              </a:ext>
            </a:extLst>
          </p:cNvPr>
          <p:cNvSpPr>
            <a:spLocks noGrp="1"/>
          </p:cNvSpPr>
          <p:nvPr>
            <p:ph type="title"/>
          </p:nvPr>
        </p:nvSpPr>
        <p:spPr/>
        <p:txBody>
          <a:bodyPr/>
          <a:lstStyle/>
          <a:p>
            <a:pPr algn="ctr"/>
            <a:r>
              <a:rPr lang="fr-FR" dirty="0">
                <a:latin typeface="Mystical Woods Smooth Script" panose="02000500000000000000" pitchFamily="2" charset="0"/>
              </a:rPr>
              <a:t>Les bouchons d’amour ♥</a:t>
            </a:r>
          </a:p>
        </p:txBody>
      </p:sp>
      <p:sp>
        <p:nvSpPr>
          <p:cNvPr id="5" name="ZoneTexte 4">
            <a:extLst>
              <a:ext uri="{FF2B5EF4-FFF2-40B4-BE49-F238E27FC236}">
                <a16:creationId xmlns:a16="http://schemas.microsoft.com/office/drawing/2014/main" id="{A4280FBA-5ABE-F1E4-4003-368D38A92B0C}"/>
              </a:ext>
            </a:extLst>
          </p:cNvPr>
          <p:cNvSpPr txBox="1"/>
          <p:nvPr/>
        </p:nvSpPr>
        <p:spPr>
          <a:xfrm>
            <a:off x="3047134" y="3244334"/>
            <a:ext cx="6094268" cy="369332"/>
          </a:xfrm>
          <a:prstGeom prst="rect">
            <a:avLst/>
          </a:prstGeom>
          <a:noFill/>
        </p:spPr>
        <p:txBody>
          <a:bodyPr wrap="square">
            <a:spAutoFit/>
          </a:bodyPr>
          <a:lstStyle/>
          <a:p>
            <a:r>
              <a:rPr lang="fr-FR" dirty="0"/>
              <a:t>https://www.youtube.com/watch?v=dmUch5t-mLw</a:t>
            </a:r>
          </a:p>
        </p:txBody>
      </p:sp>
      <p:pic>
        <p:nvPicPr>
          <p:cNvPr id="7" name="Image 6" descr="Une image contenant clipart, Graphique, émoticône, illustration&#10;&#10;Description générée automatiquement">
            <a:extLst>
              <a:ext uri="{FF2B5EF4-FFF2-40B4-BE49-F238E27FC236}">
                <a16:creationId xmlns:a16="http://schemas.microsoft.com/office/drawing/2014/main" id="{06A921D6-4AB2-5FCE-B839-5AD8199ABA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0155" y="1748023"/>
            <a:ext cx="2589092" cy="2992622"/>
          </a:xfrm>
          <a:prstGeom prst="rect">
            <a:avLst/>
          </a:prstGeom>
        </p:spPr>
      </p:pic>
    </p:spTree>
    <p:extLst>
      <p:ext uri="{BB962C8B-B14F-4D97-AF65-F5344CB8AC3E}">
        <p14:creationId xmlns:p14="http://schemas.microsoft.com/office/powerpoint/2010/main" val="3235916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6E76AC4E-20EC-D280-5F64-1D20C74ECB88}"/>
              </a:ext>
            </a:extLst>
          </p:cNvPr>
          <p:cNvPicPr>
            <a:picLocks noChangeAspect="1"/>
          </p:cNvPicPr>
          <p:nvPr/>
        </p:nvPicPr>
        <p:blipFill>
          <a:blip r:embed="rId2"/>
          <a:srcRect l="51077" t="49927" r="35000" b="27843"/>
          <a:stretch/>
        </p:blipFill>
        <p:spPr>
          <a:xfrm>
            <a:off x="4259396" y="2696054"/>
            <a:ext cx="1326308" cy="1299134"/>
          </a:xfrm>
          <a:prstGeom prst="rect">
            <a:avLst/>
          </a:prstGeom>
        </p:spPr>
      </p:pic>
      <p:pic>
        <p:nvPicPr>
          <p:cNvPr id="5" name="Image 4">
            <a:extLst>
              <a:ext uri="{FF2B5EF4-FFF2-40B4-BE49-F238E27FC236}">
                <a16:creationId xmlns:a16="http://schemas.microsoft.com/office/drawing/2014/main" id="{DF550E5B-B4D4-D264-8C00-B4853B610295}"/>
              </a:ext>
            </a:extLst>
          </p:cNvPr>
          <p:cNvPicPr>
            <a:picLocks noChangeAspect="1"/>
          </p:cNvPicPr>
          <p:nvPr/>
        </p:nvPicPr>
        <p:blipFill>
          <a:blip r:embed="rId2"/>
          <a:srcRect l="35744" t="24364" r="50648" b="53451"/>
          <a:stretch/>
        </p:blipFill>
        <p:spPr>
          <a:xfrm>
            <a:off x="1798495" y="2696053"/>
            <a:ext cx="1298863" cy="1299135"/>
          </a:xfrm>
          <a:prstGeom prst="rect">
            <a:avLst/>
          </a:prstGeom>
        </p:spPr>
      </p:pic>
      <p:pic>
        <p:nvPicPr>
          <p:cNvPr id="6" name="Image 5">
            <a:extLst>
              <a:ext uri="{FF2B5EF4-FFF2-40B4-BE49-F238E27FC236}">
                <a16:creationId xmlns:a16="http://schemas.microsoft.com/office/drawing/2014/main" id="{66C52825-67DF-65CB-DE23-E4B3DC74D662}"/>
              </a:ext>
            </a:extLst>
          </p:cNvPr>
          <p:cNvPicPr>
            <a:picLocks noChangeAspect="1"/>
          </p:cNvPicPr>
          <p:nvPr/>
        </p:nvPicPr>
        <p:blipFill>
          <a:blip r:embed="rId2"/>
          <a:srcRect l="82200" t="49441" r="3973" b="28014"/>
          <a:stretch/>
        </p:blipFill>
        <p:spPr>
          <a:xfrm>
            <a:off x="6747742" y="2696054"/>
            <a:ext cx="1298863" cy="1299135"/>
          </a:xfrm>
          <a:prstGeom prst="rect">
            <a:avLst/>
          </a:prstGeom>
        </p:spPr>
      </p:pic>
      <p:pic>
        <p:nvPicPr>
          <p:cNvPr id="7" name="Image 6">
            <a:extLst>
              <a:ext uri="{FF2B5EF4-FFF2-40B4-BE49-F238E27FC236}">
                <a16:creationId xmlns:a16="http://schemas.microsoft.com/office/drawing/2014/main" id="{21F15A79-8CF9-C868-0004-1172828AD905}"/>
              </a:ext>
            </a:extLst>
          </p:cNvPr>
          <p:cNvPicPr>
            <a:picLocks noChangeAspect="1"/>
          </p:cNvPicPr>
          <p:nvPr/>
        </p:nvPicPr>
        <p:blipFill>
          <a:blip r:embed="rId2"/>
          <a:srcRect l="67010" t="74516" r="19497" b="3329"/>
          <a:stretch/>
        </p:blipFill>
        <p:spPr>
          <a:xfrm>
            <a:off x="9208643" y="2705300"/>
            <a:ext cx="1298863" cy="1308381"/>
          </a:xfrm>
          <a:prstGeom prst="rect">
            <a:avLst/>
          </a:prstGeom>
        </p:spPr>
      </p:pic>
    </p:spTree>
    <p:extLst>
      <p:ext uri="{BB962C8B-B14F-4D97-AF65-F5344CB8AC3E}">
        <p14:creationId xmlns:p14="http://schemas.microsoft.com/office/powerpoint/2010/main" val="1759222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C2A5F33-DA90-9377-72F4-2CA2F0F43E4C}"/>
              </a:ext>
            </a:extLst>
          </p:cNvPr>
          <p:cNvSpPr>
            <a:spLocks noGrp="1"/>
          </p:cNvSpPr>
          <p:nvPr>
            <p:ph idx="1"/>
          </p:nvPr>
        </p:nvSpPr>
        <p:spPr>
          <a:xfrm>
            <a:off x="729205" y="502564"/>
            <a:ext cx="10474124" cy="5852872"/>
          </a:xfrm>
        </p:spPr>
        <p:txBody>
          <a:bodyPr>
            <a:normAutofit lnSpcReduction="10000"/>
          </a:bodyPr>
          <a:lstStyle/>
          <a:p>
            <a:pPr marL="0" indent="0">
              <a:buNone/>
            </a:pPr>
            <a:r>
              <a:rPr lang="fr-FR" sz="3600" b="1" dirty="0"/>
              <a:t>Le collège organise une collecte de bouchons plastiques pour aider les personnes en situation de handicap à s’acheter du matériel. Cette action répond à 4 objectifs de développement durable : </a:t>
            </a:r>
          </a:p>
          <a:p>
            <a:pPr marL="0" indent="0">
              <a:buNone/>
            </a:pPr>
            <a:endParaRPr lang="fr-FR" sz="3600" b="1" dirty="0"/>
          </a:p>
          <a:p>
            <a:pPr>
              <a:buFontTx/>
              <a:buChar char="-"/>
            </a:pPr>
            <a:r>
              <a:rPr lang="fr-FR" sz="3600" b="1" dirty="0"/>
              <a:t>N°3 : Santé et bien-être </a:t>
            </a:r>
          </a:p>
          <a:p>
            <a:pPr>
              <a:buFontTx/>
              <a:buChar char="-"/>
            </a:pPr>
            <a:r>
              <a:rPr lang="fr-FR" sz="3600" b="1" dirty="0"/>
              <a:t>N°10 : Inégalité réduite</a:t>
            </a:r>
          </a:p>
          <a:p>
            <a:pPr>
              <a:buFontTx/>
              <a:buChar char="-"/>
            </a:pPr>
            <a:r>
              <a:rPr lang="fr-FR" sz="3600" b="1" dirty="0"/>
              <a:t>N°12 : Consommation et production responsables </a:t>
            </a:r>
          </a:p>
          <a:p>
            <a:pPr>
              <a:buFontTx/>
              <a:buChar char="-"/>
            </a:pPr>
            <a:r>
              <a:rPr lang="fr-FR" sz="3600" b="1" dirty="0"/>
              <a:t>N°17 : Partenariats pour la réalisation des objectifs</a:t>
            </a:r>
          </a:p>
        </p:txBody>
      </p:sp>
    </p:spTree>
    <p:extLst>
      <p:ext uri="{BB962C8B-B14F-4D97-AF65-F5344CB8AC3E}">
        <p14:creationId xmlns:p14="http://schemas.microsoft.com/office/powerpoint/2010/main" val="3947791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C25D7-939D-90F3-517D-EDCE82F29733}"/>
              </a:ext>
            </a:extLst>
          </p:cNvPr>
          <p:cNvSpPr>
            <a:spLocks noGrp="1"/>
          </p:cNvSpPr>
          <p:nvPr>
            <p:ph type="title"/>
          </p:nvPr>
        </p:nvSpPr>
        <p:spPr/>
        <p:txBody>
          <a:bodyPr/>
          <a:lstStyle/>
          <a:p>
            <a:r>
              <a:rPr lang="fr-FR" b="1" dirty="0"/>
              <a:t>Devoir Maison pour dans 2 semaines</a:t>
            </a:r>
          </a:p>
        </p:txBody>
      </p:sp>
      <p:sp>
        <p:nvSpPr>
          <p:cNvPr id="3" name="Espace réservé du contenu 2">
            <a:extLst>
              <a:ext uri="{FF2B5EF4-FFF2-40B4-BE49-F238E27FC236}">
                <a16:creationId xmlns:a16="http://schemas.microsoft.com/office/drawing/2014/main" id="{06203926-DBAE-58C8-99EA-059294D3C32B}"/>
              </a:ext>
            </a:extLst>
          </p:cNvPr>
          <p:cNvSpPr>
            <a:spLocks noGrp="1"/>
          </p:cNvSpPr>
          <p:nvPr>
            <p:ph idx="1"/>
          </p:nvPr>
        </p:nvSpPr>
        <p:spPr/>
        <p:txBody>
          <a:bodyPr/>
          <a:lstStyle/>
          <a:p>
            <a:r>
              <a:rPr lang="fr-FR" b="1" dirty="0"/>
              <a:t>Créer</a:t>
            </a:r>
            <a:r>
              <a:rPr lang="fr-FR" dirty="0"/>
              <a:t> </a:t>
            </a:r>
            <a:r>
              <a:rPr lang="fr-FR" b="1" dirty="0"/>
              <a:t>d'une affiche sur le recyclage des bouchons plastiques pour une cause solidaire</a:t>
            </a:r>
            <a:endParaRPr lang="fr-FR" dirty="0"/>
          </a:p>
          <a:p>
            <a:pPr marL="0" indent="0">
              <a:buNone/>
            </a:pPr>
            <a:endParaRPr lang="fr-FR" dirty="0"/>
          </a:p>
          <a:p>
            <a:pPr marL="0" indent="0">
              <a:buNone/>
            </a:pPr>
            <a:r>
              <a:rPr lang="fr-FR" dirty="0"/>
              <a:t>À partir de la vidéo sur l’association "Les Bouchons d’Amour", réaliser une affiche qui explique la démarche utilisée pour collecter, trier et recycler les bouchons plastiques, et comment ces actions permettent de financer des projets en faveur des personnes en situation de handicap.</a:t>
            </a:r>
          </a:p>
          <a:p>
            <a:pPr marL="0" indent="0">
              <a:buNone/>
            </a:pPr>
            <a:endParaRPr lang="fr-FR" dirty="0"/>
          </a:p>
        </p:txBody>
      </p:sp>
    </p:spTree>
    <p:extLst>
      <p:ext uri="{BB962C8B-B14F-4D97-AF65-F5344CB8AC3E}">
        <p14:creationId xmlns:p14="http://schemas.microsoft.com/office/powerpoint/2010/main" val="154247266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259</TotalTime>
  <Words>227</Words>
  <Application>Microsoft Office PowerPoint</Application>
  <PresentationFormat>Grand écran</PresentationFormat>
  <Paragraphs>21</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Alasassy Caps</vt:lpstr>
      <vt:lpstr>Aptos</vt:lpstr>
      <vt:lpstr>Aptos Display</vt:lpstr>
      <vt:lpstr>Arial</vt:lpstr>
      <vt:lpstr>Mystical Woods Smooth Script</vt:lpstr>
      <vt:lpstr>Thème Office</vt:lpstr>
      <vt:lpstr>La semaine du développement durable </vt:lpstr>
      <vt:lpstr>Présentation PowerPoint</vt:lpstr>
      <vt:lpstr>Le développement durable est « un développement qui répond aux besoins du présent sans compromettre la capacité des générations futures à répondre aux leurs », citation de Mme Gro Harlem Brundtland, Premier Ministre norvégien (1987). </vt:lpstr>
      <vt:lpstr>Présentation PowerPoint</vt:lpstr>
      <vt:lpstr>Présentation PowerPoint</vt:lpstr>
      <vt:lpstr>Les bouchons d’amour ♥</vt:lpstr>
      <vt:lpstr>Présentation PowerPoint</vt:lpstr>
      <vt:lpstr>Présentation PowerPoint</vt:lpstr>
      <vt:lpstr>Devoir Maison pour dans 2 semaines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Maelle Magy</dc:creator>
  <cp:lastModifiedBy>Maelle Magy</cp:lastModifiedBy>
  <cp:revision>1</cp:revision>
  <dcterms:created xsi:type="dcterms:W3CDTF">2024-09-17T15:14:53Z</dcterms:created>
  <dcterms:modified xsi:type="dcterms:W3CDTF">2024-09-17T19:34:13Z</dcterms:modified>
</cp:coreProperties>
</file>