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03"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18288000" cy="1028700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104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914400" y="2406960"/>
            <a:ext cx="1645884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8" name="PlaceHolder 3"/>
          <p:cNvSpPr>
            <a:spLocks noGrp="1"/>
          </p:cNvSpPr>
          <p:nvPr>
            <p:ph type="body"/>
          </p:nvPr>
        </p:nvSpPr>
        <p:spPr>
          <a:xfrm>
            <a:off x="914400" y="5523120"/>
            <a:ext cx="16458840" cy="28454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914400" y="410400"/>
            <a:ext cx="16458840" cy="17175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type="body"/>
          </p:nvPr>
        </p:nvSpPr>
        <p:spPr>
          <a:xfrm>
            <a:off x="914400" y="2406960"/>
            <a:ext cx="803160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 name="PlaceHolder 3"/>
          <p:cNvSpPr>
            <a:spLocks noGrp="1"/>
          </p:cNvSpPr>
          <p:nvPr>
            <p:ph type="body"/>
          </p:nvPr>
        </p:nvSpPr>
        <p:spPr>
          <a:xfrm>
            <a:off x="9348120" y="2406960"/>
            <a:ext cx="803160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2" name="PlaceHolder 4"/>
          <p:cNvSpPr>
            <a:spLocks noGrp="1"/>
          </p:cNvSpPr>
          <p:nvPr>
            <p:ph type="body"/>
          </p:nvPr>
        </p:nvSpPr>
        <p:spPr>
          <a:xfrm>
            <a:off x="914400" y="5523120"/>
            <a:ext cx="803160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3" name="PlaceHolder 5"/>
          <p:cNvSpPr>
            <a:spLocks noGrp="1"/>
          </p:cNvSpPr>
          <p:nvPr>
            <p:ph type="body"/>
          </p:nvPr>
        </p:nvSpPr>
        <p:spPr>
          <a:xfrm>
            <a:off x="9348120" y="5523120"/>
            <a:ext cx="8031600" cy="28454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914400" y="410400"/>
            <a:ext cx="16458840" cy="17175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type="body"/>
          </p:nvPr>
        </p:nvSpPr>
        <p:spPr>
          <a:xfrm>
            <a:off x="914400" y="2406960"/>
            <a:ext cx="529956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 name="PlaceHolder 3"/>
          <p:cNvSpPr>
            <a:spLocks noGrp="1"/>
          </p:cNvSpPr>
          <p:nvPr>
            <p:ph type="body"/>
          </p:nvPr>
        </p:nvSpPr>
        <p:spPr>
          <a:xfrm>
            <a:off x="6479280" y="2406960"/>
            <a:ext cx="529956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 name="PlaceHolder 4"/>
          <p:cNvSpPr>
            <a:spLocks noGrp="1"/>
          </p:cNvSpPr>
          <p:nvPr>
            <p:ph type="body"/>
          </p:nvPr>
        </p:nvSpPr>
        <p:spPr>
          <a:xfrm>
            <a:off x="12044160" y="2406960"/>
            <a:ext cx="529956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8" name="PlaceHolder 5"/>
          <p:cNvSpPr>
            <a:spLocks noGrp="1"/>
          </p:cNvSpPr>
          <p:nvPr>
            <p:ph type="body"/>
          </p:nvPr>
        </p:nvSpPr>
        <p:spPr>
          <a:xfrm>
            <a:off x="914400" y="5523120"/>
            <a:ext cx="529956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 name="PlaceHolder 6"/>
          <p:cNvSpPr>
            <a:spLocks noGrp="1"/>
          </p:cNvSpPr>
          <p:nvPr>
            <p:ph type="body"/>
          </p:nvPr>
        </p:nvSpPr>
        <p:spPr>
          <a:xfrm>
            <a:off x="6479280" y="5523120"/>
            <a:ext cx="529956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0" name="PlaceHolder 7"/>
          <p:cNvSpPr>
            <a:spLocks noGrp="1"/>
          </p:cNvSpPr>
          <p:nvPr>
            <p:ph type="body"/>
          </p:nvPr>
        </p:nvSpPr>
        <p:spPr>
          <a:xfrm>
            <a:off x="12044160" y="5523120"/>
            <a:ext cx="5299560" cy="28454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410400"/>
            <a:ext cx="16458840" cy="17175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914400" y="2406960"/>
            <a:ext cx="16458840" cy="596592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914400" y="410400"/>
            <a:ext cx="16458840" cy="17175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type="body"/>
          </p:nvPr>
        </p:nvSpPr>
        <p:spPr>
          <a:xfrm>
            <a:off x="914400" y="2406960"/>
            <a:ext cx="16458840" cy="59659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type="body"/>
          </p:nvPr>
        </p:nvSpPr>
        <p:spPr>
          <a:xfrm>
            <a:off x="914400" y="2406960"/>
            <a:ext cx="8031600" cy="59659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 name="PlaceHolder 3"/>
          <p:cNvSpPr>
            <a:spLocks noGrp="1"/>
          </p:cNvSpPr>
          <p:nvPr>
            <p:ph type="body"/>
          </p:nvPr>
        </p:nvSpPr>
        <p:spPr>
          <a:xfrm>
            <a:off x="9348120" y="2406960"/>
            <a:ext cx="8031600" cy="596592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914400" y="410400"/>
            <a:ext cx="16458840" cy="1717560"/>
          </a:xfrm>
          <a:prstGeom prst="rect">
            <a:avLst/>
          </a:prstGeom>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914400" y="410400"/>
            <a:ext cx="16458840" cy="7962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914400" y="410400"/>
            <a:ext cx="16458840" cy="17175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type="body"/>
          </p:nvPr>
        </p:nvSpPr>
        <p:spPr>
          <a:xfrm>
            <a:off x="914400" y="2406960"/>
            <a:ext cx="803160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 name="PlaceHolder 3"/>
          <p:cNvSpPr>
            <a:spLocks noGrp="1"/>
          </p:cNvSpPr>
          <p:nvPr>
            <p:ph type="body"/>
          </p:nvPr>
        </p:nvSpPr>
        <p:spPr>
          <a:xfrm>
            <a:off x="9348120" y="2406960"/>
            <a:ext cx="8031600" cy="59659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 name="PlaceHolder 4"/>
          <p:cNvSpPr>
            <a:spLocks noGrp="1"/>
          </p:cNvSpPr>
          <p:nvPr>
            <p:ph type="body"/>
          </p:nvPr>
        </p:nvSpPr>
        <p:spPr>
          <a:xfrm>
            <a:off x="914400" y="5523120"/>
            <a:ext cx="8031600" cy="28454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14400" y="410400"/>
            <a:ext cx="16458840" cy="17175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914400" y="2406960"/>
            <a:ext cx="8031600" cy="596592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 name="PlaceHolder 3"/>
          <p:cNvSpPr>
            <a:spLocks noGrp="1"/>
          </p:cNvSpPr>
          <p:nvPr>
            <p:ph type="body"/>
          </p:nvPr>
        </p:nvSpPr>
        <p:spPr>
          <a:xfrm>
            <a:off x="9348120" y="2406960"/>
            <a:ext cx="803160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 name="PlaceHolder 4"/>
          <p:cNvSpPr>
            <a:spLocks noGrp="1"/>
          </p:cNvSpPr>
          <p:nvPr>
            <p:ph type="body"/>
          </p:nvPr>
        </p:nvSpPr>
        <p:spPr>
          <a:xfrm>
            <a:off x="9348120" y="5523120"/>
            <a:ext cx="8031600" cy="28454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14400" y="410400"/>
            <a:ext cx="16458840" cy="17175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914400" y="2406960"/>
            <a:ext cx="803160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4" name="PlaceHolder 3"/>
          <p:cNvSpPr>
            <a:spLocks noGrp="1"/>
          </p:cNvSpPr>
          <p:nvPr>
            <p:ph type="body"/>
          </p:nvPr>
        </p:nvSpPr>
        <p:spPr>
          <a:xfrm>
            <a:off x="9348120" y="2406960"/>
            <a:ext cx="8031600" cy="284544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 name="PlaceHolder 4"/>
          <p:cNvSpPr>
            <a:spLocks noGrp="1"/>
          </p:cNvSpPr>
          <p:nvPr>
            <p:ph type="body"/>
          </p:nvPr>
        </p:nvSpPr>
        <p:spPr>
          <a:xfrm>
            <a:off x="914400" y="5523120"/>
            <a:ext cx="16458840" cy="284544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457200" y="6356520"/>
            <a:ext cx="2133360" cy="364680"/>
          </a:xfrm>
          <a:prstGeom prst="rect">
            <a:avLst/>
          </a:prstGeom>
        </p:spPr>
        <p:txBody>
          <a:bodyPr anchor="ctr">
            <a:noAutofit/>
          </a:bodyPr>
          <a:lstStyle/>
          <a:p>
            <a:pPr>
              <a:lnSpc>
                <a:spcPct val="100000"/>
              </a:lnSpc>
            </a:pPr>
            <a:fld id="{EEC30B4F-1D06-4A4E-AA8D-4DE6ACED1576}" type="datetime">
              <a:rPr lang="en-US" sz="1200" b="0" strike="noStrike" spc="-1">
                <a:solidFill>
                  <a:srgbClr val="8B8B8B"/>
                </a:solidFill>
                <a:latin typeface="Calibri"/>
              </a:rPr>
              <a:t>9/10/2024</a:t>
            </a:fld>
            <a:endParaRPr lang="fr-FR" sz="1200" b="0" strike="noStrike" spc="-1">
              <a:latin typeface="Times New Roman"/>
            </a:endParaRPr>
          </a:p>
        </p:txBody>
      </p:sp>
      <p:sp>
        <p:nvSpPr>
          <p:cNvPr id="6" name="PlaceHolder 2"/>
          <p:cNvSpPr>
            <a:spLocks noGrp="1"/>
          </p:cNvSpPr>
          <p:nvPr>
            <p:ph type="ftr"/>
          </p:nvPr>
        </p:nvSpPr>
        <p:spPr>
          <a:xfrm>
            <a:off x="3124080" y="6356520"/>
            <a:ext cx="2895120" cy="364680"/>
          </a:xfrm>
          <a:prstGeom prst="rect">
            <a:avLst/>
          </a:prstGeom>
        </p:spPr>
        <p:txBody>
          <a:bodyPr anchor="ctr">
            <a:noAutofit/>
          </a:bodyPr>
          <a:lstStyle/>
          <a:p>
            <a:endParaRPr lang="fr-FR" sz="2400" b="0" strike="noStrike" spc="-1">
              <a:latin typeface="Times New Roman"/>
            </a:endParaRPr>
          </a:p>
        </p:txBody>
      </p:sp>
      <p:sp>
        <p:nvSpPr>
          <p:cNvPr id="2" name="PlaceHolder 3"/>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8C9D250D-1862-4556-B1AA-6DA1C8A4A3DA}" type="slidenum">
              <a:rPr lang="en-US" sz="1200" b="0" strike="noStrike" spc="-1">
                <a:solidFill>
                  <a:srgbClr val="8B8B8B"/>
                </a:solidFill>
                <a:latin typeface="Calibri"/>
              </a:rPr>
              <a:t>‹N°›</a:t>
            </a:fld>
            <a:endParaRPr lang="fr-FR" sz="1200" b="0" strike="noStrike" spc="-1">
              <a:latin typeface="Times New Roman"/>
            </a:endParaRPr>
          </a:p>
        </p:txBody>
      </p:sp>
      <p:sp>
        <p:nvSpPr>
          <p:cNvPr id="3" name="PlaceHolder 4"/>
          <p:cNvSpPr>
            <a:spLocks noGrp="1"/>
          </p:cNvSpPr>
          <p:nvPr>
            <p:ph type="title"/>
          </p:nvPr>
        </p:nvSpPr>
        <p:spPr>
          <a:xfrm>
            <a:off x="914400" y="410400"/>
            <a:ext cx="16458840" cy="1717560"/>
          </a:xfrm>
          <a:prstGeom prst="rect">
            <a:avLst/>
          </a:prstGeom>
        </p:spPr>
        <p:txBody>
          <a:bodyPr lIns="0" tIns="0" rIns="0" bIns="0" anchor="ctr">
            <a:noAutofit/>
          </a:bodyPr>
          <a:lstStyle/>
          <a:p>
            <a:r>
              <a:rPr lang="en-US" sz="1800" b="0" strike="noStrike" spc="-1">
                <a:solidFill>
                  <a:srgbClr val="000000"/>
                </a:solidFill>
                <a:latin typeface="Calibri"/>
              </a:rPr>
              <a:t>Cliquez pour éditer le format du texte-titre</a:t>
            </a:r>
          </a:p>
        </p:txBody>
      </p:sp>
      <p:sp>
        <p:nvSpPr>
          <p:cNvPr id="4" name="PlaceHolder 5"/>
          <p:cNvSpPr>
            <a:spLocks noGrp="1"/>
          </p:cNvSpPr>
          <p:nvPr>
            <p:ph type="body"/>
          </p:nvPr>
        </p:nvSpPr>
        <p:spPr>
          <a:xfrm>
            <a:off x="914400" y="2406960"/>
            <a:ext cx="16458840" cy="5965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Cliquez pour éditer le format du plan de texte</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niveau de plan</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Troisième niveau de plan</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Quatrième niveau de plan</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AB99C"/>
        </a:solidFill>
        <a:effectLst/>
      </p:bgPr>
    </p:bg>
    <p:spTree>
      <p:nvGrpSpPr>
        <p:cNvPr id="1" name=""/>
        <p:cNvGrpSpPr/>
        <p:nvPr/>
      </p:nvGrpSpPr>
      <p:grpSpPr>
        <a:xfrm>
          <a:off x="0" y="0"/>
          <a:ext cx="0" cy="0"/>
          <a:chOff x="0" y="0"/>
          <a:chExt cx="0" cy="0"/>
        </a:xfrm>
      </p:grpSpPr>
      <p:sp>
        <p:nvSpPr>
          <p:cNvPr id="41" name="Freeform 2"/>
          <p:cNvSpPr/>
          <p:nvPr/>
        </p:nvSpPr>
        <p:spPr>
          <a:xfrm>
            <a:off x="2403360" y="647280"/>
            <a:ext cx="13481280" cy="8991720"/>
          </a:xfrm>
          <a:custGeom>
            <a:avLst/>
            <a:gdLst/>
            <a:ahLst/>
            <a:cxnLst/>
            <a:rect l="l" t="t" r="r" b="b"/>
            <a:pathLst>
              <a:path w="13481611" h="8992234">
                <a:moveTo>
                  <a:pt x="0" y="0"/>
                </a:moveTo>
                <a:lnTo>
                  <a:pt x="13481610" y="0"/>
                </a:lnTo>
                <a:lnTo>
                  <a:pt x="13481610" y="8992234"/>
                </a:lnTo>
                <a:lnTo>
                  <a:pt x="0" y="8992234"/>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2"/>
          <p:cNvSpPr/>
          <p:nvPr/>
        </p:nvSpPr>
        <p:spPr>
          <a:xfrm>
            <a:off x="1028880" y="127080"/>
            <a:ext cx="7181280" cy="10286640"/>
          </a:xfrm>
          <a:custGeom>
            <a:avLst/>
            <a:gdLst/>
            <a:ahLst/>
            <a:cxnLst/>
            <a:rect l="l" t="t" r="r" b="b"/>
            <a:pathLst>
              <a:path w="7181491" h="10287000">
                <a:moveTo>
                  <a:pt x="0" y="0"/>
                </a:moveTo>
                <a:lnTo>
                  <a:pt x="7181491" y="0"/>
                </a:lnTo>
                <a:lnTo>
                  <a:pt x="7181491" y="10287000"/>
                </a:lnTo>
                <a:lnTo>
                  <a:pt x="0" y="102870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
        <p:nvSpPr>
          <p:cNvPr id="54" name="Freeform 3"/>
          <p:cNvSpPr/>
          <p:nvPr/>
        </p:nvSpPr>
        <p:spPr>
          <a:xfrm>
            <a:off x="9830880" y="-127080"/>
            <a:ext cx="7427880" cy="10540800"/>
          </a:xfrm>
          <a:custGeom>
            <a:avLst/>
            <a:gdLst/>
            <a:ahLst/>
            <a:cxnLst/>
            <a:rect l="l" t="t" r="r" b="b"/>
            <a:pathLst>
              <a:path w="7428334" h="10541317">
                <a:moveTo>
                  <a:pt x="0" y="0"/>
                </a:moveTo>
                <a:lnTo>
                  <a:pt x="7428334" y="0"/>
                </a:lnTo>
                <a:lnTo>
                  <a:pt x="7428334" y="10541316"/>
                </a:lnTo>
                <a:lnTo>
                  <a:pt x="0" y="10541316"/>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2"/>
          <p:cNvSpPr/>
          <p:nvPr/>
        </p:nvSpPr>
        <p:spPr>
          <a:xfrm>
            <a:off x="6212520" y="2211840"/>
            <a:ext cx="5862600" cy="5862600"/>
          </a:xfrm>
          <a:custGeom>
            <a:avLst/>
            <a:gdLst/>
            <a:ahLst/>
            <a:cxnLst/>
            <a:rect l="l" t="t" r="r" b="b"/>
            <a:pathLst>
              <a:path w="5863082" h="5863082">
                <a:moveTo>
                  <a:pt x="0" y="0"/>
                </a:moveTo>
                <a:lnTo>
                  <a:pt x="5863082" y="0"/>
                </a:lnTo>
                <a:lnTo>
                  <a:pt x="5863082" y="5863082"/>
                </a:lnTo>
                <a:lnTo>
                  <a:pt x="0" y="5863082"/>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2"/>
          <p:cNvSpPr/>
          <p:nvPr/>
        </p:nvSpPr>
        <p:spPr>
          <a:xfrm>
            <a:off x="3108960" y="0"/>
            <a:ext cx="12346200" cy="9166680"/>
          </a:xfrm>
          <a:custGeom>
            <a:avLst/>
            <a:gdLst/>
            <a:ahLst/>
            <a:cxnLst/>
            <a:rect l="l" t="t" r="r" b="b"/>
            <a:pathLst>
              <a:path w="12346575" h="9167194">
                <a:moveTo>
                  <a:pt x="0" y="0"/>
                </a:moveTo>
                <a:lnTo>
                  <a:pt x="12346575" y="0"/>
                </a:lnTo>
                <a:lnTo>
                  <a:pt x="12346575" y="9167194"/>
                </a:lnTo>
                <a:lnTo>
                  <a:pt x="0" y="9167194"/>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
        <p:nvSpPr>
          <p:cNvPr id="57" name="TextBox 3"/>
          <p:cNvSpPr/>
          <p:nvPr/>
        </p:nvSpPr>
        <p:spPr>
          <a:xfrm>
            <a:off x="4947480" y="9172440"/>
            <a:ext cx="8669160" cy="8067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6355"/>
              </a:lnSpc>
            </a:pPr>
            <a:r>
              <a:rPr lang="en-US" sz="4540" b="0" strike="noStrike" spc="-1">
                <a:solidFill>
                  <a:srgbClr val="000000"/>
                </a:solidFill>
                <a:latin typeface="Open Sans 1 Bold"/>
              </a:rPr>
              <a:t>Article du journal “Le monde”</a:t>
            </a:r>
            <a:endParaRPr lang="fr-FR" sz="4540" b="0" strike="noStrike" spc="-1">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reeform 2"/>
          <p:cNvSpPr/>
          <p:nvPr/>
        </p:nvSpPr>
        <p:spPr>
          <a:xfrm>
            <a:off x="5304960" y="-326160"/>
            <a:ext cx="7678080" cy="10939320"/>
          </a:xfrm>
          <a:custGeom>
            <a:avLst/>
            <a:gdLst/>
            <a:ahLst/>
            <a:cxnLst/>
            <a:rect l="l" t="t" r="r" b="b"/>
            <a:pathLst>
              <a:path w="7678382" h="10939538">
                <a:moveTo>
                  <a:pt x="0" y="0"/>
                </a:moveTo>
                <a:lnTo>
                  <a:pt x="7678382" y="0"/>
                </a:lnTo>
                <a:lnTo>
                  <a:pt x="7678382" y="10939538"/>
                </a:lnTo>
                <a:lnTo>
                  <a:pt x="0" y="10939538"/>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2"/>
          <p:cNvSpPr/>
          <p:nvPr/>
        </p:nvSpPr>
        <p:spPr>
          <a:xfrm>
            <a:off x="3363840" y="1028880"/>
            <a:ext cx="10713240" cy="7416720"/>
          </a:xfrm>
          <a:custGeom>
            <a:avLst/>
            <a:gdLst/>
            <a:ahLst/>
            <a:cxnLst/>
            <a:rect l="l" t="t" r="r" b="b"/>
            <a:pathLst>
              <a:path w="10713703" h="7417179">
                <a:moveTo>
                  <a:pt x="0" y="0"/>
                </a:moveTo>
                <a:lnTo>
                  <a:pt x="10713703" y="0"/>
                </a:lnTo>
                <a:lnTo>
                  <a:pt x="10713703" y="7417179"/>
                </a:lnTo>
                <a:lnTo>
                  <a:pt x="0" y="7417179"/>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
        <p:nvSpPr>
          <p:cNvPr id="60" name="TextBox 3"/>
          <p:cNvSpPr/>
          <p:nvPr/>
        </p:nvSpPr>
        <p:spPr>
          <a:xfrm>
            <a:off x="5765040" y="8823240"/>
            <a:ext cx="5910840" cy="6591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2597"/>
              </a:lnSpc>
            </a:pPr>
            <a:r>
              <a:rPr lang="en-US" sz="1860" b="0" strike="noStrike" spc="-1">
                <a:solidFill>
                  <a:srgbClr val="000000"/>
                </a:solidFill>
                <a:latin typeface="Open Sans 1 Bold"/>
              </a:rPr>
              <a:t>Photographie d’un bouton de fièvre (Herpès labial)</a:t>
            </a:r>
            <a:endParaRPr lang="fr-FR" sz="1860" b="0" strike="noStrike" spc="-1">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2"/>
          <p:cNvSpPr/>
          <p:nvPr/>
        </p:nvSpPr>
        <p:spPr>
          <a:xfrm>
            <a:off x="305280" y="435240"/>
            <a:ext cx="10761120" cy="4707720"/>
          </a:xfrm>
          <a:custGeom>
            <a:avLst/>
            <a:gdLst/>
            <a:ahLst/>
            <a:cxnLst/>
            <a:rect l="l" t="t" r="r" b="b"/>
            <a:pathLst>
              <a:path w="10761598" h="4708199">
                <a:moveTo>
                  <a:pt x="0" y="0"/>
                </a:moveTo>
                <a:lnTo>
                  <a:pt x="10761598" y="0"/>
                </a:lnTo>
                <a:lnTo>
                  <a:pt x="10761598" y="4708199"/>
                </a:lnTo>
                <a:lnTo>
                  <a:pt x="0" y="4708199"/>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
        <p:nvSpPr>
          <p:cNvPr id="62" name="Freeform 3"/>
          <p:cNvSpPr/>
          <p:nvPr/>
        </p:nvSpPr>
        <p:spPr>
          <a:xfrm>
            <a:off x="9016200" y="3584880"/>
            <a:ext cx="8510040" cy="5673240"/>
          </a:xfrm>
          <a:custGeom>
            <a:avLst/>
            <a:gdLst/>
            <a:ahLst/>
            <a:cxnLst/>
            <a:rect l="l" t="t" r="r" b="b"/>
            <a:pathLst>
              <a:path w="8510283" h="5673522">
                <a:moveTo>
                  <a:pt x="0" y="0"/>
                </a:moveTo>
                <a:lnTo>
                  <a:pt x="8510283" y="0"/>
                </a:lnTo>
                <a:lnTo>
                  <a:pt x="8510283" y="5673522"/>
                </a:lnTo>
                <a:lnTo>
                  <a:pt x="0" y="5673522"/>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
        <p:nvSpPr>
          <p:cNvPr id="63" name="TextBox 4"/>
          <p:cNvSpPr/>
          <p:nvPr/>
        </p:nvSpPr>
        <p:spPr>
          <a:xfrm>
            <a:off x="9506160" y="9220320"/>
            <a:ext cx="8020080" cy="4057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3192"/>
              </a:lnSpc>
            </a:pPr>
            <a:r>
              <a:rPr lang="en-US" sz="2280" b="0" strike="noStrike" spc="-1">
                <a:solidFill>
                  <a:srgbClr val="000000"/>
                </a:solidFill>
                <a:latin typeface="Open Sans 1 Bold"/>
              </a:rPr>
              <a:t>Photographie au microscope du champignon du muguet</a:t>
            </a:r>
            <a:endParaRPr lang="fr-FR" sz="228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2"/>
          <p:cNvSpPr/>
          <p:nvPr/>
        </p:nvSpPr>
        <p:spPr>
          <a:xfrm>
            <a:off x="4287600" y="1908360"/>
            <a:ext cx="9712800" cy="6469920"/>
          </a:xfrm>
          <a:custGeom>
            <a:avLst/>
            <a:gdLst/>
            <a:ahLst/>
            <a:cxnLst/>
            <a:rect l="l" t="t" r="r" b="b"/>
            <a:pathLst>
              <a:path w="9713094" h="6470415">
                <a:moveTo>
                  <a:pt x="0" y="0"/>
                </a:moveTo>
                <a:lnTo>
                  <a:pt x="9713094" y="0"/>
                </a:lnTo>
                <a:lnTo>
                  <a:pt x="9713094" y="6470414"/>
                </a:lnTo>
                <a:lnTo>
                  <a:pt x="0" y="6470414"/>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
        <p:nvSpPr>
          <p:cNvPr id="65" name="TextBox 3"/>
          <p:cNvSpPr/>
          <p:nvPr/>
        </p:nvSpPr>
        <p:spPr>
          <a:xfrm>
            <a:off x="5748480" y="8371080"/>
            <a:ext cx="6791040" cy="9241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7279"/>
              </a:lnSpc>
            </a:pPr>
            <a:r>
              <a:rPr lang="en-US" sz="5200" b="0" strike="noStrike" spc="-1">
                <a:solidFill>
                  <a:srgbClr val="000000"/>
                </a:solidFill>
                <a:latin typeface="Open Sans 1 Bold"/>
              </a:rPr>
              <a:t>Champignon du pain</a:t>
            </a:r>
            <a:endParaRPr lang="fr-FR" sz="520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B34F74F7-6DC8-2382-06DE-39D90ED22EEF}"/>
              </a:ext>
            </a:extLst>
          </p:cNvPr>
          <p:cNvSpPr>
            <a:spLocks noGrp="1"/>
          </p:cNvSpPr>
          <p:nvPr>
            <p:ph type="subTitle"/>
          </p:nvPr>
        </p:nvSpPr>
        <p:spPr/>
        <p:txBody>
          <a:bodyPr/>
          <a:lstStyle/>
          <a:p>
            <a:pPr marL="0" indent="0">
              <a:buNone/>
            </a:pPr>
            <a:r>
              <a:rPr lang="fr-FR" sz="6600" b="1" dirty="0">
                <a:solidFill>
                  <a:srgbClr val="FF0000"/>
                </a:solidFill>
                <a:effectLst/>
              </a:rPr>
              <a:t>Définition de micro-organisme : Organisme vivant microscopique, généralement invisible à l'œil nu et observable à l'aide d'un microscope</a:t>
            </a:r>
            <a:r>
              <a:rPr lang="fr-FR" sz="6600" dirty="0">
                <a:solidFill>
                  <a:srgbClr val="FF0000"/>
                </a:solidFill>
                <a:effectLst/>
              </a:rPr>
              <a:t>.</a:t>
            </a:r>
          </a:p>
          <a:p>
            <a:endParaRPr lang="fr-FR" dirty="0"/>
          </a:p>
        </p:txBody>
      </p:sp>
    </p:spTree>
    <p:extLst>
      <p:ext uri="{BB962C8B-B14F-4D97-AF65-F5344CB8AC3E}">
        <p14:creationId xmlns:p14="http://schemas.microsoft.com/office/powerpoint/2010/main" val="2109695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2"/>
          <p:cNvSpPr/>
          <p:nvPr/>
        </p:nvSpPr>
        <p:spPr>
          <a:xfrm>
            <a:off x="514440" y="857160"/>
            <a:ext cx="17259120" cy="98146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2881"/>
              </a:lnSpc>
            </a:pPr>
            <a:r>
              <a:rPr lang="en-US" sz="9200" b="0" u="sng" strike="noStrike" spc="-1">
                <a:solidFill>
                  <a:srgbClr val="FF3131"/>
                </a:solidFill>
                <a:uFillTx/>
                <a:latin typeface="Open Sans 1 Bold"/>
              </a:rPr>
              <a:t>BILAN </a:t>
            </a:r>
            <a:r>
              <a:rPr lang="en-US" sz="9200" b="0" strike="noStrike" spc="-1">
                <a:solidFill>
                  <a:srgbClr val="FF3131"/>
                </a:solidFill>
                <a:latin typeface="Open Sans 1 Bold"/>
              </a:rPr>
              <a:t>: Les micro-organismes peuvent être pathogènes c’est à dire causer des maladies ou non-pathogène (bactérie du microbiote). </a:t>
            </a:r>
            <a:endParaRPr lang="fr-FR" sz="92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2"/>
          <p:cNvSpPr/>
          <p:nvPr/>
        </p:nvSpPr>
        <p:spPr>
          <a:xfrm>
            <a:off x="1028880" y="298440"/>
            <a:ext cx="18287640" cy="32713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2881"/>
              </a:lnSpc>
            </a:pPr>
            <a:r>
              <a:rPr lang="en-US" sz="9200" b="0" u="sng" strike="noStrike" spc="-1">
                <a:solidFill>
                  <a:srgbClr val="FF3131"/>
                </a:solidFill>
                <a:uFillTx/>
                <a:latin typeface="Open Sans 1 Bold"/>
              </a:rPr>
              <a:t>II. Les barrières naturelles de l’organisme  </a:t>
            </a:r>
            <a:endParaRPr lang="fr-FR" sz="9200" b="0" strike="noStrike" spc="-1">
              <a:latin typeface="Arial"/>
            </a:endParaRPr>
          </a:p>
        </p:txBody>
      </p:sp>
      <p:sp>
        <p:nvSpPr>
          <p:cNvPr id="68" name="TextBox 3"/>
          <p:cNvSpPr/>
          <p:nvPr/>
        </p:nvSpPr>
        <p:spPr>
          <a:xfrm>
            <a:off x="1028880" y="3576960"/>
            <a:ext cx="16230240" cy="32713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2881"/>
              </a:lnSpc>
            </a:pPr>
            <a:r>
              <a:rPr lang="en-US" sz="9200" b="0" strike="noStrike" spc="-1">
                <a:solidFill>
                  <a:srgbClr val="00BF63"/>
                </a:solidFill>
                <a:latin typeface="Open Sans 1 Bold"/>
              </a:rPr>
              <a:t>A. De la contamination à l’infection</a:t>
            </a:r>
            <a:endParaRPr lang="fr-FR" sz="92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2"/>
          <p:cNvSpPr/>
          <p:nvPr/>
        </p:nvSpPr>
        <p:spPr>
          <a:xfrm>
            <a:off x="0" y="857160"/>
            <a:ext cx="18287640" cy="32713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12881"/>
              </a:lnSpc>
            </a:pPr>
            <a:r>
              <a:rPr lang="en-US" sz="9200" b="0" u="sng" strike="noStrike" spc="-1">
                <a:solidFill>
                  <a:srgbClr val="FF3131"/>
                </a:solidFill>
                <a:uFillTx/>
                <a:latin typeface="Open Sans 1 Bold"/>
              </a:rPr>
              <a:t>Leçon 1 : La contamination par les micro-organismes </a:t>
            </a:r>
            <a:endParaRPr lang="fr-FR" sz="9200" b="0" strike="noStrike" spc="-1">
              <a:latin typeface="Arial"/>
            </a:endParaRPr>
          </a:p>
        </p:txBody>
      </p:sp>
      <p:sp>
        <p:nvSpPr>
          <p:cNvPr id="43" name="TextBox 3"/>
          <p:cNvSpPr/>
          <p:nvPr/>
        </p:nvSpPr>
        <p:spPr>
          <a:xfrm>
            <a:off x="1028880" y="4675680"/>
            <a:ext cx="16230240" cy="36975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7279"/>
              </a:lnSpc>
            </a:pPr>
            <a:r>
              <a:rPr lang="en-US" sz="5200" b="0" strike="noStrike" spc="-1">
                <a:solidFill>
                  <a:srgbClr val="00BF63"/>
                </a:solidFill>
                <a:latin typeface="Open Sans 1 Bold"/>
              </a:rPr>
              <a:t>Comment mettre en évidence la présence de micro-organisme dans notre environnement ? Quelles sont leurs caractéristiques ? Quelles sont les barrières de l’organisme face à ceux-ci ?</a:t>
            </a:r>
            <a:endParaRPr lang="fr-FR" sz="52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2"/>
          <p:cNvSpPr/>
          <p:nvPr/>
        </p:nvSpPr>
        <p:spPr>
          <a:xfrm>
            <a:off x="1028880" y="560880"/>
            <a:ext cx="16230240" cy="36975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7279"/>
              </a:lnSpc>
            </a:pPr>
            <a:r>
              <a:rPr lang="en-US" sz="5200" b="0" strike="noStrike" spc="-1">
                <a:solidFill>
                  <a:srgbClr val="000000"/>
                </a:solidFill>
                <a:latin typeface="Open Sans 1 Bold"/>
              </a:rPr>
              <a:t>En dépit de barrière naturelle (peau, muqueuse), certains micro-organismes peuvent pénétrer dans notre organisme (par voies respiratoire, digestive, coupure…). </a:t>
            </a:r>
            <a:r>
              <a:rPr lang="en-US" sz="5200" b="0" u="sng" strike="noStrike" spc="-1">
                <a:solidFill>
                  <a:srgbClr val="000000"/>
                </a:solidFill>
                <a:uFillTx/>
                <a:latin typeface="Open Sans 1 Bold"/>
              </a:rPr>
              <a:t>C’est la contamination.</a:t>
            </a:r>
            <a:endParaRPr lang="fr-FR" sz="5200" b="0" strike="noStrike" spc="-1">
              <a:latin typeface="Arial"/>
            </a:endParaRPr>
          </a:p>
        </p:txBody>
      </p:sp>
      <p:sp>
        <p:nvSpPr>
          <p:cNvPr id="70" name="TextBox 3"/>
          <p:cNvSpPr/>
          <p:nvPr/>
        </p:nvSpPr>
        <p:spPr>
          <a:xfrm>
            <a:off x="1028880" y="5599440"/>
            <a:ext cx="16230240" cy="36975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7279"/>
              </a:lnSpc>
            </a:pPr>
            <a:r>
              <a:rPr lang="en-US" sz="5200" b="0" strike="noStrike" spc="-1">
                <a:solidFill>
                  <a:srgbClr val="000000"/>
                </a:solidFill>
                <a:latin typeface="Open Sans 1 Bold"/>
              </a:rPr>
              <a:t>Une fois contaminé s’il y a prolifération de micro-organismes pathogènes dans le corps et ensemble des troubles qui peuvent en résulter. </a:t>
            </a:r>
            <a:r>
              <a:rPr lang="en-US" sz="5200" b="0" u="sng" strike="noStrike" spc="-1">
                <a:solidFill>
                  <a:srgbClr val="000000"/>
                </a:solidFill>
                <a:uFillTx/>
                <a:latin typeface="Open Sans 1 Bold"/>
              </a:rPr>
              <a:t>On parle d’infection.</a:t>
            </a:r>
            <a:endParaRPr lang="fr-FR" sz="5200" b="0" strike="noStrike" spc="-1">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2"/>
          <p:cNvSpPr/>
          <p:nvPr/>
        </p:nvSpPr>
        <p:spPr>
          <a:xfrm>
            <a:off x="350280" y="7946640"/>
            <a:ext cx="9000" cy="4975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72" name="TextBox 3"/>
          <p:cNvSpPr/>
          <p:nvPr/>
        </p:nvSpPr>
        <p:spPr>
          <a:xfrm>
            <a:off x="1028880" y="298440"/>
            <a:ext cx="16230240" cy="32713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just">
              <a:lnSpc>
                <a:spcPts val="12881"/>
              </a:lnSpc>
            </a:pPr>
            <a:r>
              <a:rPr lang="en-US" sz="9200" b="0" strike="noStrike" spc="-1">
                <a:solidFill>
                  <a:srgbClr val="00BF63"/>
                </a:solidFill>
                <a:latin typeface="Open Sans 1 Bold"/>
              </a:rPr>
              <a:t>B. Les derniers remparts de l’organisme.</a:t>
            </a:r>
            <a:endParaRPr lang="fr-FR" sz="9200" b="0" strike="noStrike" spc="-1">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2"/>
          <p:cNvSpPr/>
          <p:nvPr/>
        </p:nvSpPr>
        <p:spPr>
          <a:xfrm>
            <a:off x="2262600" y="25200"/>
            <a:ext cx="10761840" cy="10236240"/>
          </a:xfrm>
          <a:custGeom>
            <a:avLst/>
            <a:gdLst/>
            <a:ahLst/>
            <a:cxnLst/>
            <a:rect l="l" t="t" r="r" b="b"/>
            <a:pathLst>
              <a:path w="10762344" h="10236763">
                <a:moveTo>
                  <a:pt x="0" y="0"/>
                </a:moveTo>
                <a:lnTo>
                  <a:pt x="10762344" y="0"/>
                </a:lnTo>
                <a:lnTo>
                  <a:pt x="10762344" y="10236764"/>
                </a:lnTo>
                <a:lnTo>
                  <a:pt x="0" y="10236764"/>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2"/>
          <p:cNvSpPr/>
          <p:nvPr/>
        </p:nvSpPr>
        <p:spPr>
          <a:xfrm>
            <a:off x="1254960" y="547200"/>
            <a:ext cx="4363200" cy="6123960"/>
          </a:xfrm>
          <a:custGeom>
            <a:avLst/>
            <a:gdLst/>
            <a:ahLst/>
            <a:cxnLst/>
            <a:rect l="l" t="t" r="r" b="b"/>
            <a:pathLst>
              <a:path w="4363588" h="6124334">
                <a:moveTo>
                  <a:pt x="0" y="0"/>
                </a:moveTo>
                <a:lnTo>
                  <a:pt x="4363588" y="0"/>
                </a:lnTo>
                <a:lnTo>
                  <a:pt x="4363588" y="6124335"/>
                </a:lnTo>
                <a:lnTo>
                  <a:pt x="0" y="6124335"/>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
        <p:nvSpPr>
          <p:cNvPr id="75" name="Freeform 3"/>
          <p:cNvSpPr/>
          <p:nvPr/>
        </p:nvSpPr>
        <p:spPr>
          <a:xfrm>
            <a:off x="852480" y="5591880"/>
            <a:ext cx="5826240" cy="4694760"/>
          </a:xfrm>
          <a:custGeom>
            <a:avLst/>
            <a:gdLst/>
            <a:ahLst/>
            <a:cxnLst/>
            <a:rect l="l" t="t" r="r" b="b"/>
            <a:pathLst>
              <a:path w="5826722" h="4695254">
                <a:moveTo>
                  <a:pt x="0" y="0"/>
                </a:moveTo>
                <a:lnTo>
                  <a:pt x="5826721" y="0"/>
                </a:lnTo>
                <a:lnTo>
                  <a:pt x="5826721" y="4695254"/>
                </a:lnTo>
                <a:lnTo>
                  <a:pt x="0" y="4695254"/>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
        <p:nvSpPr>
          <p:cNvPr id="76" name="TextBox 4"/>
          <p:cNvSpPr/>
          <p:nvPr/>
        </p:nvSpPr>
        <p:spPr>
          <a:xfrm>
            <a:off x="5982840" y="452160"/>
            <a:ext cx="12075120" cy="36975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7279"/>
              </a:lnSpc>
            </a:pPr>
            <a:r>
              <a:rPr lang="en-US" sz="5200" b="0" strike="noStrike" spc="-1">
                <a:solidFill>
                  <a:srgbClr val="000000"/>
                </a:solidFill>
                <a:latin typeface="Open Sans 1 Bold"/>
              </a:rPr>
              <a:t>Une muqueuse est une membrane qui tapissent diverses cavités dans le corps et recouvre la surface des organes internes.</a:t>
            </a:r>
            <a:endParaRPr lang="fr-FR" sz="5200" b="0" strike="noStrike" spc="-1">
              <a:latin typeface="Arial"/>
            </a:endParaRPr>
          </a:p>
        </p:txBody>
      </p:sp>
      <p:sp>
        <p:nvSpPr>
          <p:cNvPr id="77" name="TextBox 5"/>
          <p:cNvSpPr/>
          <p:nvPr/>
        </p:nvSpPr>
        <p:spPr>
          <a:xfrm>
            <a:off x="6919200" y="6121080"/>
            <a:ext cx="10339920" cy="27730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7279"/>
              </a:lnSpc>
            </a:pPr>
            <a:r>
              <a:rPr lang="en-US" sz="5200" b="0" strike="noStrike" spc="-1">
                <a:solidFill>
                  <a:srgbClr val="000000"/>
                </a:solidFill>
                <a:latin typeface="Open Sans 1 Bold"/>
              </a:rPr>
              <a:t>La peau est un organe constituant le revêtement extérieur du corps.</a:t>
            </a:r>
            <a:endParaRPr lang="fr-FR" sz="52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reeform 2"/>
          <p:cNvSpPr/>
          <p:nvPr/>
        </p:nvSpPr>
        <p:spPr>
          <a:xfrm>
            <a:off x="3490200" y="587880"/>
            <a:ext cx="11306880" cy="9111240"/>
          </a:xfrm>
          <a:custGeom>
            <a:avLst/>
            <a:gdLst/>
            <a:ahLst/>
            <a:cxnLst/>
            <a:rect l="l" t="t" r="r" b="b"/>
            <a:pathLst>
              <a:path w="11307305" h="9111584">
                <a:moveTo>
                  <a:pt x="0" y="0"/>
                </a:moveTo>
                <a:lnTo>
                  <a:pt x="11307304" y="0"/>
                </a:lnTo>
                <a:lnTo>
                  <a:pt x="11307304" y="9111584"/>
                </a:lnTo>
                <a:lnTo>
                  <a:pt x="0" y="9111584"/>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2"/>
          <p:cNvSpPr/>
          <p:nvPr/>
        </p:nvSpPr>
        <p:spPr>
          <a:xfrm>
            <a:off x="1028880" y="417240"/>
            <a:ext cx="16230240" cy="93855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9238"/>
              </a:lnSpc>
            </a:pPr>
            <a:r>
              <a:rPr lang="en-US" sz="6600" b="0" u="sng" strike="noStrike" spc="-1">
                <a:solidFill>
                  <a:srgbClr val="FF3131"/>
                </a:solidFill>
                <a:uFillTx/>
                <a:latin typeface="Open Sans 1 Bold"/>
              </a:rPr>
              <a:t>BILAN </a:t>
            </a:r>
            <a:r>
              <a:rPr lang="en-US" sz="6600" b="0" strike="noStrike" spc="-1">
                <a:solidFill>
                  <a:srgbClr val="FF3131"/>
                </a:solidFill>
                <a:latin typeface="Open Sans 1 Bold"/>
              </a:rPr>
              <a:t>: L’organisme possède des barrières physiques pour empêcher les micro-organismes pathogènes de rentrer dans le milieu intérieur : la peau et les muqueuses. Lorsque ces barrières sont rompus, l’organisme doit se défendre face à ces pathogènes. </a:t>
            </a:r>
            <a:endParaRPr lang="fr-FR" sz="6600" b="0" strike="noStrike" spc="-1">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2"/>
          <p:cNvSpPr/>
          <p:nvPr/>
        </p:nvSpPr>
        <p:spPr>
          <a:xfrm>
            <a:off x="0" y="-171360"/>
            <a:ext cx="18287640" cy="32713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12881"/>
              </a:lnSpc>
            </a:pPr>
            <a:r>
              <a:rPr lang="en-US" sz="9200" b="0" strike="noStrike" spc="-1">
                <a:solidFill>
                  <a:srgbClr val="FF3131"/>
                </a:solidFill>
                <a:latin typeface="Open Sans 1 Bold"/>
              </a:rPr>
              <a:t>Leçon 2 : Les défenses de l’organisme</a:t>
            </a:r>
            <a:endParaRPr lang="fr-FR" sz="9200" b="0" strike="noStrike" spc="-1">
              <a:latin typeface="Arial"/>
            </a:endParaRPr>
          </a:p>
        </p:txBody>
      </p:sp>
      <p:sp>
        <p:nvSpPr>
          <p:cNvPr id="81" name="TextBox 3"/>
          <p:cNvSpPr/>
          <p:nvPr/>
        </p:nvSpPr>
        <p:spPr>
          <a:xfrm>
            <a:off x="0" y="3771360"/>
            <a:ext cx="18287640" cy="17773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6999"/>
              </a:lnSpc>
            </a:pPr>
            <a:r>
              <a:rPr lang="en-US" sz="5000" b="0" strike="noStrike" spc="-1">
                <a:solidFill>
                  <a:srgbClr val="00BF63"/>
                </a:solidFill>
                <a:latin typeface="Open Sans 1 Bold"/>
              </a:rPr>
              <a:t>Comment l’organisme se défend face aux micro-organismes pathogènes ?</a:t>
            </a:r>
            <a:endParaRPr lang="fr-FR" sz="5000" b="0" strike="noStrike" spc="-1">
              <a:latin typeface="Arial"/>
            </a:endParaRPr>
          </a:p>
        </p:txBody>
      </p:sp>
      <p:sp>
        <p:nvSpPr>
          <p:cNvPr id="82" name="TextBox 4"/>
          <p:cNvSpPr/>
          <p:nvPr/>
        </p:nvSpPr>
        <p:spPr>
          <a:xfrm>
            <a:off x="1028880" y="6128640"/>
            <a:ext cx="16432200" cy="25686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5057"/>
              </a:lnSpc>
            </a:pPr>
            <a:r>
              <a:rPr lang="en-US" sz="3609" b="0" strike="noStrike" spc="-1">
                <a:solidFill>
                  <a:srgbClr val="000000"/>
                </a:solidFill>
                <a:latin typeface="Open Sans 1 Bold"/>
              </a:rPr>
              <a:t>L’organisme possède des barrières physiques pour empêcher les micro-organismes pathogènes de rentrer dans le milieu intérieur. Lorsque ces barrières sont rompus, l’organisme doit se défendre face à ces pathogènes </a:t>
            </a:r>
            <a:endParaRPr lang="fr-FR" sz="3609" b="0" strike="noStrike" spc="-1">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2"/>
          <p:cNvSpPr/>
          <p:nvPr/>
        </p:nvSpPr>
        <p:spPr>
          <a:xfrm>
            <a:off x="674280" y="923760"/>
            <a:ext cx="9582120" cy="9597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7560"/>
              </a:lnSpc>
            </a:pPr>
            <a:r>
              <a:rPr lang="en-US" sz="5400" b="0" strike="noStrike" spc="-1">
                <a:solidFill>
                  <a:srgbClr val="FF3131"/>
                </a:solidFill>
                <a:latin typeface="Open Sans 1 Bold"/>
              </a:rPr>
              <a:t>I. La réaction inflammatoire</a:t>
            </a:r>
            <a:endParaRPr lang="fr-FR" sz="5400" b="0" strike="noStrike" spc="-1">
              <a:latin typeface="Arial"/>
            </a:endParaRPr>
          </a:p>
        </p:txBody>
      </p:sp>
      <p:sp>
        <p:nvSpPr>
          <p:cNvPr id="84" name="TextBox 3"/>
          <p:cNvSpPr/>
          <p:nvPr/>
        </p:nvSpPr>
        <p:spPr>
          <a:xfrm>
            <a:off x="0" y="2759760"/>
            <a:ext cx="18287640" cy="14929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5879"/>
              </a:lnSpc>
            </a:pPr>
            <a:r>
              <a:rPr lang="en-US" sz="4200" b="0" strike="noStrike" spc="-1">
                <a:solidFill>
                  <a:srgbClr val="000000"/>
                </a:solidFill>
                <a:latin typeface="Open Sans 1 Bold"/>
              </a:rPr>
              <a:t>Consigne: En quelques lignes témoigner d’une blessure cutanée que vous avez vécu. Dire ce que vous avez vu et ressenti sur votre corps. </a:t>
            </a:r>
            <a:endParaRPr lang="fr-FR" sz="4200" b="0" strike="noStrike" spc="-1">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reeform 2"/>
          <p:cNvSpPr/>
          <p:nvPr/>
        </p:nvSpPr>
        <p:spPr>
          <a:xfrm>
            <a:off x="3000960" y="601200"/>
            <a:ext cx="12286080" cy="9084240"/>
          </a:xfrm>
          <a:custGeom>
            <a:avLst/>
            <a:gdLst/>
            <a:ahLst/>
            <a:cxnLst/>
            <a:rect l="l" t="t" r="r" b="b"/>
            <a:pathLst>
              <a:path w="12286388" h="9084481">
                <a:moveTo>
                  <a:pt x="0" y="0"/>
                </a:moveTo>
                <a:lnTo>
                  <a:pt x="12286388" y="0"/>
                </a:lnTo>
                <a:lnTo>
                  <a:pt x="12286388" y="9084480"/>
                </a:lnTo>
                <a:lnTo>
                  <a:pt x="0" y="908448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Table 2"/>
          <p:cNvGraphicFramePr/>
          <p:nvPr/>
        </p:nvGraphicFramePr>
        <p:xfrm>
          <a:off x="685800" y="1028880"/>
          <a:ext cx="17167320" cy="8645040"/>
        </p:xfrm>
        <a:graphic>
          <a:graphicData uri="http://schemas.openxmlformats.org/drawingml/2006/table">
            <a:tbl>
              <a:tblPr/>
              <a:tblGrid>
                <a:gridCol w="8743680">
                  <a:extLst>
                    <a:ext uri="{9D8B030D-6E8A-4147-A177-3AD203B41FA5}">
                      <a16:colId xmlns:a16="http://schemas.microsoft.com/office/drawing/2014/main" val="20000"/>
                    </a:ext>
                  </a:extLst>
                </a:gridCol>
                <a:gridCol w="8423640">
                  <a:extLst>
                    <a:ext uri="{9D8B030D-6E8A-4147-A177-3AD203B41FA5}">
                      <a16:colId xmlns:a16="http://schemas.microsoft.com/office/drawing/2014/main" val="20001"/>
                    </a:ext>
                  </a:extLst>
                </a:gridCol>
              </a:tblGrid>
              <a:tr h="2121120">
                <a:tc>
                  <a:txBody>
                    <a:bodyPr/>
                    <a:lstStyle/>
                    <a:p>
                      <a:pPr algn="ctr">
                        <a:lnSpc>
                          <a:spcPts val="3498"/>
                        </a:lnSpc>
                      </a:pPr>
                      <a:r>
                        <a:rPr lang="en-US" sz="2500" b="0" strike="noStrike" spc="-1">
                          <a:solidFill>
                            <a:srgbClr val="5B3499"/>
                          </a:solidFill>
                          <a:latin typeface="Open Sans 1 Bold"/>
                        </a:rPr>
                        <a:t>Ce que l’on voit / Ce que l’on ressent</a:t>
                      </a:r>
                      <a:endParaRPr lang="fr-FR" sz="2500" b="0" strike="noStrike" spc="-1">
                        <a:latin typeface="Arial"/>
                      </a:endParaRPr>
                    </a:p>
                  </a:txBody>
                  <a:tcPr marL="114120" marR="114120">
                    <a:lnL w="47520">
                      <a:solidFill>
                        <a:srgbClr val="5B3499"/>
                      </a:solidFill>
                    </a:lnL>
                    <a:lnR w="47520">
                      <a:solidFill>
                        <a:srgbClr val="5B3499"/>
                      </a:solidFill>
                    </a:lnR>
                    <a:lnT w="47520">
                      <a:solidFill>
                        <a:srgbClr val="5B3499"/>
                      </a:solidFill>
                    </a:lnT>
                    <a:lnB w="47520">
                      <a:solidFill>
                        <a:srgbClr val="5B3499"/>
                      </a:solidFill>
                    </a:lnB>
                    <a:noFill/>
                  </a:tcPr>
                </a:tc>
                <a:tc>
                  <a:txBody>
                    <a:bodyPr/>
                    <a:lstStyle/>
                    <a:p>
                      <a:pPr algn="ctr">
                        <a:lnSpc>
                          <a:spcPts val="3498"/>
                        </a:lnSpc>
                      </a:pPr>
                      <a:r>
                        <a:rPr lang="en-US" sz="2500" b="0" strike="noStrike" spc="-1">
                          <a:solidFill>
                            <a:srgbClr val="5B3499"/>
                          </a:solidFill>
                          <a:latin typeface="Open Sans 1 Bold"/>
                        </a:rPr>
                        <a:t>Causes</a:t>
                      </a:r>
                      <a:endParaRPr lang="fr-FR" sz="2500" b="0" strike="noStrike" spc="-1">
                        <a:latin typeface="Arial"/>
                      </a:endParaRPr>
                    </a:p>
                  </a:txBody>
                  <a:tcPr marL="114120" marR="114120">
                    <a:lnL w="47520">
                      <a:solidFill>
                        <a:srgbClr val="5B3499"/>
                      </a:solidFill>
                    </a:lnL>
                    <a:lnR w="47520">
                      <a:solidFill>
                        <a:srgbClr val="5B3499"/>
                      </a:solidFill>
                    </a:lnR>
                    <a:lnT w="47520">
                      <a:solidFill>
                        <a:srgbClr val="5B3499"/>
                      </a:solidFill>
                    </a:lnT>
                    <a:lnB w="47520">
                      <a:solidFill>
                        <a:srgbClr val="5B3499"/>
                      </a:solidFill>
                    </a:lnB>
                    <a:noFill/>
                  </a:tcPr>
                </a:tc>
                <a:extLst>
                  <a:ext uri="{0D108BD9-81ED-4DB2-BD59-A6C34878D82A}">
                    <a16:rowId xmlns:a16="http://schemas.microsoft.com/office/drawing/2014/main" val="10000"/>
                  </a:ext>
                </a:extLst>
              </a:tr>
              <a:tr h="6523920">
                <a:tc>
                  <a:txBody>
                    <a:bodyPr/>
                    <a:lstStyle/>
                    <a:p>
                      <a:endParaRPr lang="fr-FR"/>
                    </a:p>
                  </a:txBody>
                  <a:tcPr marL="114120" marR="114120">
                    <a:lnL w="47520">
                      <a:solidFill>
                        <a:srgbClr val="5B3499"/>
                      </a:solidFill>
                    </a:lnL>
                    <a:lnR w="47520">
                      <a:solidFill>
                        <a:srgbClr val="5B3499"/>
                      </a:solidFill>
                    </a:lnR>
                    <a:lnT w="47520">
                      <a:solidFill>
                        <a:srgbClr val="5B3499"/>
                      </a:solidFill>
                    </a:lnT>
                    <a:lnB w="47520">
                      <a:solidFill>
                        <a:srgbClr val="5B3499"/>
                      </a:solidFill>
                    </a:lnB>
                    <a:noFill/>
                  </a:tcPr>
                </a:tc>
                <a:tc>
                  <a:txBody>
                    <a:bodyPr/>
                    <a:lstStyle/>
                    <a:p>
                      <a:endParaRPr lang="fr-FR"/>
                    </a:p>
                  </a:txBody>
                  <a:tcPr marL="114120" marR="114120">
                    <a:lnL w="47520">
                      <a:solidFill>
                        <a:srgbClr val="5B3499"/>
                      </a:solidFill>
                    </a:lnL>
                    <a:lnR w="47520">
                      <a:solidFill>
                        <a:srgbClr val="5B3499"/>
                      </a:solidFill>
                    </a:lnR>
                    <a:lnT w="47520">
                      <a:solidFill>
                        <a:srgbClr val="5B3499"/>
                      </a:solidFill>
                    </a:lnT>
                    <a:lnB w="47520">
                      <a:solidFill>
                        <a:srgbClr val="5B3499"/>
                      </a:solidFill>
                    </a:lnB>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2"/>
          <p:cNvSpPr/>
          <p:nvPr/>
        </p:nvSpPr>
        <p:spPr>
          <a:xfrm>
            <a:off x="1028880" y="319320"/>
            <a:ext cx="16230240" cy="49071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just">
              <a:lnSpc>
                <a:spcPts val="12881"/>
              </a:lnSpc>
            </a:pPr>
            <a:r>
              <a:rPr lang="en-US" sz="9200" b="0" u="sng" strike="noStrike" spc="-1">
                <a:solidFill>
                  <a:srgbClr val="FF3131"/>
                </a:solidFill>
                <a:uFillTx/>
                <a:latin typeface="Open Sans 1 Bold"/>
              </a:rPr>
              <a:t>I. La diversité des micro-organismes de notre environnement.</a:t>
            </a:r>
            <a:endParaRPr lang="fr-FR" sz="9200" b="0" strike="noStrike" spc="-1">
              <a:latin typeface="Arial"/>
            </a:endParaRPr>
          </a:p>
        </p:txBody>
      </p:sp>
      <p:sp>
        <p:nvSpPr>
          <p:cNvPr id="45" name="TextBox 3"/>
          <p:cNvSpPr/>
          <p:nvPr/>
        </p:nvSpPr>
        <p:spPr>
          <a:xfrm>
            <a:off x="1028880" y="5297760"/>
            <a:ext cx="16230240" cy="20617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8118"/>
              </a:lnSpc>
            </a:pPr>
            <a:r>
              <a:rPr lang="en-US" sz="5800" b="0" strike="noStrike" spc="-1">
                <a:solidFill>
                  <a:srgbClr val="00BF63"/>
                </a:solidFill>
                <a:latin typeface="Open Sans 1 Bold"/>
              </a:rPr>
              <a:t>A. Les micro-organismes dans notre environnement</a:t>
            </a:r>
            <a:endParaRPr lang="fr-FR" sz="5800" b="0" strike="noStrike" spc="-1">
              <a:latin typeface="Arial"/>
            </a:endParaRPr>
          </a:p>
        </p:txBody>
      </p:sp>
      <p:sp>
        <p:nvSpPr>
          <p:cNvPr id="46" name="TextBox 4"/>
          <p:cNvSpPr/>
          <p:nvPr/>
        </p:nvSpPr>
        <p:spPr>
          <a:xfrm>
            <a:off x="0" y="7878240"/>
            <a:ext cx="18287640" cy="12085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4759"/>
              </a:lnSpc>
            </a:pPr>
            <a:r>
              <a:rPr lang="en-US" sz="3400" b="0" strike="noStrike" spc="-1">
                <a:solidFill>
                  <a:srgbClr val="000000"/>
                </a:solidFill>
                <a:latin typeface="Open Sans 1 Bold"/>
              </a:rPr>
              <a:t>Activité 1 : Prouvons que les micro-organismes sont présents dans notre environnement, notamment sur des mains sales.</a:t>
            </a:r>
            <a:endParaRPr lang="fr-FR" sz="3400" b="0" strike="noStrike" spc="-1">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Table 2"/>
          <p:cNvGraphicFramePr/>
          <p:nvPr/>
        </p:nvGraphicFramePr>
        <p:xfrm>
          <a:off x="0" y="0"/>
          <a:ext cx="18287640" cy="10386720"/>
        </p:xfrm>
        <a:graphic>
          <a:graphicData uri="http://schemas.openxmlformats.org/drawingml/2006/table">
            <a:tbl>
              <a:tblPr/>
              <a:tblGrid>
                <a:gridCol w="9303840">
                  <a:extLst>
                    <a:ext uri="{9D8B030D-6E8A-4147-A177-3AD203B41FA5}">
                      <a16:colId xmlns:a16="http://schemas.microsoft.com/office/drawing/2014/main" val="20000"/>
                    </a:ext>
                  </a:extLst>
                </a:gridCol>
                <a:gridCol w="8983800">
                  <a:extLst>
                    <a:ext uri="{9D8B030D-6E8A-4147-A177-3AD203B41FA5}">
                      <a16:colId xmlns:a16="http://schemas.microsoft.com/office/drawing/2014/main" val="20001"/>
                    </a:ext>
                  </a:extLst>
                </a:gridCol>
              </a:tblGrid>
              <a:tr h="2119320">
                <a:tc>
                  <a:txBody>
                    <a:bodyPr/>
                    <a:lstStyle/>
                    <a:p>
                      <a:pPr algn="ctr">
                        <a:lnSpc>
                          <a:spcPts val="3498"/>
                        </a:lnSpc>
                      </a:pPr>
                      <a:r>
                        <a:rPr lang="en-US" sz="2500" b="0" strike="noStrike" spc="-1">
                          <a:solidFill>
                            <a:srgbClr val="5B3499"/>
                          </a:solidFill>
                          <a:latin typeface="Open Sans 1 Bold"/>
                        </a:rPr>
                        <a:t>Ce que l’on voit / Ce que l’on ressent</a:t>
                      </a:r>
                      <a:endParaRPr lang="fr-FR" sz="2500" b="0" strike="noStrike" spc="-1">
                        <a:latin typeface="Arial"/>
                      </a:endParaRPr>
                    </a:p>
                  </a:txBody>
                  <a:tcPr marL="114120" marR="114120">
                    <a:lnL w="47520">
                      <a:solidFill>
                        <a:srgbClr val="5B3499"/>
                      </a:solidFill>
                    </a:lnL>
                    <a:lnR w="47520">
                      <a:solidFill>
                        <a:srgbClr val="5B3499"/>
                      </a:solidFill>
                    </a:lnR>
                    <a:lnT w="47520">
                      <a:solidFill>
                        <a:srgbClr val="5B3499"/>
                      </a:solidFill>
                    </a:lnT>
                    <a:lnB w="47520">
                      <a:solidFill>
                        <a:srgbClr val="5B3499"/>
                      </a:solidFill>
                    </a:lnB>
                    <a:noFill/>
                  </a:tcPr>
                </a:tc>
                <a:tc>
                  <a:txBody>
                    <a:bodyPr/>
                    <a:lstStyle/>
                    <a:p>
                      <a:pPr algn="ctr">
                        <a:lnSpc>
                          <a:spcPts val="3498"/>
                        </a:lnSpc>
                      </a:pPr>
                      <a:r>
                        <a:rPr lang="en-US" sz="2500" b="0" strike="noStrike" spc="-1">
                          <a:solidFill>
                            <a:srgbClr val="5B3499"/>
                          </a:solidFill>
                          <a:latin typeface="Open Sans 1 Bold"/>
                        </a:rPr>
                        <a:t>Causes</a:t>
                      </a:r>
                      <a:endParaRPr lang="fr-FR" sz="2500" b="0" strike="noStrike" spc="-1">
                        <a:latin typeface="Arial"/>
                      </a:endParaRPr>
                    </a:p>
                  </a:txBody>
                  <a:tcPr marL="114120" marR="114120">
                    <a:lnL w="47520">
                      <a:solidFill>
                        <a:srgbClr val="5B3499"/>
                      </a:solidFill>
                    </a:lnL>
                    <a:lnR w="47520">
                      <a:solidFill>
                        <a:srgbClr val="5B3499"/>
                      </a:solidFill>
                    </a:lnR>
                    <a:lnT w="47520">
                      <a:solidFill>
                        <a:srgbClr val="5B3499"/>
                      </a:solidFill>
                    </a:lnT>
                    <a:lnB w="47520">
                      <a:solidFill>
                        <a:srgbClr val="5B3499"/>
                      </a:solidFill>
                    </a:lnB>
                    <a:noFill/>
                  </a:tcPr>
                </a:tc>
                <a:extLst>
                  <a:ext uri="{0D108BD9-81ED-4DB2-BD59-A6C34878D82A}">
                    <a16:rowId xmlns:a16="http://schemas.microsoft.com/office/drawing/2014/main" val="10000"/>
                  </a:ext>
                </a:extLst>
              </a:tr>
              <a:tr h="8267400">
                <a:tc>
                  <a:txBody>
                    <a:bodyPr/>
                    <a:lstStyle/>
                    <a:p>
                      <a:pPr>
                        <a:lnSpc>
                          <a:spcPts val="7801"/>
                        </a:lnSpc>
                      </a:pPr>
                      <a:r>
                        <a:rPr lang="en-US" sz="5100" b="0" strike="noStrike" spc="-1">
                          <a:solidFill>
                            <a:srgbClr val="5B3499"/>
                          </a:solidFill>
                          <a:latin typeface="Loubag"/>
                          <a:ea typeface="Loubag"/>
                        </a:rPr>
                        <a:t>Gonflem</a:t>
                      </a:r>
                      <a:r>
                        <a:rPr lang="hi-IN" sz="5100" b="0" strike="noStrike" spc="-1">
                          <a:solidFill>
                            <a:srgbClr val="5B3499"/>
                          </a:solidFill>
                          <a:latin typeface="Loubag"/>
                        </a:rPr>
                        <a:t>﻿</a:t>
                      </a:r>
                      <a:r>
                        <a:rPr lang="en-US" sz="5100" b="0" strike="noStrike" spc="-1">
                          <a:solidFill>
                            <a:srgbClr val="5B3499"/>
                          </a:solidFill>
                          <a:latin typeface="Loubag"/>
                          <a:ea typeface="Loubag"/>
                        </a:rPr>
                        <a:t>ent</a:t>
                      </a:r>
                      <a:endParaRPr lang="fr-FR" sz="5100" b="0" strike="noStrike" spc="-1">
                        <a:latin typeface="Arial"/>
                      </a:endParaRPr>
                    </a:p>
                    <a:p>
                      <a:pPr>
                        <a:lnSpc>
                          <a:spcPts val="7138"/>
                        </a:lnSpc>
                      </a:pPr>
                      <a:endParaRPr lang="fr-FR" sz="5100" b="0" strike="noStrike" spc="-1">
                        <a:latin typeface="Arial"/>
                      </a:endParaRPr>
                    </a:p>
                    <a:p>
                      <a:pPr>
                        <a:lnSpc>
                          <a:spcPts val="7138"/>
                        </a:lnSpc>
                      </a:pPr>
                      <a:r>
                        <a:rPr lang="en-US" sz="5100" b="0" strike="noStrike" spc="-1">
                          <a:solidFill>
                            <a:srgbClr val="000000"/>
                          </a:solidFill>
                          <a:latin typeface="Loubag"/>
                          <a:ea typeface="Loubag"/>
                        </a:rPr>
                        <a:t>Douleur </a:t>
                      </a:r>
                      <a:endParaRPr lang="fr-FR" sz="5100" b="0" strike="noStrike" spc="-1">
                        <a:latin typeface="Arial"/>
                      </a:endParaRPr>
                    </a:p>
                    <a:p>
                      <a:pPr>
                        <a:lnSpc>
                          <a:spcPts val="7138"/>
                        </a:lnSpc>
                      </a:pPr>
                      <a:endParaRPr lang="fr-FR" sz="5100" b="0" strike="noStrike" spc="-1">
                        <a:latin typeface="Arial"/>
                      </a:endParaRPr>
                    </a:p>
                    <a:p>
                      <a:pPr>
                        <a:lnSpc>
                          <a:spcPts val="7138"/>
                        </a:lnSpc>
                      </a:pPr>
                      <a:r>
                        <a:rPr lang="en-US" sz="5100" b="0" strike="noStrike" spc="-1">
                          <a:solidFill>
                            <a:srgbClr val="FF3131"/>
                          </a:solidFill>
                          <a:latin typeface="Loubag"/>
                          <a:ea typeface="Loubag"/>
                        </a:rPr>
                        <a:t>Rougeur </a:t>
                      </a:r>
                      <a:endParaRPr lang="fr-FR" sz="5100" b="0" strike="noStrike" spc="-1">
                        <a:latin typeface="Arial"/>
                      </a:endParaRPr>
                    </a:p>
                    <a:p>
                      <a:pPr>
                        <a:lnSpc>
                          <a:spcPts val="7138"/>
                        </a:lnSpc>
                      </a:pPr>
                      <a:endParaRPr lang="fr-FR" sz="5100" b="0" strike="noStrike" spc="-1">
                        <a:latin typeface="Arial"/>
                      </a:endParaRPr>
                    </a:p>
                    <a:p>
                      <a:pPr>
                        <a:lnSpc>
                          <a:spcPts val="7138"/>
                        </a:lnSpc>
                      </a:pPr>
                      <a:r>
                        <a:rPr lang="en-US" sz="5100" b="0" strike="noStrike" spc="-1">
                          <a:solidFill>
                            <a:srgbClr val="00BF63"/>
                          </a:solidFill>
                          <a:latin typeface="Loubag"/>
                          <a:ea typeface="Loubag"/>
                        </a:rPr>
                        <a:t>Chaleur</a:t>
                      </a:r>
                      <a:endParaRPr lang="fr-FR" sz="5100" b="0" strike="noStrike" spc="-1">
                        <a:latin typeface="Arial"/>
                      </a:endParaRPr>
                    </a:p>
                  </a:txBody>
                  <a:tcPr marL="114120" marR="114120">
                    <a:lnL w="47520">
                      <a:solidFill>
                        <a:srgbClr val="5B3499"/>
                      </a:solidFill>
                    </a:lnL>
                    <a:lnR w="47520">
                      <a:solidFill>
                        <a:srgbClr val="5B3499"/>
                      </a:solidFill>
                    </a:lnR>
                    <a:lnT w="47520">
                      <a:solidFill>
                        <a:srgbClr val="5B3499"/>
                      </a:solidFill>
                    </a:lnT>
                    <a:lnB w="47520">
                      <a:solidFill>
                        <a:srgbClr val="5B3499"/>
                      </a:solidFill>
                    </a:lnB>
                    <a:noFill/>
                  </a:tcPr>
                </a:tc>
                <a:tc>
                  <a:txBody>
                    <a:bodyPr/>
                    <a:lstStyle/>
                    <a:p>
                      <a:pPr algn="just">
                        <a:lnSpc>
                          <a:spcPts val="2798"/>
                        </a:lnSpc>
                      </a:pPr>
                      <a:r>
                        <a:rPr lang="en-US" sz="2000" b="0" strike="noStrike" spc="-1">
                          <a:solidFill>
                            <a:srgbClr val="5B3499"/>
                          </a:solidFill>
                          <a:latin typeface="Loubag"/>
                        </a:rPr>
                        <a:t>Le gonflement est dû à l'augmentation de la perméabilité des vaisseaux sanguins, permettant aux fluides de s'échapper dans les tissus environnants. Cette fuite de liquide provoque un œdème dans la zone lésée, entraînant un gonflement visible.</a:t>
                      </a:r>
                      <a:endParaRPr lang="fr-FR" sz="2000" b="0" strike="noStrike" spc="-1">
                        <a:latin typeface="Arial"/>
                      </a:endParaRPr>
                    </a:p>
                    <a:p>
                      <a:pPr algn="just">
                        <a:lnSpc>
                          <a:spcPts val="2798"/>
                        </a:lnSpc>
                      </a:pPr>
                      <a:endParaRPr lang="fr-FR" sz="2000" b="0" strike="noStrike" spc="-1">
                        <a:latin typeface="Arial"/>
                      </a:endParaRPr>
                    </a:p>
                    <a:p>
                      <a:pPr algn="just">
                        <a:lnSpc>
                          <a:spcPts val="2798"/>
                        </a:lnSpc>
                      </a:pPr>
                      <a:r>
                        <a:rPr lang="en-US" sz="2000" b="0" strike="noStrike" spc="-1">
                          <a:solidFill>
                            <a:srgbClr val="000000"/>
                          </a:solidFill>
                          <a:latin typeface="Loubag"/>
                        </a:rPr>
                        <a:t>L’augmentation de la pression dû au gonflement appuie sur les terminaisons nerveuses et provoque de la douleur. D’autres médiateurs chimique accroissent la sensibilité des récepteurs à la douleur autour de la zone lésée.</a:t>
                      </a:r>
                      <a:endParaRPr lang="fr-FR" sz="2000" b="0" strike="noStrike" spc="-1">
                        <a:latin typeface="Arial"/>
                      </a:endParaRPr>
                    </a:p>
                    <a:p>
                      <a:pPr algn="just">
                        <a:lnSpc>
                          <a:spcPts val="2798"/>
                        </a:lnSpc>
                      </a:pPr>
                      <a:endParaRPr lang="fr-FR" sz="2000" b="0" strike="noStrike" spc="-1">
                        <a:latin typeface="Arial"/>
                      </a:endParaRPr>
                    </a:p>
                    <a:p>
                      <a:pPr algn="just">
                        <a:lnSpc>
                          <a:spcPts val="2798"/>
                        </a:lnSpc>
                      </a:pPr>
                      <a:r>
                        <a:rPr lang="en-US" sz="2000" b="0" strike="noStrike" spc="-1">
                          <a:solidFill>
                            <a:srgbClr val="FF3131"/>
                          </a:solidFill>
                          <a:latin typeface="Loubag"/>
                        </a:rPr>
                        <a:t>La rougeur est causée par la vasodilatation des petits vaisseaux sanguins dans la région affectée. L'histamine  provoquent l'élargissement des vaisseaux sanguins, ce qui augmente le flux sanguin vers la zone affectée et entraîne une accumulation de globules rouges visibles à travers la peau.</a:t>
                      </a:r>
                      <a:endParaRPr lang="fr-FR" sz="2000" b="0" strike="noStrike" spc="-1">
                        <a:latin typeface="Arial"/>
                      </a:endParaRPr>
                    </a:p>
                    <a:p>
                      <a:pPr algn="just">
                        <a:lnSpc>
                          <a:spcPts val="2798"/>
                        </a:lnSpc>
                      </a:pPr>
                      <a:endParaRPr lang="fr-FR" sz="2000" b="0" strike="noStrike" spc="-1">
                        <a:latin typeface="Arial"/>
                      </a:endParaRPr>
                    </a:p>
                    <a:p>
                      <a:pPr algn="just">
                        <a:lnSpc>
                          <a:spcPts val="2798"/>
                        </a:lnSpc>
                      </a:pPr>
                      <a:r>
                        <a:rPr lang="en-US" sz="2000" b="0" strike="noStrike" spc="-1">
                          <a:solidFill>
                            <a:srgbClr val="00BF63"/>
                          </a:solidFill>
                          <a:latin typeface="Loubag"/>
                        </a:rPr>
                        <a:t>La chaleur est due à l'augmentation du flux sanguin vers la zone enflammée. La vasodilatation amène davantage de sang, qui est chaud, vers la région touchée. Cette augmentation de la température locale est une conséquence directe de l'accroissement de la circulation sanguine.</a:t>
                      </a:r>
                      <a:endParaRPr lang="fr-FR" sz="2000" b="0" strike="noStrike" spc="-1">
                        <a:latin typeface="Arial"/>
                      </a:endParaRPr>
                    </a:p>
                    <a:p>
                      <a:pPr algn="just">
                        <a:lnSpc>
                          <a:spcPts val="1820"/>
                        </a:lnSpc>
                      </a:pPr>
                      <a:endParaRPr lang="fr-FR" sz="2000" b="0" strike="noStrike" spc="-1">
                        <a:latin typeface="Arial"/>
                      </a:endParaRPr>
                    </a:p>
                    <a:p>
                      <a:pPr algn="just">
                        <a:lnSpc>
                          <a:spcPts val="1820"/>
                        </a:lnSpc>
                      </a:pPr>
                      <a:endParaRPr lang="fr-FR" sz="2000" b="0" strike="noStrike" spc="-1">
                        <a:latin typeface="Arial"/>
                      </a:endParaRPr>
                    </a:p>
                  </a:txBody>
                  <a:tcPr marL="114120" marR="114120">
                    <a:lnL w="47520">
                      <a:solidFill>
                        <a:srgbClr val="5B3499"/>
                      </a:solidFill>
                    </a:lnL>
                    <a:lnR w="47520">
                      <a:solidFill>
                        <a:srgbClr val="5B3499"/>
                      </a:solidFill>
                    </a:lnR>
                    <a:lnT w="47520">
                      <a:solidFill>
                        <a:srgbClr val="5B3499"/>
                      </a:solidFill>
                    </a:lnT>
                    <a:lnB w="47520">
                      <a:solidFill>
                        <a:srgbClr val="5B3499"/>
                      </a:solidFill>
                    </a:lnB>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2"/>
          <p:cNvSpPr/>
          <p:nvPr/>
        </p:nvSpPr>
        <p:spPr>
          <a:xfrm>
            <a:off x="1028880" y="203040"/>
            <a:ext cx="16230240" cy="99910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4340"/>
              </a:lnSpc>
            </a:pPr>
            <a:r>
              <a:rPr lang="en-US" sz="3100" b="0" strike="noStrike" spc="-1">
                <a:solidFill>
                  <a:srgbClr val="FF3131"/>
                </a:solidFill>
                <a:latin typeface="Open Sans 1 Bold"/>
              </a:rPr>
              <a:t>Bilan </a:t>
            </a:r>
            <a:endParaRPr lang="fr-FR" sz="3100" b="0" strike="noStrike" spc="-1">
              <a:latin typeface="Arial"/>
            </a:endParaRPr>
          </a:p>
          <a:p>
            <a:pPr>
              <a:lnSpc>
                <a:spcPts val="4340"/>
              </a:lnSpc>
            </a:pPr>
            <a:r>
              <a:rPr lang="en-US" sz="3100" b="0" strike="noStrike" spc="-1">
                <a:solidFill>
                  <a:srgbClr val="FF3131"/>
                </a:solidFill>
                <a:latin typeface="Open Sans 1 Bold"/>
              </a:rPr>
              <a:t>La réaction inflammatoire est caractérisée par quatre symptômes : </a:t>
            </a:r>
            <a:endParaRPr lang="fr-FR" sz="3100" b="0" strike="noStrike" spc="-1">
              <a:latin typeface="Arial"/>
            </a:endParaRPr>
          </a:p>
          <a:p>
            <a:pPr marL="669240" lvl="1" indent="-334440">
              <a:lnSpc>
                <a:spcPts val="4340"/>
              </a:lnSpc>
              <a:buClr>
                <a:srgbClr val="FF3131"/>
              </a:buClr>
              <a:buFont typeface="Arial"/>
              <a:buChar char="•"/>
            </a:pPr>
            <a:r>
              <a:rPr lang="en-US" sz="3100" b="0" strike="noStrike" spc="-1">
                <a:solidFill>
                  <a:srgbClr val="FF3131"/>
                </a:solidFill>
                <a:latin typeface="Open Sans 1 Bold"/>
              </a:rPr>
              <a:t>Chaleur </a:t>
            </a:r>
            <a:endParaRPr lang="fr-FR" sz="3100" b="0" strike="noStrike" spc="-1">
              <a:latin typeface="Arial"/>
            </a:endParaRPr>
          </a:p>
          <a:p>
            <a:pPr marL="669240" lvl="1" indent="-334440">
              <a:lnSpc>
                <a:spcPts val="4340"/>
              </a:lnSpc>
              <a:buClr>
                <a:srgbClr val="FF3131"/>
              </a:buClr>
              <a:buFont typeface="Arial"/>
              <a:buChar char="•"/>
            </a:pPr>
            <a:r>
              <a:rPr lang="en-US" sz="3100" b="0" strike="noStrike" spc="-1">
                <a:solidFill>
                  <a:srgbClr val="FF3131"/>
                </a:solidFill>
                <a:latin typeface="Open Sans 1 Bold"/>
              </a:rPr>
              <a:t>Douleur</a:t>
            </a:r>
            <a:endParaRPr lang="fr-FR" sz="3100" b="0" strike="noStrike" spc="-1">
              <a:latin typeface="Arial"/>
            </a:endParaRPr>
          </a:p>
          <a:p>
            <a:pPr marL="669240" lvl="1" indent="-334440">
              <a:lnSpc>
                <a:spcPts val="4340"/>
              </a:lnSpc>
              <a:buClr>
                <a:srgbClr val="FF3131"/>
              </a:buClr>
              <a:buFont typeface="Arial"/>
              <a:buChar char="•"/>
            </a:pPr>
            <a:r>
              <a:rPr lang="en-US" sz="3100" b="0" strike="noStrike" spc="-1">
                <a:solidFill>
                  <a:srgbClr val="FF3131"/>
                </a:solidFill>
                <a:latin typeface="Open Sans 1 Bold"/>
              </a:rPr>
              <a:t>Rougeur</a:t>
            </a:r>
            <a:endParaRPr lang="fr-FR" sz="3100" b="0" strike="noStrike" spc="-1">
              <a:latin typeface="Arial"/>
            </a:endParaRPr>
          </a:p>
          <a:p>
            <a:pPr marL="669240" lvl="1" indent="-334440">
              <a:lnSpc>
                <a:spcPts val="4340"/>
              </a:lnSpc>
              <a:buClr>
                <a:srgbClr val="FF3131"/>
              </a:buClr>
              <a:buFont typeface="Arial"/>
              <a:buChar char="•"/>
            </a:pPr>
            <a:r>
              <a:rPr lang="en-US" sz="3100" b="0" strike="noStrike" spc="-1">
                <a:solidFill>
                  <a:srgbClr val="FF3131"/>
                </a:solidFill>
                <a:latin typeface="Open Sans 1 Bold"/>
              </a:rPr>
              <a:t>Gonflement </a:t>
            </a:r>
            <a:endParaRPr lang="fr-FR" sz="3100" b="0" strike="noStrike" spc="-1">
              <a:latin typeface="Arial"/>
            </a:endParaRPr>
          </a:p>
          <a:p>
            <a:pPr>
              <a:lnSpc>
                <a:spcPts val="4340"/>
              </a:lnSpc>
            </a:pPr>
            <a:endParaRPr lang="fr-FR" sz="3100" b="0" strike="noStrike" spc="-1">
              <a:latin typeface="Arial"/>
            </a:endParaRPr>
          </a:p>
          <a:p>
            <a:pPr>
              <a:lnSpc>
                <a:spcPts val="4340"/>
              </a:lnSpc>
            </a:pPr>
            <a:r>
              <a:rPr lang="en-US" sz="3100" b="0" strike="noStrike" spc="-1">
                <a:solidFill>
                  <a:srgbClr val="FF3131"/>
                </a:solidFill>
                <a:latin typeface="Open Sans 1 Bold"/>
              </a:rPr>
              <a:t>Les cellules sentinelles se trouvant autour de la zone lésée sécrètent des médiateurs chimiques (Histamine, Cytokines) qui vont provoquer ces symptômes. </a:t>
            </a:r>
            <a:endParaRPr lang="fr-FR" sz="3100" b="0" strike="noStrike" spc="-1">
              <a:latin typeface="Arial"/>
            </a:endParaRPr>
          </a:p>
          <a:p>
            <a:pPr>
              <a:lnSpc>
                <a:spcPts val="4340"/>
              </a:lnSpc>
            </a:pPr>
            <a:endParaRPr lang="fr-FR" sz="3100" b="0" strike="noStrike" spc="-1">
              <a:latin typeface="Arial"/>
            </a:endParaRPr>
          </a:p>
          <a:p>
            <a:pPr>
              <a:lnSpc>
                <a:spcPts val="4479"/>
              </a:lnSpc>
            </a:pPr>
            <a:r>
              <a:rPr lang="en-US" sz="3200" b="0" strike="noStrike" spc="-1">
                <a:solidFill>
                  <a:srgbClr val="000000"/>
                </a:solidFill>
                <a:latin typeface="Open Sans 1 Bold"/>
              </a:rPr>
              <a:t>L’histamine est une protéine qui déclenche la vasodilatation ce qui permet une arrivée importante de globules blancs (leucocytes). Ce phénomène provoque la rougeur et la chaleur. </a:t>
            </a:r>
            <a:endParaRPr lang="fr-FR" sz="3200" b="0" strike="noStrike" spc="-1">
              <a:latin typeface="Arial"/>
            </a:endParaRPr>
          </a:p>
          <a:p>
            <a:pPr>
              <a:lnSpc>
                <a:spcPts val="4479"/>
              </a:lnSpc>
            </a:pPr>
            <a:endParaRPr lang="fr-FR" sz="3200" b="0" strike="noStrike" spc="-1">
              <a:latin typeface="Arial"/>
            </a:endParaRPr>
          </a:p>
          <a:p>
            <a:pPr>
              <a:lnSpc>
                <a:spcPts val="4340"/>
              </a:lnSpc>
            </a:pPr>
            <a:r>
              <a:rPr lang="en-US" sz="3100" b="0" strike="noStrike" spc="-1">
                <a:solidFill>
                  <a:srgbClr val="000000"/>
                </a:solidFill>
                <a:latin typeface="Open Sans 1 Bold"/>
              </a:rPr>
              <a:t>L’histamine augmente la perméabilité des vaisseaux sanguins ce qui provoque un gonflement. Ce gonflement augmente la pression sur les terminaisons nerveuses et induit la douleur.  Les cytokines sécrétées par les cellules de l’immunité favorisent aussi la douleur</a:t>
            </a:r>
            <a:endParaRPr lang="fr-FR" sz="3100" b="0" strike="noStrike" spc="-1">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2"/>
          <p:cNvSpPr/>
          <p:nvPr/>
        </p:nvSpPr>
        <p:spPr>
          <a:xfrm rot="16200000">
            <a:off x="7252920" y="-4106520"/>
            <a:ext cx="3994920" cy="18501120"/>
          </a:xfrm>
          <a:custGeom>
            <a:avLst/>
            <a:gdLst/>
            <a:ahLst/>
            <a:cxnLst/>
            <a:rect l="l" t="t" r="r" b="b"/>
            <a:pathLst>
              <a:path w="3995443" h="18501321">
                <a:moveTo>
                  <a:pt x="0" y="0"/>
                </a:moveTo>
                <a:lnTo>
                  <a:pt x="3995443" y="0"/>
                </a:lnTo>
                <a:lnTo>
                  <a:pt x="3995443" y="18501320"/>
                </a:lnTo>
                <a:lnTo>
                  <a:pt x="0" y="1850132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Box 2"/>
          <p:cNvSpPr/>
          <p:nvPr/>
        </p:nvSpPr>
        <p:spPr>
          <a:xfrm>
            <a:off x="255600" y="2799720"/>
            <a:ext cx="17776080" cy="45522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just">
              <a:lnSpc>
                <a:spcPts val="8960"/>
              </a:lnSpc>
            </a:pPr>
            <a:r>
              <a:rPr lang="en-US" sz="6400" b="0" strike="noStrike" spc="-1">
                <a:solidFill>
                  <a:srgbClr val="5B3499"/>
                </a:solidFill>
                <a:latin typeface="Loubag Bold"/>
              </a:rPr>
              <a:t>1) Deux raisons possibles sont :</a:t>
            </a:r>
            <a:endParaRPr lang="fr-FR" sz="6400" b="0" strike="noStrike" spc="-1">
              <a:latin typeface="Arial"/>
            </a:endParaRPr>
          </a:p>
          <a:p>
            <a:pPr algn="just">
              <a:lnSpc>
                <a:spcPts val="8960"/>
              </a:lnSpc>
            </a:pPr>
            <a:endParaRPr lang="fr-FR" sz="6400" b="0" strike="noStrike" spc="-1">
              <a:latin typeface="Arial"/>
            </a:endParaRPr>
          </a:p>
          <a:p>
            <a:pPr marL="1381680" lvl="1" indent="-690480" algn="just">
              <a:lnSpc>
                <a:spcPts val="8960"/>
              </a:lnSpc>
              <a:buClr>
                <a:srgbClr val="5B3499"/>
              </a:buClr>
              <a:buFont typeface="Arial"/>
              <a:buChar char="•"/>
            </a:pPr>
            <a:r>
              <a:rPr lang="en-US" sz="6400" b="0" strike="noStrike" spc="-1">
                <a:solidFill>
                  <a:srgbClr val="5B3499"/>
                </a:solidFill>
                <a:latin typeface="Loubag Bold"/>
              </a:rPr>
              <a:t>Les brûlures </a:t>
            </a:r>
            <a:endParaRPr lang="fr-FR" sz="6400" b="0" strike="noStrike" spc="-1">
              <a:latin typeface="Arial"/>
            </a:endParaRPr>
          </a:p>
          <a:p>
            <a:pPr marL="1381680" lvl="1" indent="-690480" algn="just">
              <a:lnSpc>
                <a:spcPts val="8960"/>
              </a:lnSpc>
              <a:buClr>
                <a:srgbClr val="5B3499"/>
              </a:buClr>
              <a:buFont typeface="Arial"/>
              <a:buChar char="•"/>
            </a:pPr>
            <a:r>
              <a:rPr lang="en-US" sz="6400" b="0" strike="noStrike" spc="-1">
                <a:solidFill>
                  <a:srgbClr val="5B3499"/>
                </a:solidFill>
                <a:latin typeface="Loubag Bold"/>
              </a:rPr>
              <a:t>Les coupures  </a:t>
            </a:r>
            <a:endParaRPr lang="fr-FR" sz="6400" b="0" strike="noStrike" spc="-1">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Freeform 2"/>
          <p:cNvSpPr/>
          <p:nvPr/>
        </p:nvSpPr>
        <p:spPr>
          <a:xfrm rot="16200000">
            <a:off x="7379640" y="-5112360"/>
            <a:ext cx="3528360" cy="18287640"/>
          </a:xfrm>
          <a:custGeom>
            <a:avLst/>
            <a:gdLst/>
            <a:ahLst/>
            <a:cxnLst/>
            <a:rect l="l" t="t" r="r" b="b"/>
            <a:pathLst>
              <a:path w="3528805" h="18288000">
                <a:moveTo>
                  <a:pt x="0" y="0"/>
                </a:moveTo>
                <a:lnTo>
                  <a:pt x="3528806" y="0"/>
                </a:lnTo>
                <a:lnTo>
                  <a:pt x="3528806" y="18288000"/>
                </a:lnTo>
                <a:lnTo>
                  <a:pt x="0" y="182880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
        <p:nvSpPr>
          <p:cNvPr id="92" name="TextBox 3"/>
          <p:cNvSpPr/>
          <p:nvPr/>
        </p:nvSpPr>
        <p:spPr>
          <a:xfrm>
            <a:off x="228240" y="6735240"/>
            <a:ext cx="17462160" cy="19551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just">
              <a:lnSpc>
                <a:spcPts val="7699"/>
              </a:lnSpc>
            </a:pPr>
            <a:r>
              <a:rPr lang="en-US" sz="5500" b="0" strike="noStrike" spc="-1">
                <a:solidFill>
                  <a:srgbClr val="5B3499"/>
                </a:solidFill>
                <a:latin typeface="Loubag Bold"/>
              </a:rPr>
              <a:t>2) Les cellules surveillant l’entrée des agents pathogènes sont les cellules sentinelles </a:t>
            </a:r>
            <a:endParaRPr lang="fr-FR" sz="5500" b="0" strike="noStrike" spc="-1">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reeform 2"/>
          <p:cNvSpPr/>
          <p:nvPr/>
        </p:nvSpPr>
        <p:spPr>
          <a:xfrm rot="16200000">
            <a:off x="7662600" y="-3999600"/>
            <a:ext cx="2962440" cy="18287640"/>
          </a:xfrm>
          <a:custGeom>
            <a:avLst/>
            <a:gdLst/>
            <a:ahLst/>
            <a:cxnLst/>
            <a:rect l="l" t="t" r="r" b="b"/>
            <a:pathLst>
              <a:path w="2962825" h="18288000">
                <a:moveTo>
                  <a:pt x="0" y="0"/>
                </a:moveTo>
                <a:lnTo>
                  <a:pt x="2962824" y="0"/>
                </a:lnTo>
                <a:lnTo>
                  <a:pt x="2962824" y="18288000"/>
                </a:lnTo>
                <a:lnTo>
                  <a:pt x="0" y="182880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Freeform 2"/>
          <p:cNvSpPr/>
          <p:nvPr/>
        </p:nvSpPr>
        <p:spPr>
          <a:xfrm>
            <a:off x="3903120" y="0"/>
            <a:ext cx="10481040" cy="10286640"/>
          </a:xfrm>
          <a:custGeom>
            <a:avLst/>
            <a:gdLst/>
            <a:ahLst/>
            <a:cxnLst/>
            <a:rect l="l" t="t" r="r" b="b"/>
            <a:pathLst>
              <a:path w="10481481" h="10287000">
                <a:moveTo>
                  <a:pt x="0" y="0"/>
                </a:moveTo>
                <a:lnTo>
                  <a:pt x="10481480" y="0"/>
                </a:lnTo>
                <a:lnTo>
                  <a:pt x="10481480" y="10287000"/>
                </a:lnTo>
                <a:lnTo>
                  <a:pt x="0" y="102870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Freeform 2"/>
          <p:cNvSpPr/>
          <p:nvPr/>
        </p:nvSpPr>
        <p:spPr>
          <a:xfrm rot="16200000">
            <a:off x="8118720" y="-3999960"/>
            <a:ext cx="2049840" cy="18287640"/>
          </a:xfrm>
          <a:custGeom>
            <a:avLst/>
            <a:gdLst/>
            <a:ahLst/>
            <a:cxnLst/>
            <a:rect l="l" t="t" r="r" b="b"/>
            <a:pathLst>
              <a:path w="2050287" h="18288000">
                <a:moveTo>
                  <a:pt x="0" y="0"/>
                </a:moveTo>
                <a:lnTo>
                  <a:pt x="2050288" y="0"/>
                </a:lnTo>
                <a:lnTo>
                  <a:pt x="2050288" y="18288000"/>
                </a:lnTo>
                <a:lnTo>
                  <a:pt x="0" y="182880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Freeform 2"/>
          <p:cNvSpPr/>
          <p:nvPr/>
        </p:nvSpPr>
        <p:spPr>
          <a:xfrm rot="16200000">
            <a:off x="4591440" y="-3999960"/>
            <a:ext cx="9104400" cy="18287640"/>
          </a:xfrm>
          <a:custGeom>
            <a:avLst/>
            <a:gdLst/>
            <a:ahLst/>
            <a:cxnLst/>
            <a:rect l="l" t="t" r="r" b="b"/>
            <a:pathLst>
              <a:path w="9104889" h="18288000">
                <a:moveTo>
                  <a:pt x="0" y="0"/>
                </a:moveTo>
                <a:lnTo>
                  <a:pt x="9104890" y="0"/>
                </a:lnTo>
                <a:lnTo>
                  <a:pt x="9104890" y="18288000"/>
                </a:lnTo>
                <a:lnTo>
                  <a:pt x="0" y="182880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2"/>
          <p:cNvSpPr/>
          <p:nvPr/>
        </p:nvSpPr>
        <p:spPr>
          <a:xfrm>
            <a:off x="412560" y="358560"/>
            <a:ext cx="17462160" cy="83898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just">
              <a:lnSpc>
                <a:spcPts val="8257"/>
              </a:lnSpc>
            </a:pPr>
            <a:r>
              <a:rPr lang="en-US" sz="4800" b="0" strike="noStrike" spc="137">
                <a:solidFill>
                  <a:srgbClr val="5B3499"/>
                </a:solidFill>
                <a:latin typeface="Loubag Bold"/>
              </a:rPr>
              <a:t>Les cellules possèdent à la surface de leurs membranes des récepteurs capables de reconnaître le type d’agresseur, appelés motifs antigéniques. Par la suite, cette identification va initier la réaction inflammatoire. Après le contact établi avec l’antigène, la cellule sentinelle libère des médiateurs chimiques, qui sont des signaux d’alerte pour l’ensemble du système immunitaire.</a:t>
            </a:r>
            <a:endParaRPr lang="fr-FR" sz="4800" b="0" strike="noStrike"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2"/>
          <p:cNvSpPr/>
          <p:nvPr/>
        </p:nvSpPr>
        <p:spPr>
          <a:xfrm>
            <a:off x="7101720" y="3086280"/>
            <a:ext cx="4084560" cy="4114440"/>
          </a:xfrm>
          <a:custGeom>
            <a:avLst/>
            <a:gdLst/>
            <a:ahLst/>
            <a:cxnLst/>
            <a:rect l="l" t="t" r="r" b="b"/>
            <a:pathLst>
              <a:path w="4084874" h="4114800">
                <a:moveTo>
                  <a:pt x="0" y="0"/>
                </a:moveTo>
                <a:lnTo>
                  <a:pt x="4084874" y="0"/>
                </a:lnTo>
                <a:lnTo>
                  <a:pt x="4084874" y="4114800"/>
                </a:lnTo>
                <a:lnTo>
                  <a:pt x="0" y="41148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2"/>
          <p:cNvSpPr/>
          <p:nvPr/>
        </p:nvSpPr>
        <p:spPr>
          <a:xfrm rot="16200000">
            <a:off x="5841000" y="-3999960"/>
            <a:ext cx="6605280" cy="18287640"/>
          </a:xfrm>
          <a:custGeom>
            <a:avLst/>
            <a:gdLst/>
            <a:ahLst/>
            <a:cxnLst/>
            <a:rect l="l" t="t" r="r" b="b"/>
            <a:pathLst>
              <a:path w="6605761" h="18288000">
                <a:moveTo>
                  <a:pt x="0" y="0"/>
                </a:moveTo>
                <a:lnTo>
                  <a:pt x="6605760" y="0"/>
                </a:lnTo>
                <a:lnTo>
                  <a:pt x="6605760" y="18288000"/>
                </a:lnTo>
                <a:lnTo>
                  <a:pt x="0" y="182880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2"/>
          <p:cNvSpPr/>
          <p:nvPr/>
        </p:nvSpPr>
        <p:spPr>
          <a:xfrm>
            <a:off x="412560" y="1930320"/>
            <a:ext cx="17462160" cy="52437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just">
              <a:lnSpc>
                <a:spcPts val="8257"/>
              </a:lnSpc>
            </a:pPr>
            <a:r>
              <a:rPr lang="en-US" sz="4800" b="0" strike="noStrike" spc="137">
                <a:solidFill>
                  <a:srgbClr val="5B3499"/>
                </a:solidFill>
                <a:latin typeface="Loubag Bold"/>
              </a:rPr>
              <a:t>L’histamine est sécrétée par les mastocytes. Elle augmente la vasodilatation (élargissement des vaisseaux sanguins) et la perméabilité des vaisseaux à proximité de la zone lésée. Cela permet le passage de cellules douées d’un pouvoir phagocytaire.</a:t>
            </a:r>
            <a:endParaRPr lang="fr-FR" sz="4800" b="0" strike="noStrike" spc="-1">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2"/>
          <p:cNvSpPr/>
          <p:nvPr/>
        </p:nvSpPr>
        <p:spPr>
          <a:xfrm rot="16200000">
            <a:off x="6661080" y="-4109760"/>
            <a:ext cx="5185440" cy="18507600"/>
          </a:xfrm>
          <a:custGeom>
            <a:avLst/>
            <a:gdLst/>
            <a:ahLst/>
            <a:cxnLst/>
            <a:rect l="l" t="t" r="r" b="b"/>
            <a:pathLst>
              <a:path w="5185917" h="18508064">
                <a:moveTo>
                  <a:pt x="0" y="0"/>
                </a:moveTo>
                <a:lnTo>
                  <a:pt x="5185917" y="0"/>
                </a:lnTo>
                <a:lnTo>
                  <a:pt x="5185917" y="18508064"/>
                </a:lnTo>
                <a:lnTo>
                  <a:pt x="0" y="18508064"/>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Box 2"/>
          <p:cNvSpPr/>
          <p:nvPr/>
        </p:nvSpPr>
        <p:spPr>
          <a:xfrm>
            <a:off x="412560" y="2977920"/>
            <a:ext cx="17462160" cy="41943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just">
              <a:lnSpc>
                <a:spcPts val="8257"/>
              </a:lnSpc>
            </a:pPr>
            <a:r>
              <a:rPr lang="en-US" sz="4800" b="0" strike="noStrike" spc="137">
                <a:solidFill>
                  <a:srgbClr val="5B3499"/>
                </a:solidFill>
                <a:latin typeface="Loubag"/>
              </a:rPr>
              <a:t>Les cytokines sont émises par les cellules sentinelles, elles sont capables d’attirer en renfort d’autres cellules lutteuses : les phagocytes sur le lieu de l’infection.</a:t>
            </a:r>
            <a:endParaRPr lang="fr-FR" sz="4800" b="0" strike="noStrike" spc="-1">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2"/>
          <p:cNvSpPr/>
          <p:nvPr/>
        </p:nvSpPr>
        <p:spPr>
          <a:xfrm rot="16200000">
            <a:off x="6705360" y="-3982320"/>
            <a:ext cx="4841640" cy="18252360"/>
          </a:xfrm>
          <a:custGeom>
            <a:avLst/>
            <a:gdLst/>
            <a:ahLst/>
            <a:cxnLst/>
            <a:rect l="l" t="t" r="r" b="b"/>
            <a:pathLst>
              <a:path w="4841976" h="18252664">
                <a:moveTo>
                  <a:pt x="0" y="0"/>
                </a:moveTo>
                <a:lnTo>
                  <a:pt x="4841976" y="0"/>
                </a:lnTo>
                <a:lnTo>
                  <a:pt x="4841976" y="18252664"/>
                </a:lnTo>
                <a:lnTo>
                  <a:pt x="0" y="18252664"/>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2"/>
          <p:cNvSpPr/>
          <p:nvPr/>
        </p:nvSpPr>
        <p:spPr>
          <a:xfrm>
            <a:off x="412560" y="3501720"/>
            <a:ext cx="17462160" cy="31456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just">
              <a:lnSpc>
                <a:spcPts val="8257"/>
              </a:lnSpc>
            </a:pPr>
            <a:r>
              <a:rPr lang="en-US" sz="4800" b="0" strike="noStrike" spc="137">
                <a:solidFill>
                  <a:srgbClr val="5B3499"/>
                </a:solidFill>
                <a:latin typeface="Loubag"/>
              </a:rPr>
              <a:t>Leur pouvoir phagocytaire permet de neutraliser activement les micro-organismes étrangers et ainsi endiguer leur prolifération</a:t>
            </a:r>
            <a:endParaRPr lang="fr-FR" sz="4800" b="0" strike="noStrike" spc="-1">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Freeform 2"/>
          <p:cNvSpPr/>
          <p:nvPr/>
        </p:nvSpPr>
        <p:spPr>
          <a:xfrm rot="16200000">
            <a:off x="7757280" y="-3999960"/>
            <a:ext cx="2772720" cy="18287640"/>
          </a:xfrm>
          <a:custGeom>
            <a:avLst/>
            <a:gdLst/>
            <a:ahLst/>
            <a:cxnLst/>
            <a:rect l="l" t="t" r="r" b="b"/>
            <a:pathLst>
              <a:path w="2772904" h="18288000">
                <a:moveTo>
                  <a:pt x="0" y="0"/>
                </a:moveTo>
                <a:lnTo>
                  <a:pt x="2772904" y="0"/>
                </a:lnTo>
                <a:lnTo>
                  <a:pt x="2772904" y="18288000"/>
                </a:lnTo>
                <a:lnTo>
                  <a:pt x="0" y="1828800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2"/>
          <p:cNvSpPr/>
          <p:nvPr/>
        </p:nvSpPr>
        <p:spPr>
          <a:xfrm>
            <a:off x="1028880" y="559440"/>
            <a:ext cx="16230240" cy="91512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6551"/>
              </a:lnSpc>
            </a:pPr>
            <a:r>
              <a:rPr lang="en-US" sz="4680" b="0" strike="noStrike" spc="-1">
                <a:solidFill>
                  <a:srgbClr val="FF3131"/>
                </a:solidFill>
                <a:latin typeface="Open Sans 1 Bold"/>
              </a:rPr>
              <a:t>Bilan : Il existe 2 types de cellules sanguines,</a:t>
            </a:r>
            <a:endParaRPr lang="fr-FR" sz="4680" b="0" strike="noStrike" spc="-1">
              <a:latin typeface="Arial"/>
            </a:endParaRPr>
          </a:p>
          <a:p>
            <a:pPr>
              <a:lnSpc>
                <a:spcPts val="6551"/>
              </a:lnSpc>
            </a:pPr>
            <a:r>
              <a:rPr lang="en-US" sz="4680" b="0" strike="noStrike" spc="-1">
                <a:solidFill>
                  <a:srgbClr val="FF3131"/>
                </a:solidFill>
                <a:latin typeface="Open Sans 1 Bold"/>
              </a:rPr>
              <a:t>les globules rouges (hématies) et les globules</a:t>
            </a:r>
            <a:endParaRPr lang="fr-FR" sz="4680" b="0" strike="noStrike" spc="-1">
              <a:latin typeface="Arial"/>
            </a:endParaRPr>
          </a:p>
          <a:p>
            <a:pPr>
              <a:lnSpc>
                <a:spcPts val="6551"/>
              </a:lnSpc>
            </a:pPr>
            <a:r>
              <a:rPr lang="en-US" sz="4680" b="0" strike="noStrike" spc="-1">
                <a:solidFill>
                  <a:srgbClr val="FF3131"/>
                </a:solidFill>
                <a:latin typeface="Open Sans 1 Bold"/>
              </a:rPr>
              <a:t>blancs (leucocytes). Ces derniers sont des</a:t>
            </a:r>
            <a:endParaRPr lang="fr-FR" sz="4680" b="0" strike="noStrike" spc="-1">
              <a:latin typeface="Arial"/>
            </a:endParaRPr>
          </a:p>
          <a:p>
            <a:pPr>
              <a:lnSpc>
                <a:spcPts val="6551"/>
              </a:lnSpc>
            </a:pPr>
            <a:r>
              <a:rPr lang="en-US" sz="4680" b="0" strike="noStrike" spc="-1">
                <a:solidFill>
                  <a:srgbClr val="FF3131"/>
                </a:solidFill>
                <a:latin typeface="Open Sans 1 Bold"/>
              </a:rPr>
              <a:t>cellules intervenant au sein du système</a:t>
            </a:r>
            <a:endParaRPr lang="fr-FR" sz="4680" b="0" strike="noStrike" spc="-1">
              <a:latin typeface="Arial"/>
            </a:endParaRPr>
          </a:p>
          <a:p>
            <a:pPr>
              <a:lnSpc>
                <a:spcPts val="6551"/>
              </a:lnSpc>
            </a:pPr>
            <a:r>
              <a:rPr lang="en-US" sz="4680" b="0" strike="noStrike" spc="-1">
                <a:solidFill>
                  <a:srgbClr val="FF3131"/>
                </a:solidFill>
                <a:latin typeface="Open Sans 1 Bold"/>
              </a:rPr>
              <a:t>immunitaire.</a:t>
            </a:r>
            <a:endParaRPr lang="fr-FR" sz="4680" b="0" strike="noStrike" spc="-1">
              <a:latin typeface="Arial"/>
            </a:endParaRPr>
          </a:p>
          <a:p>
            <a:pPr>
              <a:lnSpc>
                <a:spcPts val="6551"/>
              </a:lnSpc>
            </a:pPr>
            <a:endParaRPr lang="fr-FR" sz="4680" b="0" strike="noStrike" spc="-1">
              <a:latin typeface="Arial"/>
            </a:endParaRPr>
          </a:p>
          <a:p>
            <a:pPr>
              <a:lnSpc>
                <a:spcPts val="6551"/>
              </a:lnSpc>
            </a:pPr>
            <a:r>
              <a:rPr lang="en-US" sz="4680" b="0" strike="noStrike" spc="-1">
                <a:solidFill>
                  <a:srgbClr val="FF3131"/>
                </a:solidFill>
                <a:latin typeface="Open Sans 1 Bold"/>
              </a:rPr>
              <a:t>Le système immunitaire correspond à</a:t>
            </a:r>
            <a:endParaRPr lang="fr-FR" sz="4680" b="0" strike="noStrike" spc="-1">
              <a:latin typeface="Arial"/>
            </a:endParaRPr>
          </a:p>
          <a:p>
            <a:pPr>
              <a:lnSpc>
                <a:spcPts val="6551"/>
              </a:lnSpc>
            </a:pPr>
            <a:r>
              <a:rPr lang="en-US" sz="4680" b="0" strike="noStrike" spc="-1">
                <a:solidFill>
                  <a:srgbClr val="FF3131"/>
                </a:solidFill>
                <a:latin typeface="Open Sans 1 Bold"/>
              </a:rPr>
              <a:t>l’ensemble des organes et des cellules</a:t>
            </a:r>
            <a:endParaRPr lang="fr-FR" sz="4680" b="0" strike="noStrike" spc="-1">
              <a:latin typeface="Arial"/>
            </a:endParaRPr>
          </a:p>
          <a:p>
            <a:pPr>
              <a:lnSpc>
                <a:spcPts val="6551"/>
              </a:lnSpc>
            </a:pPr>
            <a:r>
              <a:rPr lang="en-US" sz="4680" b="0" strike="noStrike" spc="-1">
                <a:solidFill>
                  <a:srgbClr val="FF3131"/>
                </a:solidFill>
                <a:latin typeface="Open Sans 1 Bold"/>
              </a:rPr>
              <a:t>impliqués dans la défense de l’organisme.</a:t>
            </a:r>
            <a:endParaRPr lang="fr-FR" sz="4680" b="0" strike="noStrike" spc="-1">
              <a:latin typeface="Arial"/>
            </a:endParaRPr>
          </a:p>
          <a:p>
            <a:pPr>
              <a:lnSpc>
                <a:spcPts val="6551"/>
              </a:lnSpc>
            </a:pPr>
            <a:r>
              <a:rPr lang="en-US" sz="4680" b="0" strike="noStrike" spc="-1">
                <a:solidFill>
                  <a:srgbClr val="FF3131"/>
                </a:solidFill>
                <a:latin typeface="Open Sans 1 Bold"/>
              </a:rPr>
              <a:t>Ainsi, les leucocytes se multiplient en présence</a:t>
            </a:r>
            <a:endParaRPr lang="fr-FR" sz="4680" b="0" strike="noStrike" spc="-1">
              <a:latin typeface="Arial"/>
            </a:endParaRPr>
          </a:p>
          <a:p>
            <a:pPr>
              <a:lnSpc>
                <a:spcPts val="6551"/>
              </a:lnSpc>
            </a:pPr>
            <a:r>
              <a:rPr lang="en-US" sz="4680" b="0" strike="noStrike" spc="-1">
                <a:solidFill>
                  <a:srgbClr val="FF3131"/>
                </a:solidFill>
                <a:latin typeface="Open Sans 1 Bold"/>
              </a:rPr>
              <a:t>de micro-organismes.</a:t>
            </a:r>
            <a:endParaRPr lang="fr-FR" sz="4680" b="0" strike="noStrike" spc="-1">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2"/>
          <p:cNvSpPr/>
          <p:nvPr/>
        </p:nvSpPr>
        <p:spPr>
          <a:xfrm>
            <a:off x="1028880" y="933480"/>
            <a:ext cx="7962480" cy="92412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7279"/>
              </a:lnSpc>
            </a:pPr>
            <a:r>
              <a:rPr lang="en-US" sz="5200" b="0" u="sng" strike="noStrike" spc="-1">
                <a:solidFill>
                  <a:srgbClr val="FF3131"/>
                </a:solidFill>
                <a:uFillTx/>
                <a:latin typeface="Open Sans 1 Bold"/>
              </a:rPr>
              <a:t>II. La phagocytose</a:t>
            </a:r>
            <a:endParaRPr lang="fr-FR" sz="52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ZoneTexte 47"/>
          <p:cNvSpPr txBox="1"/>
          <p:nvPr/>
        </p:nvSpPr>
        <p:spPr>
          <a:xfrm>
            <a:off x="540000" y="360000"/>
            <a:ext cx="17040600" cy="9173880"/>
          </a:xfrm>
          <a:prstGeom prst="rect">
            <a:avLst/>
          </a:prstGeom>
          <a:noFill/>
          <a:ln w="0">
            <a:noFill/>
          </a:ln>
        </p:spPr>
        <p:txBody>
          <a:bodyPr lIns="90000" tIns="45000" rIns="90000" bIns="45000">
            <a:noAutofit/>
          </a:bodyPr>
          <a:lstStyle/>
          <a:p>
            <a:r>
              <a:rPr lang="fr-FR" sz="8000" b="0" strike="noStrike" spc="-1" dirty="0">
                <a:latin typeface="Arial"/>
              </a:rPr>
              <a:t>En sciences, un témoin (ou "contrôle") est un élément crucial dans la conception expérimentale, utilisé pour s'assurer que les résultats d'une expérience sont valides et interprétables. Il sert à fournir une référence pour comparer les effets des variables testées.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2"/>
          <p:cNvGraphicFramePr/>
          <p:nvPr/>
        </p:nvGraphicFramePr>
        <p:xfrm>
          <a:off x="0" y="0"/>
          <a:ext cx="18287640" cy="10286640"/>
        </p:xfrm>
        <a:graphic>
          <a:graphicData uri="http://schemas.openxmlformats.org/drawingml/2006/table">
            <a:tbl>
              <a:tblPr/>
              <a:tblGrid>
                <a:gridCol w="6095880">
                  <a:extLst>
                    <a:ext uri="{9D8B030D-6E8A-4147-A177-3AD203B41FA5}">
                      <a16:colId xmlns:a16="http://schemas.microsoft.com/office/drawing/2014/main" val="20000"/>
                    </a:ext>
                  </a:extLst>
                </a:gridCol>
                <a:gridCol w="6095880">
                  <a:extLst>
                    <a:ext uri="{9D8B030D-6E8A-4147-A177-3AD203B41FA5}">
                      <a16:colId xmlns:a16="http://schemas.microsoft.com/office/drawing/2014/main" val="20001"/>
                    </a:ext>
                  </a:extLst>
                </a:gridCol>
                <a:gridCol w="6095880">
                  <a:extLst>
                    <a:ext uri="{9D8B030D-6E8A-4147-A177-3AD203B41FA5}">
                      <a16:colId xmlns:a16="http://schemas.microsoft.com/office/drawing/2014/main" val="20002"/>
                    </a:ext>
                  </a:extLst>
                </a:gridCol>
              </a:tblGrid>
              <a:tr h="2571480">
                <a:tc>
                  <a:txBody>
                    <a:bodyPr/>
                    <a:lstStyle/>
                    <a:p>
                      <a:pPr algn="ctr">
                        <a:lnSpc>
                          <a:spcPts val="3220"/>
                        </a:lnSpc>
                      </a:pPr>
                      <a:r>
                        <a:rPr lang="en-US" sz="2300" b="0" strike="noStrike" spc="-1">
                          <a:solidFill>
                            <a:srgbClr val="000000"/>
                          </a:solidFill>
                          <a:latin typeface="Open Sans 1 Bold"/>
                        </a:rPr>
                        <a:t>Etapes</a:t>
                      </a:r>
                      <a:endParaRPr lang="fr-FR" sz="2300" b="0" strike="noStrike" spc="-1">
                        <a:latin typeface="Arial"/>
                      </a:endParaRP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tc>
                  <a:txBody>
                    <a:bodyPr/>
                    <a:lstStyle/>
                    <a:p>
                      <a:pPr algn="ctr">
                        <a:lnSpc>
                          <a:spcPts val="3220"/>
                        </a:lnSpc>
                      </a:pPr>
                      <a:r>
                        <a:rPr lang="en-US" sz="2300" b="0" strike="noStrike" spc="-1">
                          <a:solidFill>
                            <a:srgbClr val="000000"/>
                          </a:solidFill>
                          <a:latin typeface="Open Sans 1 Bold"/>
                        </a:rPr>
                        <a:t>Justifications</a:t>
                      </a:r>
                      <a:endParaRPr lang="fr-FR" sz="2300" b="0" strike="noStrike" spc="-1">
                        <a:latin typeface="Arial"/>
                      </a:endParaRP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tc>
                  <a:txBody>
                    <a:bodyPr/>
                    <a:lstStyle/>
                    <a:p>
                      <a:pPr algn="ctr">
                        <a:lnSpc>
                          <a:spcPts val="3220"/>
                        </a:lnSpc>
                      </a:pPr>
                      <a:r>
                        <a:rPr lang="en-US" sz="2300" b="0" strike="noStrike" spc="-1">
                          <a:solidFill>
                            <a:srgbClr val="000000"/>
                          </a:solidFill>
                          <a:latin typeface="Open Sans 1 Bold"/>
                        </a:rPr>
                        <a:t>Résultats</a:t>
                      </a:r>
                      <a:endParaRPr lang="fr-FR" sz="2300" b="0" strike="noStrike" spc="-1">
                        <a:latin typeface="Arial"/>
                      </a:endParaRP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extLst>
                  <a:ext uri="{0D108BD9-81ED-4DB2-BD59-A6C34878D82A}">
                    <a16:rowId xmlns:a16="http://schemas.microsoft.com/office/drawing/2014/main" val="10000"/>
                  </a:ext>
                </a:extLst>
              </a:tr>
              <a:tr h="2571480">
                <a:tc>
                  <a:txBody>
                    <a:bodyPr/>
                    <a:lstStyle/>
                    <a:p>
                      <a:endParaRPr lang="fr-F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tc>
                  <a:txBody>
                    <a:bodyPr/>
                    <a:lstStyle/>
                    <a:p>
                      <a:endParaRPr lang="fr-F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tc>
                  <a:txBody>
                    <a:bodyPr/>
                    <a:lstStyle/>
                    <a:p>
                      <a:endParaRPr lang="fr-F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extLst>
                  <a:ext uri="{0D108BD9-81ED-4DB2-BD59-A6C34878D82A}">
                    <a16:rowId xmlns:a16="http://schemas.microsoft.com/office/drawing/2014/main" val="10001"/>
                  </a:ext>
                </a:extLst>
              </a:tr>
              <a:tr h="2571480">
                <a:tc>
                  <a:txBody>
                    <a:bodyPr/>
                    <a:lstStyle/>
                    <a:p>
                      <a:endParaRPr lang="fr-F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tc>
                  <a:txBody>
                    <a:bodyPr/>
                    <a:lstStyle/>
                    <a:p>
                      <a:endParaRPr lang="fr-F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tc>
                  <a:txBody>
                    <a:bodyPr/>
                    <a:lstStyle/>
                    <a:p>
                      <a:endParaRPr lang="fr-F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extLst>
                  <a:ext uri="{0D108BD9-81ED-4DB2-BD59-A6C34878D82A}">
                    <a16:rowId xmlns:a16="http://schemas.microsoft.com/office/drawing/2014/main" val="10002"/>
                  </a:ext>
                </a:extLst>
              </a:tr>
              <a:tr h="2572200">
                <a:tc>
                  <a:txBody>
                    <a:bodyPr/>
                    <a:lstStyle/>
                    <a:p>
                      <a:endParaRPr lang="fr-F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tc>
                  <a:txBody>
                    <a:bodyPr/>
                    <a:lstStyle/>
                    <a:p>
                      <a:endParaRPr lang="fr-F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tc>
                  <a:txBody>
                    <a:bodyPr/>
                    <a:lstStyle/>
                    <a:p>
                      <a:endParaRPr lang="fr-FR"/>
                    </a:p>
                  </a:txBody>
                  <a:tcPr marL="190440" marR="190440">
                    <a:lnL w="38160">
                      <a:solidFill>
                        <a:srgbClr val="000000"/>
                      </a:solidFill>
                    </a:lnL>
                    <a:lnR w="38160">
                      <a:solidFill>
                        <a:srgbClr val="000000"/>
                      </a:solidFill>
                    </a:lnR>
                    <a:lnT w="38160">
                      <a:solidFill>
                        <a:srgbClr val="000000"/>
                      </a:solidFill>
                    </a:lnT>
                    <a:lnB w="38160">
                      <a:solidFill>
                        <a:srgbClr val="000000"/>
                      </a:solidFill>
                    </a:lnB>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2"/>
          <p:cNvSpPr/>
          <p:nvPr/>
        </p:nvSpPr>
        <p:spPr>
          <a:xfrm>
            <a:off x="3401280" y="1334160"/>
            <a:ext cx="11485080" cy="7618320"/>
          </a:xfrm>
          <a:custGeom>
            <a:avLst/>
            <a:gdLst/>
            <a:ahLst/>
            <a:cxnLst/>
            <a:rect l="l" t="t" r="r" b="b"/>
            <a:pathLst>
              <a:path w="11485528" h="7618734">
                <a:moveTo>
                  <a:pt x="0" y="0"/>
                </a:moveTo>
                <a:lnTo>
                  <a:pt x="11485528" y="0"/>
                </a:lnTo>
                <a:lnTo>
                  <a:pt x="11485528" y="7618734"/>
                </a:lnTo>
                <a:lnTo>
                  <a:pt x="0" y="7618734"/>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2"/>
          <p:cNvSpPr/>
          <p:nvPr/>
        </p:nvSpPr>
        <p:spPr>
          <a:xfrm>
            <a:off x="1028880" y="567000"/>
            <a:ext cx="16549560" cy="910908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just">
              <a:lnSpc>
                <a:spcPts val="8966"/>
              </a:lnSpc>
            </a:pPr>
            <a:r>
              <a:rPr lang="en-US" sz="6410" b="0" u="sng" strike="noStrike" spc="-1" dirty="0" err="1">
                <a:solidFill>
                  <a:srgbClr val="FF3131"/>
                </a:solidFill>
                <a:uFillTx/>
                <a:latin typeface="Open Sans 2 Bold"/>
              </a:rPr>
              <a:t>Bilan</a:t>
            </a:r>
            <a:r>
              <a:rPr lang="en-US" sz="6410" b="0" u="sng" strike="noStrike" spc="-1" dirty="0">
                <a:solidFill>
                  <a:srgbClr val="FF3131"/>
                </a:solidFill>
                <a:uFillTx/>
                <a:latin typeface="Open Sans 2 Bold"/>
              </a:rPr>
              <a:t> </a:t>
            </a:r>
            <a:r>
              <a:rPr lang="en-US" sz="6410" b="0" strike="noStrike" spc="-1" dirty="0">
                <a:solidFill>
                  <a:srgbClr val="FF3131"/>
                </a:solidFill>
                <a:latin typeface="Open Sans 2 Bold"/>
              </a:rPr>
              <a:t>: Notre </a:t>
            </a:r>
            <a:r>
              <a:rPr lang="en-US" sz="6410" b="0" strike="noStrike" spc="-1" dirty="0" err="1">
                <a:solidFill>
                  <a:srgbClr val="FF3131"/>
                </a:solidFill>
                <a:latin typeface="Open Sans 2 Bold"/>
              </a:rPr>
              <a:t>environnement</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proche</a:t>
            </a:r>
            <a:r>
              <a:rPr lang="en-US" sz="6410" b="0" strike="noStrike" spc="-1" dirty="0">
                <a:solidFill>
                  <a:srgbClr val="FF3131"/>
                </a:solidFill>
                <a:latin typeface="Open Sans 2 Bold"/>
              </a:rPr>
              <a:t> et </a:t>
            </a:r>
            <a:r>
              <a:rPr lang="en-US" sz="6410" b="0" strike="noStrike" spc="-1" dirty="0" err="1">
                <a:solidFill>
                  <a:srgbClr val="FF3131"/>
                </a:solidFill>
                <a:latin typeface="Open Sans 2 Bold"/>
              </a:rPr>
              <a:t>notre</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peau</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sont</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colonisés</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en</a:t>
            </a:r>
            <a:r>
              <a:rPr lang="en-US" sz="6410" b="0" strike="noStrike" spc="-1" dirty="0">
                <a:solidFill>
                  <a:srgbClr val="FF3131"/>
                </a:solidFill>
                <a:latin typeface="Open Sans 2 Bold"/>
              </a:rPr>
              <a:t> permanence, par des micro-</a:t>
            </a:r>
            <a:r>
              <a:rPr lang="en-US" sz="6410" b="0" strike="noStrike" spc="-1" dirty="0" err="1">
                <a:solidFill>
                  <a:srgbClr val="FF3131"/>
                </a:solidFill>
                <a:latin typeface="Open Sans 2 Bold"/>
              </a:rPr>
              <a:t>organismes</a:t>
            </a:r>
            <a:r>
              <a:rPr lang="en-US" sz="6410" b="0" strike="noStrike" spc="-1" dirty="0">
                <a:solidFill>
                  <a:srgbClr val="FF3131"/>
                </a:solidFill>
                <a:latin typeface="Open Sans 2 Bold"/>
              </a:rPr>
              <a:t>. Des </a:t>
            </a:r>
            <a:r>
              <a:rPr lang="en-US" sz="6410" b="0" strike="noStrike" spc="-1" dirty="0" err="1">
                <a:solidFill>
                  <a:srgbClr val="FF3131"/>
                </a:solidFill>
                <a:latin typeface="Open Sans 2 Bold"/>
              </a:rPr>
              <a:t>mesures</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d’hygiène</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utilisant</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l’asepsie</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ou</a:t>
            </a:r>
            <a:r>
              <a:rPr lang="en-US" sz="6410" b="0" strike="noStrike" spc="-1" dirty="0">
                <a:solidFill>
                  <a:srgbClr val="FF3131"/>
                </a:solidFill>
                <a:latin typeface="Open Sans 2 Bold"/>
              </a:rPr>
              <a:t> des </a:t>
            </a:r>
            <a:r>
              <a:rPr lang="en-US" sz="6410" b="0" strike="noStrike" spc="-1" dirty="0" err="1">
                <a:solidFill>
                  <a:srgbClr val="FF3131"/>
                </a:solidFill>
                <a:latin typeface="Open Sans 2 Bold"/>
              </a:rPr>
              <a:t>produits</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antiseptiques</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permettent</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d’éliminer</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ces</a:t>
            </a:r>
            <a:r>
              <a:rPr lang="en-US" sz="6410" b="0" strike="noStrike" spc="-1" dirty="0">
                <a:solidFill>
                  <a:srgbClr val="FF3131"/>
                </a:solidFill>
                <a:latin typeface="Open Sans 2 Bold"/>
              </a:rPr>
              <a:t> micro-</a:t>
            </a:r>
            <a:r>
              <a:rPr lang="en-US" sz="6410" b="0" strike="noStrike" spc="-1" dirty="0" err="1">
                <a:solidFill>
                  <a:srgbClr val="FF3131"/>
                </a:solidFill>
                <a:latin typeface="Open Sans 2 Bold"/>
              </a:rPr>
              <a:t>organismes</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ou</a:t>
            </a:r>
            <a:r>
              <a:rPr lang="en-US" sz="6410" b="0" strike="noStrike" spc="-1" dirty="0">
                <a:solidFill>
                  <a:srgbClr val="FF3131"/>
                </a:solidFill>
                <a:latin typeface="Open Sans 2 Bold"/>
              </a:rPr>
              <a:t> de </a:t>
            </a:r>
            <a:r>
              <a:rPr lang="en-US" sz="6410" b="0" strike="noStrike" spc="-1" dirty="0" err="1">
                <a:solidFill>
                  <a:srgbClr val="FF3131"/>
                </a:solidFill>
                <a:latin typeface="Open Sans 2 Bold"/>
              </a:rPr>
              <a:t>réduire</a:t>
            </a:r>
            <a:r>
              <a:rPr lang="en-US" sz="6410" b="0" strike="noStrike" spc="-1" dirty="0">
                <a:solidFill>
                  <a:srgbClr val="FF3131"/>
                </a:solidFill>
                <a:latin typeface="Open Sans 2 Bold"/>
              </a:rPr>
              <a:t> </a:t>
            </a:r>
            <a:r>
              <a:rPr lang="en-US" sz="6410" b="0" strike="noStrike" spc="-1" dirty="0" err="1">
                <a:solidFill>
                  <a:srgbClr val="FF3131"/>
                </a:solidFill>
                <a:latin typeface="Open Sans 2 Bold"/>
              </a:rPr>
              <a:t>leur</a:t>
            </a:r>
            <a:r>
              <a:rPr lang="en-US" sz="6410" b="0" strike="noStrike" spc="-1" dirty="0">
                <a:solidFill>
                  <a:srgbClr val="FF3131"/>
                </a:solidFill>
                <a:latin typeface="Open Sans 2 Bold"/>
              </a:rPr>
              <a:t> population.</a:t>
            </a:r>
            <a:endParaRPr lang="fr-FR" sz="6410" b="0" strike="noStrike" spc="-1" dirty="0">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2"/>
          <p:cNvSpPr/>
          <p:nvPr/>
        </p:nvSpPr>
        <p:spPr>
          <a:xfrm>
            <a:off x="218880" y="-162000"/>
            <a:ext cx="17849880" cy="316476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nSpc>
                <a:spcPts val="12461"/>
              </a:lnSpc>
            </a:pPr>
            <a:r>
              <a:rPr lang="en-US" sz="8900" b="0" u="sng" strike="noStrike" spc="-1">
                <a:solidFill>
                  <a:srgbClr val="FF3131"/>
                </a:solidFill>
                <a:uFillTx/>
                <a:latin typeface="Open Sans 1 Bold"/>
              </a:rPr>
              <a:t>B. Les différents types de micro-organismes</a:t>
            </a:r>
            <a:endParaRPr lang="fr-FR" sz="890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TotalTime>
  <Words>992</Words>
  <Application>Microsoft Office PowerPoint</Application>
  <PresentationFormat>Personnalisé</PresentationFormat>
  <Paragraphs>81</Paragraphs>
  <Slides>48</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48</vt:i4>
      </vt:variant>
    </vt:vector>
  </HeadingPairs>
  <TitlesOfParts>
    <vt:vector size="58" baseType="lpstr">
      <vt:lpstr>Arial</vt:lpstr>
      <vt:lpstr>Calibri</vt:lpstr>
      <vt:lpstr>Loubag</vt:lpstr>
      <vt:lpstr>Loubag Bold</vt:lpstr>
      <vt:lpstr>Open Sans 1 Bold</vt:lpstr>
      <vt:lpstr>Open Sans 2 Bold</vt:lpstr>
      <vt:lpstr>Symbol</vt:lpstr>
      <vt:lpstr>Times New Roman</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Micro-organismes</dc:title>
  <dc:subject/>
  <dc:creator>Maëlle Magy</dc:creator>
  <dc:description/>
  <cp:lastModifiedBy>Maelle Magy</cp:lastModifiedBy>
  <cp:revision>5</cp:revision>
  <dcterms:created xsi:type="dcterms:W3CDTF">2006-08-16T00:00:00Z</dcterms:created>
  <dcterms:modified xsi:type="dcterms:W3CDTF">2024-09-10T12:39:09Z</dcterms:modified>
  <dc:identifier>DAGB3D84oWs</dc:identifier>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46</vt:i4>
  </property>
</Properties>
</file>