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70" r:id="rId5"/>
    <p:sldId id="259" r:id="rId6"/>
    <p:sldId id="269" r:id="rId7"/>
    <p:sldId id="262" r:id="rId8"/>
    <p:sldId id="263" r:id="rId9"/>
    <p:sldId id="271" r:id="rId10"/>
    <p:sldId id="264" r:id="rId11"/>
    <p:sldId id="266" r:id="rId12"/>
    <p:sldId id="265" r:id="rId13"/>
    <p:sldId id="267" r:id="rId14"/>
    <p:sldId id="273" r:id="rId15"/>
    <p:sldId id="274" r:id="rId16"/>
    <p:sldId id="268" r:id="rId17"/>
    <p:sldId id="272" r:id="rId18"/>
    <p:sldId id="260" r:id="rId19"/>
    <p:sldId id="275" r:id="rId20"/>
    <p:sldId id="278" r:id="rId21"/>
    <p:sldId id="289" r:id="rId22"/>
    <p:sldId id="294" r:id="rId23"/>
    <p:sldId id="293" r:id="rId24"/>
    <p:sldId id="284" r:id="rId25"/>
    <p:sldId id="288" r:id="rId26"/>
    <p:sldId id="297" r:id="rId27"/>
    <p:sldId id="298" r:id="rId28"/>
    <p:sldId id="299" r:id="rId29"/>
    <p:sldId id="285" r:id="rId30"/>
    <p:sldId id="286" r:id="rId31"/>
    <p:sldId id="287" r:id="rId32"/>
    <p:sldId id="295" r:id="rId33"/>
    <p:sldId id="296" r:id="rId34"/>
    <p:sldId id="300" r:id="rId35"/>
    <p:sldId id="290" r:id="rId36"/>
    <p:sldId id="291" r:id="rId37"/>
    <p:sldId id="279" r:id="rId38"/>
    <p:sldId id="292" r:id="rId39"/>
    <p:sldId id="282" r:id="rId40"/>
    <p:sldId id="283" r:id="rId41"/>
    <p:sldId id="261"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DD0D4E8-DE15-4162-8DCA-944F84EDB8C4}">
          <p14:sldIdLst>
            <p14:sldId id="256"/>
            <p14:sldId id="257"/>
            <p14:sldId id="258"/>
            <p14:sldId id="270"/>
            <p14:sldId id="259"/>
            <p14:sldId id="269"/>
            <p14:sldId id="262"/>
            <p14:sldId id="263"/>
            <p14:sldId id="271"/>
            <p14:sldId id="264"/>
            <p14:sldId id="266"/>
            <p14:sldId id="265"/>
            <p14:sldId id="267"/>
            <p14:sldId id="273"/>
            <p14:sldId id="274"/>
            <p14:sldId id="268"/>
          </p14:sldIdLst>
        </p14:section>
        <p14:section name="Section sans titre" id="{6714F8D0-BE70-4AD3-ABE4-3BDE5CC6A003}">
          <p14:sldIdLst>
            <p14:sldId id="272"/>
            <p14:sldId id="260"/>
            <p14:sldId id="275"/>
            <p14:sldId id="278"/>
            <p14:sldId id="289"/>
            <p14:sldId id="294"/>
            <p14:sldId id="293"/>
            <p14:sldId id="284"/>
            <p14:sldId id="288"/>
            <p14:sldId id="297"/>
            <p14:sldId id="298"/>
            <p14:sldId id="299"/>
            <p14:sldId id="285"/>
            <p14:sldId id="286"/>
            <p14:sldId id="287"/>
            <p14:sldId id="295"/>
            <p14:sldId id="296"/>
            <p14:sldId id="300"/>
            <p14:sldId id="290"/>
            <p14:sldId id="291"/>
            <p14:sldId id="279"/>
            <p14:sldId id="292"/>
            <p14:sldId id="282"/>
            <p14:sldId id="283"/>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48" d="100"/>
          <a:sy n="48" d="100"/>
        </p:scale>
        <p:origin x="67" y="7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9DE5A-95AF-4D7C-8945-3CB515838208}" type="datetimeFigureOut">
              <a:rPr lang="fr-FR" smtClean="0"/>
              <a:t>23/02/2024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30D80-7625-4C20-B99F-5D7388A2F92D}" type="slidenum">
              <a:rPr lang="fr-FR" smtClean="0"/>
              <a:t>‹N°›</a:t>
            </a:fld>
            <a:endParaRPr lang="fr-FR"/>
          </a:p>
        </p:txBody>
      </p:sp>
    </p:spTree>
    <p:extLst>
      <p:ext uri="{BB962C8B-B14F-4D97-AF65-F5344CB8AC3E}">
        <p14:creationId xmlns:p14="http://schemas.microsoft.com/office/powerpoint/2010/main" val="174641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285E3-C725-B407-5070-0AF2A20B28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0AA4F20-E350-3C41-BC51-9F33E12B1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7148A5F-9946-C42A-56A2-A5F4B9FB917F}"/>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5" name="Espace réservé du pied de page 4">
            <a:extLst>
              <a:ext uri="{FF2B5EF4-FFF2-40B4-BE49-F238E27FC236}">
                <a16:creationId xmlns:a16="http://schemas.microsoft.com/office/drawing/2014/main" id="{36BEE5C9-5704-7D29-47F8-9864B050748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9FDF2F-30DC-B8B8-3181-10F2DFCC45C2}"/>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223152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E307D-227D-8CB5-4E52-E745EFB8F2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A3E8191-68C0-0728-CDCA-12A3109A4C4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5AF4BD-CFF2-B4F7-2D6E-9916A8E8E06A}"/>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5" name="Espace réservé du pied de page 4">
            <a:extLst>
              <a:ext uri="{FF2B5EF4-FFF2-40B4-BE49-F238E27FC236}">
                <a16:creationId xmlns:a16="http://schemas.microsoft.com/office/drawing/2014/main" id="{BD1AC529-464C-71A9-5F5C-674AA1F2F5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EF0A0A-6E63-5E99-ED44-9C4EA2710C54}"/>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201546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1E39B26-3D8E-5012-E4A3-DD32F77148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C9703AD-95C1-F804-AA10-538499D52D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D85ECE-A3FF-A5ED-B00B-D55B8189568E}"/>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5" name="Espace réservé du pied de page 4">
            <a:extLst>
              <a:ext uri="{FF2B5EF4-FFF2-40B4-BE49-F238E27FC236}">
                <a16:creationId xmlns:a16="http://schemas.microsoft.com/office/drawing/2014/main" id="{0F2B6A65-FA7D-860B-3CAF-86A643F7AE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CD0D43-2DD8-820B-4BBB-3DB1185D3B00}"/>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1246474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1A569-5B2F-4A42-0F2F-B96DC521C42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F6A58A-6D7C-2142-D5C9-FCC55C75E0F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CA32A0-77C4-4EFA-F9BE-B0D90CE3ADF9}"/>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5" name="Espace réservé du pied de page 4">
            <a:extLst>
              <a:ext uri="{FF2B5EF4-FFF2-40B4-BE49-F238E27FC236}">
                <a16:creationId xmlns:a16="http://schemas.microsoft.com/office/drawing/2014/main" id="{3BFB8DC3-728B-11B8-BBAF-CC647538E5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7F03D4-6801-29D2-0FCE-52AB1F4DEEE6}"/>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379056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61ED61-82B6-B9EF-675D-377C48F9C5A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ED11C3-8EF9-3CBC-8E90-175E57FD35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8A1EBAB-3D54-99AB-A7B1-37C4D934F6BC}"/>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5" name="Espace réservé du pied de page 4">
            <a:extLst>
              <a:ext uri="{FF2B5EF4-FFF2-40B4-BE49-F238E27FC236}">
                <a16:creationId xmlns:a16="http://schemas.microsoft.com/office/drawing/2014/main" id="{DB0F5D9D-8F7C-1DF9-25B6-388319A504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2568C1-E7BF-4BBB-CA49-4897FDA49E7A}"/>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4461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A1B00-6A83-398D-4342-703A560A8D5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0983D3-915C-D884-97A8-0DA20116950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CF36DBD-E544-686B-4115-D6A13B9480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F0046F9-A71C-D9B9-3288-C5643BC82F68}"/>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6" name="Espace réservé du pied de page 5">
            <a:extLst>
              <a:ext uri="{FF2B5EF4-FFF2-40B4-BE49-F238E27FC236}">
                <a16:creationId xmlns:a16="http://schemas.microsoft.com/office/drawing/2014/main" id="{76E20640-F601-84B9-1526-69BA7B58D7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768D57-00A3-ABF1-2CC7-EB9A4B6283E1}"/>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396250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280D7-B72E-D775-430D-E9C7F766C37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7850CBE-3251-0C1C-4ECF-27669513F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3B62591-6FCE-72A9-0F80-26F0AF2E0F5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26A0201-1BC3-722B-AF63-814D5B906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80421B-6F3B-0C04-6BE2-D4E5202CCB3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E9F7A0-1A83-730F-211A-1E629D283F89}"/>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8" name="Espace réservé du pied de page 7">
            <a:extLst>
              <a:ext uri="{FF2B5EF4-FFF2-40B4-BE49-F238E27FC236}">
                <a16:creationId xmlns:a16="http://schemas.microsoft.com/office/drawing/2014/main" id="{A0B65315-1A9E-540B-CA26-AD4E504359E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BDE9F24-F989-EF75-9591-BC78D3D80A32}"/>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66934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F1B270-5A43-048E-8EAD-E33C4895F1A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FBC9585-31B2-7F93-8B3C-0CF3107FCA98}"/>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4" name="Espace réservé du pied de page 3">
            <a:extLst>
              <a:ext uri="{FF2B5EF4-FFF2-40B4-BE49-F238E27FC236}">
                <a16:creationId xmlns:a16="http://schemas.microsoft.com/office/drawing/2014/main" id="{7C5C6911-C946-9775-C1A7-916486F4D75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5AAC308-C709-C552-4CEC-A8D4764524A2}"/>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171537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5EC442D-E962-CE4E-4B70-A297DF5BAEC8}"/>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3" name="Espace réservé du pied de page 2">
            <a:extLst>
              <a:ext uri="{FF2B5EF4-FFF2-40B4-BE49-F238E27FC236}">
                <a16:creationId xmlns:a16="http://schemas.microsoft.com/office/drawing/2014/main" id="{169FA0EA-58FA-80EA-EE75-336B2F63E34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9086041-3FF3-EF7B-7A62-923FF0915320}"/>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37566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1120A-9EAB-F696-D9B8-2E348BBE599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860D519-74AF-C7F6-02E7-EF70AC11F3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DCF3548-6BCB-3FA7-6A26-B4061CF1C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30FE9B-AAD4-C189-8A2F-D17263A89770}"/>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6" name="Espace réservé du pied de page 5">
            <a:extLst>
              <a:ext uri="{FF2B5EF4-FFF2-40B4-BE49-F238E27FC236}">
                <a16:creationId xmlns:a16="http://schemas.microsoft.com/office/drawing/2014/main" id="{7FCC406B-DC52-B3B8-5EA6-1A65AF8D11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2307C5-0D85-92B9-C5FB-95AEF9493A9E}"/>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322188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79EC3-7ED0-161C-4120-F587951FE3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72831DF-CB5E-0C91-8B01-8F2A3F4BF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396C2F4-28FE-DDDF-13DF-F0EA2D409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0EE509-599E-AAD4-6082-E11D9D040692}"/>
              </a:ext>
            </a:extLst>
          </p:cNvPr>
          <p:cNvSpPr>
            <a:spLocks noGrp="1"/>
          </p:cNvSpPr>
          <p:nvPr>
            <p:ph type="dt" sz="half" idx="10"/>
          </p:nvPr>
        </p:nvSpPr>
        <p:spPr/>
        <p:txBody>
          <a:bodyPr/>
          <a:lstStyle/>
          <a:p>
            <a:fld id="{7E4DA3F3-DDA6-4D1A-9767-2C6B23EEC288}" type="datetimeFigureOut">
              <a:rPr lang="fr-FR" smtClean="0"/>
              <a:t>23/02/2024</a:t>
            </a:fld>
            <a:endParaRPr lang="fr-FR"/>
          </a:p>
        </p:txBody>
      </p:sp>
      <p:sp>
        <p:nvSpPr>
          <p:cNvPr id="6" name="Espace réservé du pied de page 5">
            <a:extLst>
              <a:ext uri="{FF2B5EF4-FFF2-40B4-BE49-F238E27FC236}">
                <a16:creationId xmlns:a16="http://schemas.microsoft.com/office/drawing/2014/main" id="{E18AA7BB-AF76-AA55-21E2-A3D33F88D1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C6C0A0-2640-9B4F-6690-62047BD4FEB0}"/>
              </a:ext>
            </a:extLst>
          </p:cNvPr>
          <p:cNvSpPr>
            <a:spLocks noGrp="1"/>
          </p:cNvSpPr>
          <p:nvPr>
            <p:ph type="sldNum" sz="quarter" idx="12"/>
          </p:nvPr>
        </p:nvSpPr>
        <p:spPr/>
        <p:txBody>
          <a:bodyPr/>
          <a:lstStyle/>
          <a:p>
            <a:fld id="{E9E16A50-E492-4708-83C1-50BD2AD70A39}" type="slidenum">
              <a:rPr lang="fr-FR" smtClean="0"/>
              <a:t>‹N°›</a:t>
            </a:fld>
            <a:endParaRPr lang="fr-FR"/>
          </a:p>
        </p:txBody>
      </p:sp>
    </p:spTree>
    <p:extLst>
      <p:ext uri="{BB962C8B-B14F-4D97-AF65-F5344CB8AC3E}">
        <p14:creationId xmlns:p14="http://schemas.microsoft.com/office/powerpoint/2010/main" val="350017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4EC7F7C-5D70-52BA-1F39-1150F0B29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70E3AD7-7209-4A8E-475E-88FD6B6EA2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1D86E4-92FD-D841-08A5-322A086BB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DA3F3-DDA6-4D1A-9767-2C6B23EEC288}" type="datetimeFigureOut">
              <a:rPr lang="fr-FR" smtClean="0"/>
              <a:t>23/02/2024</a:t>
            </a:fld>
            <a:endParaRPr lang="fr-FR"/>
          </a:p>
        </p:txBody>
      </p:sp>
      <p:sp>
        <p:nvSpPr>
          <p:cNvPr id="5" name="Espace réservé du pied de page 4">
            <a:extLst>
              <a:ext uri="{FF2B5EF4-FFF2-40B4-BE49-F238E27FC236}">
                <a16:creationId xmlns:a16="http://schemas.microsoft.com/office/drawing/2014/main" id="{D761B7C4-48D6-E7F7-0769-511A57D80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7FC6110-00A3-5C7C-DA0F-C8A2BBF67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16A50-E492-4708-83C1-50BD2AD70A39}" type="slidenum">
              <a:rPr lang="fr-FR" smtClean="0"/>
              <a:t>‹N°›</a:t>
            </a:fld>
            <a:endParaRPr lang="fr-FR"/>
          </a:p>
        </p:txBody>
      </p:sp>
    </p:spTree>
    <p:extLst>
      <p:ext uri="{BB962C8B-B14F-4D97-AF65-F5344CB8AC3E}">
        <p14:creationId xmlns:p14="http://schemas.microsoft.com/office/powerpoint/2010/main" val="3293505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8298D-5E43-A0B8-2581-5470F8C5CC6C}"/>
              </a:ext>
            </a:extLst>
          </p:cNvPr>
          <p:cNvSpPr>
            <a:spLocks noGrp="1"/>
          </p:cNvSpPr>
          <p:nvPr>
            <p:ph type="ctrTitle"/>
          </p:nvPr>
        </p:nvSpPr>
        <p:spPr>
          <a:xfrm>
            <a:off x="1524000" y="2545347"/>
            <a:ext cx="9144000" cy="1767305"/>
          </a:xfrm>
        </p:spPr>
        <p:txBody>
          <a:bodyPr>
            <a:normAutofit/>
          </a:bodyPr>
          <a:lstStyle/>
          <a:p>
            <a:r>
              <a:rPr lang="fr-FR" b="1" dirty="0">
                <a:solidFill>
                  <a:srgbClr val="FF0000"/>
                </a:solidFill>
              </a:rPr>
              <a:t>Leçon 2 : La transmission du patrimoine génétique</a:t>
            </a:r>
          </a:p>
        </p:txBody>
      </p:sp>
    </p:spTree>
    <p:extLst>
      <p:ext uri="{BB962C8B-B14F-4D97-AF65-F5344CB8AC3E}">
        <p14:creationId xmlns:p14="http://schemas.microsoft.com/office/powerpoint/2010/main" val="33447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591D60-5CAB-FC52-FC52-806E7BEB8783}"/>
              </a:ext>
            </a:extLst>
          </p:cNvPr>
          <p:cNvSpPr txBox="1"/>
          <p:nvPr/>
        </p:nvSpPr>
        <p:spPr>
          <a:xfrm>
            <a:off x="167148" y="287403"/>
            <a:ext cx="12024851" cy="1029128"/>
          </a:xfrm>
          <a:prstGeom prst="rect">
            <a:avLst/>
          </a:prstGeom>
          <a:noFill/>
        </p:spPr>
        <p:txBody>
          <a:bodyPr wrap="square">
            <a:spAutoFit/>
          </a:bodyPr>
          <a:lstStyle/>
          <a:p>
            <a:pPr lvl="0">
              <a:lnSpc>
                <a:spcPct val="150000"/>
              </a:lnSpc>
              <a:spcAft>
                <a:spcPts val="800"/>
              </a:spcAft>
            </a:pP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3) Décrire en quelque ligne comment se déroule la mitose </a:t>
            </a:r>
          </a:p>
          <a:p>
            <a:pPr lvl="0">
              <a:lnSpc>
                <a:spcPct val="150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05D8B75C-15C0-5F3F-58C4-F96BD39F613F}"/>
              </a:ext>
            </a:extLst>
          </p:cNvPr>
          <p:cNvSpPr txBox="1"/>
          <p:nvPr/>
        </p:nvSpPr>
        <p:spPr>
          <a:xfrm>
            <a:off x="721895" y="1309352"/>
            <a:ext cx="10523622" cy="4154984"/>
          </a:xfrm>
          <a:prstGeom prst="rect">
            <a:avLst/>
          </a:prstGeom>
          <a:noFill/>
        </p:spPr>
        <p:txBody>
          <a:bodyPr wrap="square">
            <a:spAutoFit/>
          </a:bodyPr>
          <a:lstStyle/>
          <a:p>
            <a:r>
              <a:rPr lang="fr-FR" sz="2400" b="1" i="0" dirty="0">
                <a:solidFill>
                  <a:schemeClr val="accent6"/>
                </a:solidFill>
                <a:effectLst/>
                <a:latin typeface="+mj-lt"/>
              </a:rPr>
              <a:t>La mitose est le processus de division cellulaire au cours duquel une cellule mère se transforme en deux cellules filles génétiquement identiques. Elle se déroule en quatre phases : la prophase, la métaphase, l'anaphase et la télophase. </a:t>
            </a:r>
          </a:p>
          <a:p>
            <a:endParaRPr lang="fr-FR" sz="2400" dirty="0">
              <a:solidFill>
                <a:schemeClr val="accent6"/>
              </a:solidFill>
              <a:latin typeface="+mj-lt"/>
            </a:endParaRPr>
          </a:p>
          <a:p>
            <a:r>
              <a:rPr lang="fr-FR" sz="2400" b="0" i="0" dirty="0">
                <a:solidFill>
                  <a:schemeClr val="accent6"/>
                </a:solidFill>
                <a:effectLst/>
                <a:latin typeface="+mj-lt"/>
              </a:rPr>
              <a:t>Pendant la prophase, les chromosomes deviennent visibles, la membrane nucléaire se désintègre et les centrosomes migrent aux pôles de la cellule. En métaphase, les chromosomes s'alignent au centre de la cellule. En anaphase, les </a:t>
            </a:r>
            <a:r>
              <a:rPr lang="fr-FR" sz="2400" i="0" dirty="0">
                <a:solidFill>
                  <a:schemeClr val="accent6"/>
                </a:solidFill>
                <a:effectLst/>
                <a:latin typeface="+mj-lt"/>
              </a:rPr>
              <a:t>chromatides</a:t>
            </a:r>
            <a:r>
              <a:rPr lang="fr-FR" sz="2400" b="0" i="0" dirty="0">
                <a:solidFill>
                  <a:schemeClr val="accent6"/>
                </a:solidFill>
                <a:effectLst/>
                <a:latin typeface="+mj-lt"/>
              </a:rPr>
              <a:t> sœurs se séparent et migrent vers les pôles opposés. Enfin, lors de la télophase, les chromosomes atteignent les pôles de la cellule et deux nouveaux noyaux commencent à se former. La mitose est cruciale pour la croissance, la régénération et le renouvellement des cellules.</a:t>
            </a:r>
            <a:endParaRPr lang="fr-FR" sz="2400" dirty="0">
              <a:solidFill>
                <a:schemeClr val="accent6"/>
              </a:solidFill>
              <a:latin typeface="+mj-lt"/>
            </a:endParaRPr>
          </a:p>
        </p:txBody>
      </p:sp>
      <p:pic>
        <p:nvPicPr>
          <p:cNvPr id="4" name="Graphique 3" descr="Présentation avec multimédia contour">
            <a:extLst>
              <a:ext uri="{FF2B5EF4-FFF2-40B4-BE49-F238E27FC236}">
                <a16:creationId xmlns:a16="http://schemas.microsoft.com/office/drawing/2014/main" id="{894FC18B-FC05-A85D-DC41-0637855ECD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7317" y="5009147"/>
            <a:ext cx="1676400" cy="1676400"/>
          </a:xfrm>
          <a:prstGeom prst="rect">
            <a:avLst/>
          </a:prstGeom>
        </p:spPr>
      </p:pic>
    </p:spTree>
    <p:extLst>
      <p:ext uri="{BB962C8B-B14F-4D97-AF65-F5344CB8AC3E}">
        <p14:creationId xmlns:p14="http://schemas.microsoft.com/office/powerpoint/2010/main" val="66212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889118-8EB2-2E3A-62A0-24A009E723FD}"/>
              </a:ext>
            </a:extLst>
          </p:cNvPr>
          <p:cNvPicPr>
            <a:picLocks noChangeAspect="1"/>
          </p:cNvPicPr>
          <p:nvPr/>
        </p:nvPicPr>
        <p:blipFill>
          <a:blip r:embed="rId2"/>
          <a:stretch>
            <a:fillRect/>
          </a:stretch>
        </p:blipFill>
        <p:spPr>
          <a:xfrm>
            <a:off x="0" y="832320"/>
            <a:ext cx="12192000" cy="5193360"/>
          </a:xfrm>
          <a:prstGeom prst="rect">
            <a:avLst/>
          </a:prstGeom>
        </p:spPr>
      </p:pic>
    </p:spTree>
    <p:extLst>
      <p:ext uri="{BB962C8B-B14F-4D97-AF65-F5344CB8AC3E}">
        <p14:creationId xmlns:p14="http://schemas.microsoft.com/office/powerpoint/2010/main" val="31184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591D60-5CAB-FC52-FC52-806E7BEB8783}"/>
              </a:ext>
            </a:extLst>
          </p:cNvPr>
          <p:cNvSpPr txBox="1"/>
          <p:nvPr/>
        </p:nvSpPr>
        <p:spPr>
          <a:xfrm>
            <a:off x="167148" y="287403"/>
            <a:ext cx="12024851" cy="506292"/>
          </a:xfrm>
          <a:prstGeom prst="rect">
            <a:avLst/>
          </a:prstGeom>
          <a:noFill/>
        </p:spPr>
        <p:txBody>
          <a:bodyPr wrap="square">
            <a:spAutoFit/>
          </a:bodyPr>
          <a:lstStyle/>
          <a:p>
            <a:pPr lvl="0">
              <a:lnSpc>
                <a:spcPct val="150000"/>
              </a:lnSpc>
              <a:spcAft>
                <a:spcPts val="800"/>
              </a:spcAft>
            </a:pP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4) La mitose générée par les IA</a:t>
            </a:r>
          </a:p>
        </p:txBody>
      </p:sp>
      <p:pic>
        <p:nvPicPr>
          <p:cNvPr id="3074" name="Picture 2" descr="schéma de la mitose">
            <a:extLst>
              <a:ext uri="{FF2B5EF4-FFF2-40B4-BE49-F238E27FC236}">
                <a16:creationId xmlns:a16="http://schemas.microsoft.com/office/drawing/2014/main" id="{36927576-481B-E2E9-7A08-4CDFCA837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878" y="1416802"/>
            <a:ext cx="3087261" cy="30872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éma de la mitose">
            <a:extLst>
              <a:ext uri="{FF2B5EF4-FFF2-40B4-BE49-F238E27FC236}">
                <a16:creationId xmlns:a16="http://schemas.microsoft.com/office/drawing/2014/main" id="{E25770A1-B600-6A85-B3B4-55B0DB0FC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139" y="1416802"/>
            <a:ext cx="3039122" cy="30391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héma de la mitose">
            <a:extLst>
              <a:ext uri="{FF2B5EF4-FFF2-40B4-BE49-F238E27FC236}">
                <a16:creationId xmlns:a16="http://schemas.microsoft.com/office/drawing/2014/main" id="{30BAB6A0-0685-B276-35DB-27F76F263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185"/>
            <a:ext cx="3056878" cy="30568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chéma de la mitose">
            <a:extLst>
              <a:ext uri="{FF2B5EF4-FFF2-40B4-BE49-F238E27FC236}">
                <a16:creationId xmlns:a16="http://schemas.microsoft.com/office/drawing/2014/main" id="{CD242148-19CB-38C4-5237-411A6F371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261" y="1416802"/>
            <a:ext cx="3039122" cy="303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4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591D60-5CAB-FC52-FC52-806E7BEB8783}"/>
              </a:ext>
            </a:extLst>
          </p:cNvPr>
          <p:cNvSpPr txBox="1"/>
          <p:nvPr/>
        </p:nvSpPr>
        <p:spPr>
          <a:xfrm>
            <a:off x="167148" y="287403"/>
            <a:ext cx="12024851" cy="464871"/>
          </a:xfrm>
          <a:prstGeom prst="rect">
            <a:avLst/>
          </a:prstGeom>
          <a:noFill/>
        </p:spPr>
        <p:txBody>
          <a:bodyPr wrap="square">
            <a:spAutoFit/>
          </a:bodyPr>
          <a:lstStyle/>
          <a:p>
            <a:pPr lvl="0">
              <a:lnSpc>
                <a:spcPct val="150000"/>
              </a:lnSpc>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5)</a:t>
            </a:r>
            <a:r>
              <a:rPr lang="fr-FR" b="1" kern="100" dirty="0">
                <a:latin typeface="Calibri" panose="020F0502020204030204" pitchFamily="34" charset="0"/>
                <a:ea typeface="Calibri" panose="020F0502020204030204" pitchFamily="34" charset="0"/>
                <a:cs typeface="Times New Roman" panose="02020603050405020304" pitchFamily="18" charset="0"/>
              </a:rPr>
              <a: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Est-ce que le schéma est en accord avec la description faite par l’IA précédente ? Justifier.</a:t>
            </a:r>
          </a:p>
        </p:txBody>
      </p:sp>
    </p:spTree>
    <p:extLst>
      <p:ext uri="{BB962C8B-B14F-4D97-AF65-F5344CB8AC3E}">
        <p14:creationId xmlns:p14="http://schemas.microsoft.com/office/powerpoint/2010/main" val="427827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7F4A-0D4D-A302-CA1E-E7247B91E17D}"/>
            </a:ext>
          </a:extLst>
        </p:cNvPr>
        <p:cNvGrpSpPr/>
        <p:nvPr/>
      </p:nvGrpSpPr>
      <p:grpSpPr>
        <a:xfrm>
          <a:off x="0" y="0"/>
          <a:ext cx="0" cy="0"/>
          <a:chOff x="0" y="0"/>
          <a:chExt cx="0" cy="0"/>
        </a:xfrm>
      </p:grpSpPr>
      <p:sp>
        <p:nvSpPr>
          <p:cNvPr id="13" name="Arc 12">
            <a:extLst>
              <a:ext uri="{FF2B5EF4-FFF2-40B4-BE49-F238E27FC236}">
                <a16:creationId xmlns:a16="http://schemas.microsoft.com/office/drawing/2014/main" id="{B723F7F7-2FB1-8210-A7DB-89ADA00073A2}"/>
              </a:ext>
            </a:extLst>
          </p:cNvPr>
          <p:cNvSpPr/>
          <p:nvPr/>
        </p:nvSpPr>
        <p:spPr>
          <a:xfrm rot="20869904" flipH="1">
            <a:off x="1050739" y="2046213"/>
            <a:ext cx="2414162" cy="3510105"/>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14FDD3E5-A396-DBB2-9F5D-932C36080C53}"/>
              </a:ext>
            </a:extLst>
          </p:cNvPr>
          <p:cNvSpPr txBox="1"/>
          <p:nvPr/>
        </p:nvSpPr>
        <p:spPr>
          <a:xfrm>
            <a:off x="255638" y="4493342"/>
            <a:ext cx="1986117" cy="646331"/>
          </a:xfrm>
          <a:prstGeom prst="rect">
            <a:avLst/>
          </a:prstGeom>
          <a:noFill/>
        </p:spPr>
        <p:txBody>
          <a:bodyPr wrap="square" rtlCol="0">
            <a:spAutoFit/>
          </a:bodyPr>
          <a:lstStyle/>
          <a:p>
            <a:pPr algn="ctr"/>
            <a:r>
              <a:rPr lang="fr-FR" b="1" dirty="0"/>
              <a:t>1 chromosome à 1 chromatide</a:t>
            </a:r>
          </a:p>
        </p:txBody>
      </p:sp>
      <p:sp>
        <p:nvSpPr>
          <p:cNvPr id="15" name="Rectangle 14">
            <a:extLst>
              <a:ext uri="{FF2B5EF4-FFF2-40B4-BE49-F238E27FC236}">
                <a16:creationId xmlns:a16="http://schemas.microsoft.com/office/drawing/2014/main" id="{7AAC9DAA-F1D0-881E-F490-B670127B6741}"/>
              </a:ext>
            </a:extLst>
          </p:cNvPr>
          <p:cNvSpPr/>
          <p:nvPr/>
        </p:nvSpPr>
        <p:spPr>
          <a:xfrm>
            <a:off x="255637" y="1548473"/>
            <a:ext cx="2202427" cy="4041058"/>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6" name="Rectangle 15">
            <a:extLst>
              <a:ext uri="{FF2B5EF4-FFF2-40B4-BE49-F238E27FC236}">
                <a16:creationId xmlns:a16="http://schemas.microsoft.com/office/drawing/2014/main" id="{5D515381-857D-C035-1C42-3F7EF7CCA254}"/>
              </a:ext>
            </a:extLst>
          </p:cNvPr>
          <p:cNvSpPr/>
          <p:nvPr/>
        </p:nvSpPr>
        <p:spPr>
          <a:xfrm>
            <a:off x="3478836" y="1548473"/>
            <a:ext cx="2202427" cy="4041058"/>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7" name="Groupe 16">
            <a:extLst>
              <a:ext uri="{FF2B5EF4-FFF2-40B4-BE49-F238E27FC236}">
                <a16:creationId xmlns:a16="http://schemas.microsoft.com/office/drawing/2014/main" id="{EA17315F-F27C-5F4D-EC5F-0B826C19B870}"/>
              </a:ext>
            </a:extLst>
          </p:cNvPr>
          <p:cNvGrpSpPr/>
          <p:nvPr/>
        </p:nvGrpSpPr>
        <p:grpSpPr>
          <a:xfrm>
            <a:off x="3555736" y="2264337"/>
            <a:ext cx="2540264" cy="3506983"/>
            <a:chOff x="609600" y="2552703"/>
            <a:chExt cx="1458716" cy="2099508"/>
          </a:xfrm>
        </p:grpSpPr>
        <p:sp>
          <p:nvSpPr>
            <p:cNvPr id="21" name="Arc 20">
              <a:extLst>
                <a:ext uri="{FF2B5EF4-FFF2-40B4-BE49-F238E27FC236}">
                  <a16:creationId xmlns:a16="http://schemas.microsoft.com/office/drawing/2014/main" id="{5D45176A-72E3-C2EE-97D4-A02F4619212C}"/>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a:extLst>
                <a:ext uri="{FF2B5EF4-FFF2-40B4-BE49-F238E27FC236}">
                  <a16:creationId xmlns:a16="http://schemas.microsoft.com/office/drawing/2014/main" id="{A524F47D-2F2C-A41B-BCB9-A094DD0CE722}"/>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24" name="ZoneTexte 23">
            <a:extLst>
              <a:ext uri="{FF2B5EF4-FFF2-40B4-BE49-F238E27FC236}">
                <a16:creationId xmlns:a16="http://schemas.microsoft.com/office/drawing/2014/main" id="{A0A87A0E-33CF-DB6F-117F-DA00FC3F3C22}"/>
              </a:ext>
            </a:extLst>
          </p:cNvPr>
          <p:cNvSpPr txBox="1"/>
          <p:nvPr/>
        </p:nvSpPr>
        <p:spPr>
          <a:xfrm>
            <a:off x="3528741" y="4663196"/>
            <a:ext cx="1986117" cy="646331"/>
          </a:xfrm>
          <a:prstGeom prst="rect">
            <a:avLst/>
          </a:prstGeom>
          <a:noFill/>
        </p:spPr>
        <p:txBody>
          <a:bodyPr wrap="square" rtlCol="0">
            <a:spAutoFit/>
          </a:bodyPr>
          <a:lstStyle/>
          <a:p>
            <a:pPr algn="ctr"/>
            <a:r>
              <a:rPr lang="fr-FR" b="1" dirty="0"/>
              <a:t>1 chromosome à 2 chromatides</a:t>
            </a:r>
          </a:p>
        </p:txBody>
      </p:sp>
      <p:sp>
        <p:nvSpPr>
          <p:cNvPr id="25" name="Rectangle 24">
            <a:extLst>
              <a:ext uri="{FF2B5EF4-FFF2-40B4-BE49-F238E27FC236}">
                <a16:creationId xmlns:a16="http://schemas.microsoft.com/office/drawing/2014/main" id="{9E7E1309-95DC-C564-2BCA-B1A6E515F849}"/>
              </a:ext>
            </a:extLst>
          </p:cNvPr>
          <p:cNvSpPr/>
          <p:nvPr/>
        </p:nvSpPr>
        <p:spPr>
          <a:xfrm>
            <a:off x="6674348" y="1548473"/>
            <a:ext cx="2202427" cy="4041058"/>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26" name="Groupe 25">
            <a:extLst>
              <a:ext uri="{FF2B5EF4-FFF2-40B4-BE49-F238E27FC236}">
                <a16:creationId xmlns:a16="http://schemas.microsoft.com/office/drawing/2014/main" id="{696CCED5-D373-4333-3397-CF5EA5931C65}"/>
              </a:ext>
            </a:extLst>
          </p:cNvPr>
          <p:cNvGrpSpPr/>
          <p:nvPr/>
        </p:nvGrpSpPr>
        <p:grpSpPr>
          <a:xfrm>
            <a:off x="6415678" y="2583125"/>
            <a:ext cx="1872888" cy="2556548"/>
            <a:chOff x="609600" y="2552703"/>
            <a:chExt cx="1458716" cy="2099508"/>
          </a:xfrm>
        </p:grpSpPr>
        <p:sp>
          <p:nvSpPr>
            <p:cNvPr id="27" name="Arc 26">
              <a:extLst>
                <a:ext uri="{FF2B5EF4-FFF2-40B4-BE49-F238E27FC236}">
                  <a16:creationId xmlns:a16="http://schemas.microsoft.com/office/drawing/2014/main" id="{1629CC90-98BD-1462-F6D3-6B5A74D96A20}"/>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Arc 27">
              <a:extLst>
                <a:ext uri="{FF2B5EF4-FFF2-40B4-BE49-F238E27FC236}">
                  <a16:creationId xmlns:a16="http://schemas.microsoft.com/office/drawing/2014/main" id="{B7B6E24B-A6F1-EF80-13CE-84A20DF5914B}"/>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35" name="Groupe 34">
            <a:extLst>
              <a:ext uri="{FF2B5EF4-FFF2-40B4-BE49-F238E27FC236}">
                <a16:creationId xmlns:a16="http://schemas.microsoft.com/office/drawing/2014/main" id="{81D5EE94-6AEA-08C4-F903-8852287D1C14}"/>
              </a:ext>
            </a:extLst>
          </p:cNvPr>
          <p:cNvGrpSpPr/>
          <p:nvPr/>
        </p:nvGrpSpPr>
        <p:grpSpPr>
          <a:xfrm>
            <a:off x="7460305" y="2583125"/>
            <a:ext cx="1872888" cy="2556548"/>
            <a:chOff x="609600" y="2552703"/>
            <a:chExt cx="1458716" cy="2099508"/>
          </a:xfrm>
        </p:grpSpPr>
        <p:sp>
          <p:nvSpPr>
            <p:cNvPr id="36" name="Arc 35">
              <a:extLst>
                <a:ext uri="{FF2B5EF4-FFF2-40B4-BE49-F238E27FC236}">
                  <a16:creationId xmlns:a16="http://schemas.microsoft.com/office/drawing/2014/main" id="{17E76BBA-DC8C-9E53-B994-E7525D1E0D8E}"/>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Arc 36">
              <a:extLst>
                <a:ext uri="{FF2B5EF4-FFF2-40B4-BE49-F238E27FC236}">
                  <a16:creationId xmlns:a16="http://schemas.microsoft.com/office/drawing/2014/main" id="{B6D7008B-0217-8B31-9170-52CE6BA91072}"/>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38" name="ZoneTexte 37">
            <a:extLst>
              <a:ext uri="{FF2B5EF4-FFF2-40B4-BE49-F238E27FC236}">
                <a16:creationId xmlns:a16="http://schemas.microsoft.com/office/drawing/2014/main" id="{85679EF9-50DF-CD73-BE1D-AB33AF28C216}"/>
              </a:ext>
            </a:extLst>
          </p:cNvPr>
          <p:cNvSpPr txBox="1"/>
          <p:nvPr/>
        </p:nvSpPr>
        <p:spPr>
          <a:xfrm>
            <a:off x="6756421" y="4524696"/>
            <a:ext cx="1986117" cy="923330"/>
          </a:xfrm>
          <a:prstGeom prst="rect">
            <a:avLst/>
          </a:prstGeom>
          <a:noFill/>
        </p:spPr>
        <p:txBody>
          <a:bodyPr wrap="square" rtlCol="0">
            <a:spAutoFit/>
          </a:bodyPr>
          <a:lstStyle/>
          <a:p>
            <a:pPr algn="ctr"/>
            <a:r>
              <a:rPr lang="fr-FR" b="1" dirty="0"/>
              <a:t>Une paire de chromosomes à 2 chromatides</a:t>
            </a:r>
          </a:p>
        </p:txBody>
      </p:sp>
      <p:sp>
        <p:nvSpPr>
          <p:cNvPr id="39" name="Rectangle 38">
            <a:extLst>
              <a:ext uri="{FF2B5EF4-FFF2-40B4-BE49-F238E27FC236}">
                <a16:creationId xmlns:a16="http://schemas.microsoft.com/office/drawing/2014/main" id="{4C77DEF8-DB89-7122-1066-420C9908BD93}"/>
              </a:ext>
            </a:extLst>
          </p:cNvPr>
          <p:cNvSpPr/>
          <p:nvPr/>
        </p:nvSpPr>
        <p:spPr>
          <a:xfrm>
            <a:off x="9530619" y="1548473"/>
            <a:ext cx="2202427" cy="4041058"/>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40" name="Groupe 39">
            <a:extLst>
              <a:ext uri="{FF2B5EF4-FFF2-40B4-BE49-F238E27FC236}">
                <a16:creationId xmlns:a16="http://schemas.microsoft.com/office/drawing/2014/main" id="{FA8C1BDF-5714-1BF0-5D05-C00763C88198}"/>
              </a:ext>
            </a:extLst>
          </p:cNvPr>
          <p:cNvGrpSpPr/>
          <p:nvPr/>
        </p:nvGrpSpPr>
        <p:grpSpPr>
          <a:xfrm>
            <a:off x="10631832" y="3569002"/>
            <a:ext cx="954584" cy="1264997"/>
            <a:chOff x="1564184" y="3852958"/>
            <a:chExt cx="954584" cy="1264997"/>
          </a:xfrm>
        </p:grpSpPr>
        <p:sp>
          <p:nvSpPr>
            <p:cNvPr id="41" name="Arc 40">
              <a:extLst>
                <a:ext uri="{FF2B5EF4-FFF2-40B4-BE49-F238E27FC236}">
                  <a16:creationId xmlns:a16="http://schemas.microsoft.com/office/drawing/2014/main" id="{BE09E530-F154-1EAC-6997-DE34C5DB6F9C}"/>
                </a:ext>
              </a:extLst>
            </p:cNvPr>
            <p:cNvSpPr/>
            <p:nvPr/>
          </p:nvSpPr>
          <p:spPr>
            <a:xfrm>
              <a:off x="1564184" y="3854992"/>
              <a:ext cx="515418" cy="115972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2" name="Arc 41">
              <a:extLst>
                <a:ext uri="{FF2B5EF4-FFF2-40B4-BE49-F238E27FC236}">
                  <a16:creationId xmlns:a16="http://schemas.microsoft.com/office/drawing/2014/main" id="{6EE064D3-67D1-FED2-CB49-2E1C1354C985}"/>
                </a:ext>
              </a:extLst>
            </p:cNvPr>
            <p:cNvSpPr/>
            <p:nvPr/>
          </p:nvSpPr>
          <p:spPr>
            <a:xfrm flipH="1">
              <a:off x="1828957" y="3852958"/>
              <a:ext cx="689811" cy="1264997"/>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3" name="Groupe 42">
            <a:extLst>
              <a:ext uri="{FF2B5EF4-FFF2-40B4-BE49-F238E27FC236}">
                <a16:creationId xmlns:a16="http://schemas.microsoft.com/office/drawing/2014/main" id="{CF853C7F-28CF-C6DC-AAAE-CEB764E604A2}"/>
              </a:ext>
            </a:extLst>
          </p:cNvPr>
          <p:cNvGrpSpPr/>
          <p:nvPr/>
        </p:nvGrpSpPr>
        <p:grpSpPr>
          <a:xfrm>
            <a:off x="11043235" y="3558664"/>
            <a:ext cx="954584" cy="1264997"/>
            <a:chOff x="1564184" y="3852958"/>
            <a:chExt cx="954584" cy="1264997"/>
          </a:xfrm>
        </p:grpSpPr>
        <p:sp>
          <p:nvSpPr>
            <p:cNvPr id="44" name="Arc 43">
              <a:extLst>
                <a:ext uri="{FF2B5EF4-FFF2-40B4-BE49-F238E27FC236}">
                  <a16:creationId xmlns:a16="http://schemas.microsoft.com/office/drawing/2014/main" id="{C9438F9B-4BAB-33F3-AF87-8A9C5DA5AA55}"/>
                </a:ext>
              </a:extLst>
            </p:cNvPr>
            <p:cNvSpPr/>
            <p:nvPr/>
          </p:nvSpPr>
          <p:spPr>
            <a:xfrm>
              <a:off x="1564184" y="3854992"/>
              <a:ext cx="515418" cy="115972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Arc 44">
              <a:extLst>
                <a:ext uri="{FF2B5EF4-FFF2-40B4-BE49-F238E27FC236}">
                  <a16:creationId xmlns:a16="http://schemas.microsoft.com/office/drawing/2014/main" id="{BB13BB86-1349-5A9F-5AAC-6E77C1F7A7E3}"/>
                </a:ext>
              </a:extLst>
            </p:cNvPr>
            <p:cNvSpPr/>
            <p:nvPr/>
          </p:nvSpPr>
          <p:spPr>
            <a:xfrm flipH="1">
              <a:off x="1828957" y="3852958"/>
              <a:ext cx="689811" cy="1264997"/>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C481C793-A329-F301-3C94-F00C850080AC}"/>
              </a:ext>
            </a:extLst>
          </p:cNvPr>
          <p:cNvGrpSpPr/>
          <p:nvPr/>
        </p:nvGrpSpPr>
        <p:grpSpPr>
          <a:xfrm>
            <a:off x="9203122" y="2912888"/>
            <a:ext cx="1872888" cy="2556548"/>
            <a:chOff x="609600" y="2552703"/>
            <a:chExt cx="1458716" cy="2099508"/>
          </a:xfrm>
        </p:grpSpPr>
        <p:sp>
          <p:nvSpPr>
            <p:cNvPr id="47" name="Arc 46">
              <a:extLst>
                <a:ext uri="{FF2B5EF4-FFF2-40B4-BE49-F238E27FC236}">
                  <a16:creationId xmlns:a16="http://schemas.microsoft.com/office/drawing/2014/main" id="{6638E28F-84C4-C8B5-46DD-5C6BAF52C23B}"/>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8" name="Arc 47">
              <a:extLst>
                <a:ext uri="{FF2B5EF4-FFF2-40B4-BE49-F238E27FC236}">
                  <a16:creationId xmlns:a16="http://schemas.microsoft.com/office/drawing/2014/main" id="{9C164C1A-82B3-B8FF-89CE-5B04CD4B9C35}"/>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49" name="Groupe 48">
            <a:extLst>
              <a:ext uri="{FF2B5EF4-FFF2-40B4-BE49-F238E27FC236}">
                <a16:creationId xmlns:a16="http://schemas.microsoft.com/office/drawing/2014/main" id="{58768382-CE05-8F7A-141C-E0D5D4562863}"/>
              </a:ext>
            </a:extLst>
          </p:cNvPr>
          <p:cNvGrpSpPr/>
          <p:nvPr/>
        </p:nvGrpSpPr>
        <p:grpSpPr>
          <a:xfrm>
            <a:off x="9778584" y="2912888"/>
            <a:ext cx="1872888" cy="2556548"/>
            <a:chOff x="609600" y="2552703"/>
            <a:chExt cx="1458716" cy="2099508"/>
          </a:xfrm>
        </p:grpSpPr>
        <p:sp>
          <p:nvSpPr>
            <p:cNvPr id="50" name="Arc 49">
              <a:extLst>
                <a:ext uri="{FF2B5EF4-FFF2-40B4-BE49-F238E27FC236}">
                  <a16:creationId xmlns:a16="http://schemas.microsoft.com/office/drawing/2014/main" id="{2A58CB26-315B-0C80-EC62-59F07B002C34}"/>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Arc 50">
              <a:extLst>
                <a:ext uri="{FF2B5EF4-FFF2-40B4-BE49-F238E27FC236}">
                  <a16:creationId xmlns:a16="http://schemas.microsoft.com/office/drawing/2014/main" id="{08852AE9-6CA7-3DD9-7CB4-0744ACCB88C9}"/>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53" name="ZoneTexte 52">
            <a:extLst>
              <a:ext uri="{FF2B5EF4-FFF2-40B4-BE49-F238E27FC236}">
                <a16:creationId xmlns:a16="http://schemas.microsoft.com/office/drawing/2014/main" id="{C0E56CCF-E22A-26AB-435B-F818FDDA5E63}"/>
              </a:ext>
            </a:extLst>
          </p:cNvPr>
          <p:cNvSpPr txBox="1"/>
          <p:nvPr/>
        </p:nvSpPr>
        <p:spPr>
          <a:xfrm>
            <a:off x="10367610" y="4369733"/>
            <a:ext cx="1283862" cy="369332"/>
          </a:xfrm>
          <a:prstGeom prst="rect">
            <a:avLst/>
          </a:prstGeom>
          <a:noFill/>
        </p:spPr>
        <p:txBody>
          <a:bodyPr wrap="square" rtlCol="0">
            <a:spAutoFit/>
          </a:bodyPr>
          <a:lstStyle/>
          <a:p>
            <a:r>
              <a:rPr lang="fr-FR" b="1" dirty="0"/>
              <a:t>?</a:t>
            </a:r>
          </a:p>
        </p:txBody>
      </p:sp>
      <p:sp>
        <p:nvSpPr>
          <p:cNvPr id="54" name="ZoneTexte 53">
            <a:extLst>
              <a:ext uri="{FF2B5EF4-FFF2-40B4-BE49-F238E27FC236}">
                <a16:creationId xmlns:a16="http://schemas.microsoft.com/office/drawing/2014/main" id="{CBB5C960-DEF6-03B2-1236-75105EA3AACA}"/>
              </a:ext>
            </a:extLst>
          </p:cNvPr>
          <p:cNvSpPr txBox="1"/>
          <p:nvPr/>
        </p:nvSpPr>
        <p:spPr>
          <a:xfrm>
            <a:off x="9622161" y="4636528"/>
            <a:ext cx="1986117" cy="923330"/>
          </a:xfrm>
          <a:prstGeom prst="rect">
            <a:avLst/>
          </a:prstGeom>
          <a:noFill/>
        </p:spPr>
        <p:txBody>
          <a:bodyPr wrap="square" rtlCol="0">
            <a:spAutoFit/>
          </a:bodyPr>
          <a:lstStyle/>
          <a:p>
            <a:pPr algn="ctr"/>
            <a:r>
              <a:rPr lang="fr-FR" b="1" dirty="0"/>
              <a:t>Deux paires de chromosomes à deux chromatides</a:t>
            </a:r>
          </a:p>
        </p:txBody>
      </p:sp>
    </p:spTree>
    <p:extLst>
      <p:ext uri="{BB962C8B-B14F-4D97-AF65-F5344CB8AC3E}">
        <p14:creationId xmlns:p14="http://schemas.microsoft.com/office/powerpoint/2010/main" val="22689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P spid="24" grpId="0"/>
      <p:bldP spid="25" grpId="0" animBg="1"/>
      <p:bldP spid="38" grpId="0"/>
      <p:bldP spid="39" grpId="0" animBg="1"/>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apitre 3 de la partie 1 : Chaque individu est unique par son programme  génétique | SVTez-vous !">
            <a:extLst>
              <a:ext uri="{FF2B5EF4-FFF2-40B4-BE49-F238E27FC236}">
                <a16:creationId xmlns:a16="http://schemas.microsoft.com/office/drawing/2014/main" id="{F3C1CC32-AFDF-71F0-D66B-4BE548F5E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0"/>
            <a:ext cx="9075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26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D9EB73B-80D7-9404-F3E5-1EC4FF2DEE66}"/>
              </a:ext>
            </a:extLst>
          </p:cNvPr>
          <p:cNvSpPr txBox="1"/>
          <p:nvPr/>
        </p:nvSpPr>
        <p:spPr>
          <a:xfrm>
            <a:off x="167148" y="287403"/>
            <a:ext cx="12024851" cy="464871"/>
          </a:xfrm>
          <a:prstGeom prst="rect">
            <a:avLst/>
          </a:prstGeom>
          <a:noFill/>
        </p:spPr>
        <p:txBody>
          <a:bodyPr wrap="square">
            <a:spAutoFit/>
          </a:bodyPr>
          <a:lstStyle/>
          <a:p>
            <a:pPr>
              <a:lnSpc>
                <a:spcPct val="150000"/>
              </a:lnSpc>
              <a:spcAft>
                <a:spcPts val="800"/>
              </a:spcAft>
            </a:pPr>
            <a:r>
              <a:rPr lang="fr-FR" b="1" kern="100" dirty="0">
                <a:latin typeface="Calibri" panose="020F0502020204030204" pitchFamily="34" charset="0"/>
                <a:ea typeface="Calibri" panose="020F0502020204030204" pitchFamily="34" charset="0"/>
                <a:cs typeface="Times New Roman" panose="02020603050405020304" pitchFamily="18" charset="0"/>
              </a:rPr>
              <a:t>6</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FR" b="1" kern="100" dirty="0">
                <a:latin typeface="Calibri" panose="020F0502020204030204" pitchFamily="34" charset="0"/>
                <a:ea typeface="Calibri" panose="020F0502020204030204" pitchFamily="34" charset="0"/>
                <a:cs typeface="Times New Roman" panose="02020603050405020304" pitchFamily="18" charset="0"/>
              </a:rPr>
              <a: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Proposer un schéma de la mitose à l’aide des connaissances récoltés grâce aux IA. </a:t>
            </a:r>
          </a:p>
        </p:txBody>
      </p:sp>
      <p:sp>
        <p:nvSpPr>
          <p:cNvPr id="6" name="Ellipse 5">
            <a:extLst>
              <a:ext uri="{FF2B5EF4-FFF2-40B4-BE49-F238E27FC236}">
                <a16:creationId xmlns:a16="http://schemas.microsoft.com/office/drawing/2014/main" id="{1E423942-EBE5-A6AF-631A-AFEE9F279381}"/>
              </a:ext>
            </a:extLst>
          </p:cNvPr>
          <p:cNvSpPr/>
          <p:nvPr/>
        </p:nvSpPr>
        <p:spPr>
          <a:xfrm>
            <a:off x="0" y="2222356"/>
            <a:ext cx="2812026" cy="279236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A36928E-B1A1-5B88-43CC-DD4A15DDDDD5}"/>
              </a:ext>
            </a:extLst>
          </p:cNvPr>
          <p:cNvSpPr/>
          <p:nvPr/>
        </p:nvSpPr>
        <p:spPr>
          <a:xfrm>
            <a:off x="3141405" y="2325594"/>
            <a:ext cx="2812026" cy="279236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A0F24F7-854C-1BED-A691-2FC46D0F936A}"/>
              </a:ext>
            </a:extLst>
          </p:cNvPr>
          <p:cNvSpPr/>
          <p:nvPr/>
        </p:nvSpPr>
        <p:spPr>
          <a:xfrm>
            <a:off x="6305382" y="2325594"/>
            <a:ext cx="2812026" cy="279236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43CA4315-AB65-12E6-BD43-AF0278303784}"/>
              </a:ext>
            </a:extLst>
          </p:cNvPr>
          <p:cNvSpPr/>
          <p:nvPr/>
        </p:nvSpPr>
        <p:spPr>
          <a:xfrm>
            <a:off x="9381201" y="287403"/>
            <a:ext cx="2281253" cy="22653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98A0759-1103-D811-6381-0D0ED453F087}"/>
              </a:ext>
            </a:extLst>
          </p:cNvPr>
          <p:cNvSpPr/>
          <p:nvPr/>
        </p:nvSpPr>
        <p:spPr>
          <a:xfrm>
            <a:off x="9379974" y="3030527"/>
            <a:ext cx="2281253" cy="22653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E98146AA-6D65-5358-EAFF-3951DB1E33D4}"/>
              </a:ext>
            </a:extLst>
          </p:cNvPr>
          <p:cNvSpPr/>
          <p:nvPr/>
        </p:nvSpPr>
        <p:spPr>
          <a:xfrm>
            <a:off x="194834"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Rectangle 3">
            <a:extLst>
              <a:ext uri="{FF2B5EF4-FFF2-40B4-BE49-F238E27FC236}">
                <a16:creationId xmlns:a16="http://schemas.microsoft.com/office/drawing/2014/main" id="{172F24DC-9258-0D13-1AC3-5434722D22C0}"/>
              </a:ext>
            </a:extLst>
          </p:cNvPr>
          <p:cNvSpPr/>
          <p:nvPr/>
        </p:nvSpPr>
        <p:spPr>
          <a:xfrm>
            <a:off x="3336239"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Rectangle 4">
            <a:extLst>
              <a:ext uri="{FF2B5EF4-FFF2-40B4-BE49-F238E27FC236}">
                <a16:creationId xmlns:a16="http://schemas.microsoft.com/office/drawing/2014/main" id="{ABB057F0-9D97-0FE4-3943-428836FA759B}"/>
              </a:ext>
            </a:extLst>
          </p:cNvPr>
          <p:cNvSpPr/>
          <p:nvPr/>
        </p:nvSpPr>
        <p:spPr>
          <a:xfrm>
            <a:off x="6358720"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id="{9551F242-0CBC-6148-BEB2-CE2292BFD378}"/>
              </a:ext>
            </a:extLst>
          </p:cNvPr>
          <p:cNvSpPr/>
          <p:nvPr/>
        </p:nvSpPr>
        <p:spPr>
          <a:xfrm>
            <a:off x="9240096"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4886C33B-4735-68D7-DB49-2A58109E712C}"/>
              </a:ext>
            </a:extLst>
          </p:cNvPr>
          <p:cNvCxnSpPr>
            <a:stCxn id="6" idx="6"/>
          </p:cNvCxnSpPr>
          <p:nvPr/>
        </p:nvCxnSpPr>
        <p:spPr>
          <a:xfrm flipV="1">
            <a:off x="2812026" y="3618536"/>
            <a:ext cx="329379"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Connecteur droit avec flèche 18">
            <a:extLst>
              <a:ext uri="{FF2B5EF4-FFF2-40B4-BE49-F238E27FC236}">
                <a16:creationId xmlns:a16="http://schemas.microsoft.com/office/drawing/2014/main" id="{425B2CE1-AD9E-FCFC-8E58-04626879D9B0}"/>
              </a:ext>
            </a:extLst>
          </p:cNvPr>
          <p:cNvCxnSpPr/>
          <p:nvPr/>
        </p:nvCxnSpPr>
        <p:spPr>
          <a:xfrm flipV="1">
            <a:off x="5964717" y="3618535"/>
            <a:ext cx="329379"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a:extLst>
              <a:ext uri="{FF2B5EF4-FFF2-40B4-BE49-F238E27FC236}">
                <a16:creationId xmlns:a16="http://schemas.microsoft.com/office/drawing/2014/main" id="{52361675-F1DF-871B-BFDF-09A0CE1FFD99}"/>
              </a:ext>
            </a:extLst>
          </p:cNvPr>
          <p:cNvCxnSpPr>
            <a:cxnSpLocks/>
          </p:cNvCxnSpPr>
          <p:nvPr/>
        </p:nvCxnSpPr>
        <p:spPr>
          <a:xfrm flipV="1">
            <a:off x="8433849" y="1746359"/>
            <a:ext cx="947352" cy="76701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Connecteur droit avec flèche 21">
            <a:extLst>
              <a:ext uri="{FF2B5EF4-FFF2-40B4-BE49-F238E27FC236}">
                <a16:creationId xmlns:a16="http://schemas.microsoft.com/office/drawing/2014/main" id="{19429751-11CB-2495-962C-1BF7B62E4A03}"/>
              </a:ext>
            </a:extLst>
          </p:cNvPr>
          <p:cNvCxnSpPr/>
          <p:nvPr/>
        </p:nvCxnSpPr>
        <p:spPr>
          <a:xfrm flipV="1">
            <a:off x="9115930" y="3854992"/>
            <a:ext cx="329379"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266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F2F02-F1B7-E933-A752-877319F1928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246D7B2-A18C-2484-63D3-3F4796E24D45}"/>
              </a:ext>
            </a:extLst>
          </p:cNvPr>
          <p:cNvSpPr txBox="1"/>
          <p:nvPr/>
        </p:nvSpPr>
        <p:spPr>
          <a:xfrm>
            <a:off x="167148" y="287403"/>
            <a:ext cx="12024851" cy="982961"/>
          </a:xfrm>
          <a:prstGeom prst="rect">
            <a:avLst/>
          </a:prstGeom>
          <a:noFill/>
        </p:spPr>
        <p:txBody>
          <a:bodyPr wrap="square">
            <a:spAutoFit/>
          </a:bodyPr>
          <a:lstStyle/>
          <a:p>
            <a:pPr>
              <a:lnSpc>
                <a:spcPct val="150000"/>
              </a:lnSpc>
              <a:spcAft>
                <a:spcPts val="800"/>
              </a:spcAft>
            </a:pPr>
            <a:r>
              <a:rPr lang="fr-FR" b="1" kern="100" dirty="0">
                <a:latin typeface="Calibri" panose="020F0502020204030204" pitchFamily="34" charset="0"/>
                <a:ea typeface="Calibri" panose="020F0502020204030204" pitchFamily="34" charset="0"/>
                <a:cs typeface="Times New Roman" panose="02020603050405020304" pitchFamily="18" charset="0"/>
              </a:rPr>
              <a:t>6</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FR" b="1" kern="100" dirty="0">
                <a:latin typeface="Calibri" panose="020F0502020204030204" pitchFamily="34" charset="0"/>
                <a:ea typeface="Calibri" panose="020F0502020204030204" pitchFamily="34" charset="0"/>
                <a:cs typeface="Times New Roman" panose="02020603050405020304" pitchFamily="18" charset="0"/>
              </a:rPr>
              <a: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Proposer un schéma de la mitose à l’aide des connaissances récoltés grâce aux IA. </a:t>
            </a:r>
          </a:p>
          <a:p>
            <a:pPr lvl="0">
              <a:lnSpc>
                <a:spcPct val="150000"/>
              </a:lnSpc>
              <a:spcAft>
                <a:spcPts val="800"/>
              </a:spcAft>
            </a:pPr>
            <a:endParaRPr lang="fr-FR"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llipse 5">
            <a:extLst>
              <a:ext uri="{FF2B5EF4-FFF2-40B4-BE49-F238E27FC236}">
                <a16:creationId xmlns:a16="http://schemas.microsoft.com/office/drawing/2014/main" id="{A9028C1C-0628-E17A-C62F-6BB0400E99DA}"/>
              </a:ext>
            </a:extLst>
          </p:cNvPr>
          <p:cNvSpPr/>
          <p:nvPr/>
        </p:nvSpPr>
        <p:spPr>
          <a:xfrm>
            <a:off x="0" y="2222356"/>
            <a:ext cx="2812026" cy="279236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618BDE7A-F56A-31D1-B1FA-ADC4D0BE0A05}"/>
              </a:ext>
            </a:extLst>
          </p:cNvPr>
          <p:cNvSpPr/>
          <p:nvPr/>
        </p:nvSpPr>
        <p:spPr>
          <a:xfrm>
            <a:off x="3141405" y="2325594"/>
            <a:ext cx="2812026" cy="279236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1C67E8DD-ECAB-4C01-741C-C627D3C0BA38}"/>
              </a:ext>
            </a:extLst>
          </p:cNvPr>
          <p:cNvSpPr/>
          <p:nvPr/>
        </p:nvSpPr>
        <p:spPr>
          <a:xfrm>
            <a:off x="6305382" y="2325594"/>
            <a:ext cx="2812026" cy="279236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9BA0DC8F-81A2-D020-CDB2-68C0260442D4}"/>
              </a:ext>
            </a:extLst>
          </p:cNvPr>
          <p:cNvSpPr/>
          <p:nvPr/>
        </p:nvSpPr>
        <p:spPr>
          <a:xfrm>
            <a:off x="9381201" y="287403"/>
            <a:ext cx="2281253" cy="22653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B743C24-6DDC-B3EA-4BB0-8A2EB2D33F3D}"/>
              </a:ext>
            </a:extLst>
          </p:cNvPr>
          <p:cNvSpPr/>
          <p:nvPr/>
        </p:nvSpPr>
        <p:spPr>
          <a:xfrm>
            <a:off x="9379974" y="3030527"/>
            <a:ext cx="2281253" cy="22653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9946FFF-978C-43CB-9450-03795DAA280C}"/>
              </a:ext>
            </a:extLst>
          </p:cNvPr>
          <p:cNvSpPr/>
          <p:nvPr/>
        </p:nvSpPr>
        <p:spPr>
          <a:xfrm>
            <a:off x="194834"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Rectangle 3">
            <a:extLst>
              <a:ext uri="{FF2B5EF4-FFF2-40B4-BE49-F238E27FC236}">
                <a16:creationId xmlns:a16="http://schemas.microsoft.com/office/drawing/2014/main" id="{F4F545EB-C953-34E9-17EA-8A0F0F569880}"/>
              </a:ext>
            </a:extLst>
          </p:cNvPr>
          <p:cNvSpPr/>
          <p:nvPr/>
        </p:nvSpPr>
        <p:spPr>
          <a:xfrm>
            <a:off x="3336239"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Rectangle 4">
            <a:extLst>
              <a:ext uri="{FF2B5EF4-FFF2-40B4-BE49-F238E27FC236}">
                <a16:creationId xmlns:a16="http://schemas.microsoft.com/office/drawing/2014/main" id="{C9A82C89-C510-6760-0EEA-377BCB60B4C9}"/>
              </a:ext>
            </a:extLst>
          </p:cNvPr>
          <p:cNvSpPr/>
          <p:nvPr/>
        </p:nvSpPr>
        <p:spPr>
          <a:xfrm>
            <a:off x="6358720"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id="{41DB3B96-61A1-15AD-49E5-8E06AAB6D371}"/>
              </a:ext>
            </a:extLst>
          </p:cNvPr>
          <p:cNvSpPr/>
          <p:nvPr/>
        </p:nvSpPr>
        <p:spPr>
          <a:xfrm>
            <a:off x="9240096" y="5406189"/>
            <a:ext cx="2422358" cy="12649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3EF30B25-0948-3BBC-B302-158A4D6993FE}"/>
              </a:ext>
            </a:extLst>
          </p:cNvPr>
          <p:cNvCxnSpPr>
            <a:stCxn id="6" idx="6"/>
          </p:cNvCxnSpPr>
          <p:nvPr/>
        </p:nvCxnSpPr>
        <p:spPr>
          <a:xfrm flipV="1">
            <a:off x="2812026" y="3618536"/>
            <a:ext cx="329379"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Connecteur droit avec flèche 18">
            <a:extLst>
              <a:ext uri="{FF2B5EF4-FFF2-40B4-BE49-F238E27FC236}">
                <a16:creationId xmlns:a16="http://schemas.microsoft.com/office/drawing/2014/main" id="{E9D4C8DC-D02A-62A0-D0F0-5FAF2E870C9F}"/>
              </a:ext>
            </a:extLst>
          </p:cNvPr>
          <p:cNvCxnSpPr/>
          <p:nvPr/>
        </p:nvCxnSpPr>
        <p:spPr>
          <a:xfrm flipV="1">
            <a:off x="5964717" y="3618535"/>
            <a:ext cx="329379"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a:extLst>
              <a:ext uri="{FF2B5EF4-FFF2-40B4-BE49-F238E27FC236}">
                <a16:creationId xmlns:a16="http://schemas.microsoft.com/office/drawing/2014/main" id="{D00755BF-81B8-E083-40AB-D2C917A5F7B9}"/>
              </a:ext>
            </a:extLst>
          </p:cNvPr>
          <p:cNvCxnSpPr>
            <a:cxnSpLocks/>
          </p:cNvCxnSpPr>
          <p:nvPr/>
        </p:nvCxnSpPr>
        <p:spPr>
          <a:xfrm flipV="1">
            <a:off x="8433849" y="1746359"/>
            <a:ext cx="947352" cy="76701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Connecteur droit avec flèche 21">
            <a:extLst>
              <a:ext uri="{FF2B5EF4-FFF2-40B4-BE49-F238E27FC236}">
                <a16:creationId xmlns:a16="http://schemas.microsoft.com/office/drawing/2014/main" id="{4A75CF4E-EE12-8A55-96BF-838FC220A3AE}"/>
              </a:ext>
            </a:extLst>
          </p:cNvPr>
          <p:cNvCxnSpPr/>
          <p:nvPr/>
        </p:nvCxnSpPr>
        <p:spPr>
          <a:xfrm flipV="1">
            <a:off x="9115930" y="3854992"/>
            <a:ext cx="329379"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17" name="Groupe 16">
            <a:extLst>
              <a:ext uri="{FF2B5EF4-FFF2-40B4-BE49-F238E27FC236}">
                <a16:creationId xmlns:a16="http://schemas.microsoft.com/office/drawing/2014/main" id="{410C0B7E-CE1E-689E-E16D-F2564D96BE9E}"/>
              </a:ext>
            </a:extLst>
          </p:cNvPr>
          <p:cNvGrpSpPr/>
          <p:nvPr/>
        </p:nvGrpSpPr>
        <p:grpSpPr>
          <a:xfrm>
            <a:off x="1228464" y="3749720"/>
            <a:ext cx="954584" cy="1264997"/>
            <a:chOff x="1564184" y="3852958"/>
            <a:chExt cx="954584" cy="1264997"/>
          </a:xfrm>
        </p:grpSpPr>
        <p:sp>
          <p:nvSpPr>
            <p:cNvPr id="14" name="Arc 13">
              <a:extLst>
                <a:ext uri="{FF2B5EF4-FFF2-40B4-BE49-F238E27FC236}">
                  <a16:creationId xmlns:a16="http://schemas.microsoft.com/office/drawing/2014/main" id="{29DC68A0-960E-F353-1B6B-47E3AA3CD692}"/>
                </a:ext>
              </a:extLst>
            </p:cNvPr>
            <p:cNvSpPr/>
            <p:nvPr/>
          </p:nvSpPr>
          <p:spPr>
            <a:xfrm>
              <a:off x="1564184" y="3854992"/>
              <a:ext cx="515418" cy="115972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rc 15">
              <a:extLst>
                <a:ext uri="{FF2B5EF4-FFF2-40B4-BE49-F238E27FC236}">
                  <a16:creationId xmlns:a16="http://schemas.microsoft.com/office/drawing/2014/main" id="{4C83DF31-2EEB-036F-F9A2-E2D71E064180}"/>
                </a:ext>
              </a:extLst>
            </p:cNvPr>
            <p:cNvSpPr/>
            <p:nvPr/>
          </p:nvSpPr>
          <p:spPr>
            <a:xfrm flipH="1">
              <a:off x="1828957" y="3852958"/>
              <a:ext cx="689811" cy="1264997"/>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3" name="Groupe 22">
            <a:extLst>
              <a:ext uri="{FF2B5EF4-FFF2-40B4-BE49-F238E27FC236}">
                <a16:creationId xmlns:a16="http://schemas.microsoft.com/office/drawing/2014/main" id="{3F9A42FB-0860-A768-527D-A79C14DE9B9D}"/>
              </a:ext>
            </a:extLst>
          </p:cNvPr>
          <p:cNvGrpSpPr/>
          <p:nvPr/>
        </p:nvGrpSpPr>
        <p:grpSpPr>
          <a:xfrm rot="5400000">
            <a:off x="4199843" y="2824793"/>
            <a:ext cx="1458716" cy="2099508"/>
            <a:chOff x="609600" y="2552703"/>
            <a:chExt cx="1458716" cy="2099508"/>
          </a:xfrm>
        </p:grpSpPr>
        <p:sp>
          <p:nvSpPr>
            <p:cNvPr id="24" name="Arc 23">
              <a:extLst>
                <a:ext uri="{FF2B5EF4-FFF2-40B4-BE49-F238E27FC236}">
                  <a16:creationId xmlns:a16="http://schemas.microsoft.com/office/drawing/2014/main" id="{15B37968-133E-D073-3447-3BBA5CC1752A}"/>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rc 24">
              <a:extLst>
                <a:ext uri="{FF2B5EF4-FFF2-40B4-BE49-F238E27FC236}">
                  <a16:creationId xmlns:a16="http://schemas.microsoft.com/office/drawing/2014/main" id="{4CCC1418-1B5E-4F3D-551E-010C8209B221}"/>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26" name="Groupe 25">
            <a:extLst>
              <a:ext uri="{FF2B5EF4-FFF2-40B4-BE49-F238E27FC236}">
                <a16:creationId xmlns:a16="http://schemas.microsoft.com/office/drawing/2014/main" id="{674BCFBA-D775-FCA1-EB6E-237981A79AA6}"/>
              </a:ext>
            </a:extLst>
          </p:cNvPr>
          <p:cNvGrpSpPr/>
          <p:nvPr/>
        </p:nvGrpSpPr>
        <p:grpSpPr>
          <a:xfrm rot="5400000">
            <a:off x="2675075" y="3167384"/>
            <a:ext cx="954584" cy="1264997"/>
            <a:chOff x="1564184" y="3852958"/>
            <a:chExt cx="954584" cy="1264997"/>
          </a:xfrm>
        </p:grpSpPr>
        <p:sp>
          <p:nvSpPr>
            <p:cNvPr id="27" name="Arc 26">
              <a:extLst>
                <a:ext uri="{FF2B5EF4-FFF2-40B4-BE49-F238E27FC236}">
                  <a16:creationId xmlns:a16="http://schemas.microsoft.com/office/drawing/2014/main" id="{243CD551-C312-7202-0E4F-264442DFC45E}"/>
                </a:ext>
              </a:extLst>
            </p:cNvPr>
            <p:cNvSpPr/>
            <p:nvPr/>
          </p:nvSpPr>
          <p:spPr>
            <a:xfrm>
              <a:off x="1564184" y="3854992"/>
              <a:ext cx="515418" cy="115972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Arc 27">
              <a:extLst>
                <a:ext uri="{FF2B5EF4-FFF2-40B4-BE49-F238E27FC236}">
                  <a16:creationId xmlns:a16="http://schemas.microsoft.com/office/drawing/2014/main" id="{D2E3340D-D74A-09C1-2BB1-D6D8BE561C93}"/>
                </a:ext>
              </a:extLst>
            </p:cNvPr>
            <p:cNvSpPr/>
            <p:nvPr/>
          </p:nvSpPr>
          <p:spPr>
            <a:xfrm flipH="1">
              <a:off x="1828957" y="3852958"/>
              <a:ext cx="689811" cy="1264997"/>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29" name="Arc 28">
            <a:extLst>
              <a:ext uri="{FF2B5EF4-FFF2-40B4-BE49-F238E27FC236}">
                <a16:creationId xmlns:a16="http://schemas.microsoft.com/office/drawing/2014/main" id="{1D8CD624-EFB7-23A6-FE52-BA3CBEA6BCAC}"/>
              </a:ext>
            </a:extLst>
          </p:cNvPr>
          <p:cNvSpPr/>
          <p:nvPr/>
        </p:nvSpPr>
        <p:spPr>
          <a:xfrm rot="7856765" flipH="1" flipV="1">
            <a:off x="8105020" y="2477878"/>
            <a:ext cx="667263" cy="1657608"/>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1" name="Arc 30">
            <a:extLst>
              <a:ext uri="{FF2B5EF4-FFF2-40B4-BE49-F238E27FC236}">
                <a16:creationId xmlns:a16="http://schemas.microsoft.com/office/drawing/2014/main" id="{ADDB3251-B441-E069-E67C-43C63BD87521}"/>
              </a:ext>
            </a:extLst>
          </p:cNvPr>
          <p:cNvSpPr/>
          <p:nvPr/>
        </p:nvSpPr>
        <p:spPr>
          <a:xfrm rot="2490433" flipH="1">
            <a:off x="6416859" y="262949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2" name="Arc 31">
            <a:extLst>
              <a:ext uri="{FF2B5EF4-FFF2-40B4-BE49-F238E27FC236}">
                <a16:creationId xmlns:a16="http://schemas.microsoft.com/office/drawing/2014/main" id="{3E3D75F1-6D71-063A-FCB2-EA170E7AADEF}"/>
              </a:ext>
            </a:extLst>
          </p:cNvPr>
          <p:cNvSpPr/>
          <p:nvPr/>
        </p:nvSpPr>
        <p:spPr>
          <a:xfrm rot="12679385" flipH="1">
            <a:off x="7711487" y="2750129"/>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3" name="Arc 32">
            <a:extLst>
              <a:ext uri="{FF2B5EF4-FFF2-40B4-BE49-F238E27FC236}">
                <a16:creationId xmlns:a16="http://schemas.microsoft.com/office/drawing/2014/main" id="{FB1689EF-3F84-5E08-1920-03BB2885FD7C}"/>
              </a:ext>
            </a:extLst>
          </p:cNvPr>
          <p:cNvSpPr/>
          <p:nvPr/>
        </p:nvSpPr>
        <p:spPr>
          <a:xfrm rot="20283494" flipH="1" flipV="1">
            <a:off x="6738012" y="3156855"/>
            <a:ext cx="667263" cy="1657608"/>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8" name="Arc 37">
            <a:extLst>
              <a:ext uri="{FF2B5EF4-FFF2-40B4-BE49-F238E27FC236}">
                <a16:creationId xmlns:a16="http://schemas.microsoft.com/office/drawing/2014/main" id="{B74F3060-533A-4ED6-7544-B67D02B59276}"/>
              </a:ext>
            </a:extLst>
          </p:cNvPr>
          <p:cNvSpPr/>
          <p:nvPr/>
        </p:nvSpPr>
        <p:spPr>
          <a:xfrm rot="20945358" flipH="1">
            <a:off x="10306079" y="893902"/>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9" name="Arc 38">
            <a:extLst>
              <a:ext uri="{FF2B5EF4-FFF2-40B4-BE49-F238E27FC236}">
                <a16:creationId xmlns:a16="http://schemas.microsoft.com/office/drawing/2014/main" id="{15814193-4052-BF4D-D8FF-1597C3E16AC6}"/>
              </a:ext>
            </a:extLst>
          </p:cNvPr>
          <p:cNvSpPr/>
          <p:nvPr/>
        </p:nvSpPr>
        <p:spPr>
          <a:xfrm rot="815009">
            <a:off x="9337531" y="3544106"/>
            <a:ext cx="1136958" cy="1913801"/>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0" name="Arc 39">
            <a:extLst>
              <a:ext uri="{FF2B5EF4-FFF2-40B4-BE49-F238E27FC236}">
                <a16:creationId xmlns:a16="http://schemas.microsoft.com/office/drawing/2014/main" id="{CB78D71F-8591-6150-20BE-00FE217AD24B}"/>
              </a:ext>
            </a:extLst>
          </p:cNvPr>
          <p:cNvSpPr/>
          <p:nvPr/>
        </p:nvSpPr>
        <p:spPr>
          <a:xfrm rot="11393259" flipH="1" flipV="1">
            <a:off x="10215267" y="3823217"/>
            <a:ext cx="667263" cy="1657608"/>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1" name="Arc 40">
            <a:extLst>
              <a:ext uri="{FF2B5EF4-FFF2-40B4-BE49-F238E27FC236}">
                <a16:creationId xmlns:a16="http://schemas.microsoft.com/office/drawing/2014/main" id="{D1403E88-7705-2FD1-5D4D-FAD5525158EB}"/>
              </a:ext>
            </a:extLst>
          </p:cNvPr>
          <p:cNvSpPr/>
          <p:nvPr/>
        </p:nvSpPr>
        <p:spPr>
          <a:xfrm rot="10367702" flipV="1">
            <a:off x="10662206" y="1136265"/>
            <a:ext cx="540959" cy="184091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43" name="Connecteur droit 42">
            <a:extLst>
              <a:ext uri="{FF2B5EF4-FFF2-40B4-BE49-F238E27FC236}">
                <a16:creationId xmlns:a16="http://schemas.microsoft.com/office/drawing/2014/main" id="{14CEFFC5-59ED-52B6-00E3-074805B41585}"/>
              </a:ext>
            </a:extLst>
          </p:cNvPr>
          <p:cNvCxnSpPr>
            <a:cxnSpLocks/>
          </p:cNvCxnSpPr>
          <p:nvPr/>
        </p:nvCxnSpPr>
        <p:spPr>
          <a:xfrm>
            <a:off x="3131938" y="3720489"/>
            <a:ext cx="2812026"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6D1F7D42-C986-50F1-DC67-2487C1FA186D}"/>
              </a:ext>
            </a:extLst>
          </p:cNvPr>
          <p:cNvCxnSpPr/>
          <p:nvPr/>
        </p:nvCxnSpPr>
        <p:spPr>
          <a:xfrm>
            <a:off x="6303904" y="3720489"/>
            <a:ext cx="2812026"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190278C3-6EC8-7E56-6FA1-355CC0ABE303}"/>
              </a:ext>
            </a:extLst>
          </p:cNvPr>
          <p:cNvCxnSpPr/>
          <p:nvPr/>
        </p:nvCxnSpPr>
        <p:spPr>
          <a:xfrm flipV="1">
            <a:off x="7239235" y="2438400"/>
            <a:ext cx="125126" cy="2026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Connecteur droit avec flèche 46">
            <a:extLst>
              <a:ext uri="{FF2B5EF4-FFF2-40B4-BE49-F238E27FC236}">
                <a16:creationId xmlns:a16="http://schemas.microsoft.com/office/drawing/2014/main" id="{1401BC38-9680-365A-F342-387A9A9AC471}"/>
              </a:ext>
            </a:extLst>
          </p:cNvPr>
          <p:cNvCxnSpPr>
            <a:cxnSpLocks/>
          </p:cNvCxnSpPr>
          <p:nvPr/>
        </p:nvCxnSpPr>
        <p:spPr>
          <a:xfrm flipH="1" flipV="1">
            <a:off x="7861519" y="2436421"/>
            <a:ext cx="152400" cy="152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Connecteur droit avec flèche 48">
            <a:extLst>
              <a:ext uri="{FF2B5EF4-FFF2-40B4-BE49-F238E27FC236}">
                <a16:creationId xmlns:a16="http://schemas.microsoft.com/office/drawing/2014/main" id="{68833990-C7D2-05A5-88D9-768CF16AF448}"/>
              </a:ext>
            </a:extLst>
          </p:cNvPr>
          <p:cNvCxnSpPr>
            <a:cxnSpLocks/>
          </p:cNvCxnSpPr>
          <p:nvPr/>
        </p:nvCxnSpPr>
        <p:spPr>
          <a:xfrm>
            <a:off x="7231795" y="4805722"/>
            <a:ext cx="140006" cy="2428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F9F67E5F-6D59-8F8A-34F8-CE61FB857A64}"/>
              </a:ext>
            </a:extLst>
          </p:cNvPr>
          <p:cNvCxnSpPr>
            <a:cxnSpLocks/>
            <a:endCxn id="8" idx="4"/>
          </p:cNvCxnSpPr>
          <p:nvPr/>
        </p:nvCxnSpPr>
        <p:spPr>
          <a:xfrm flipH="1">
            <a:off x="7711395" y="4799475"/>
            <a:ext cx="97376" cy="318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3" name="Groupe 52">
            <a:extLst>
              <a:ext uri="{FF2B5EF4-FFF2-40B4-BE49-F238E27FC236}">
                <a16:creationId xmlns:a16="http://schemas.microsoft.com/office/drawing/2014/main" id="{722C5E23-04C7-F0C4-E60F-2610C58FDE53}"/>
              </a:ext>
            </a:extLst>
          </p:cNvPr>
          <p:cNvGrpSpPr/>
          <p:nvPr/>
        </p:nvGrpSpPr>
        <p:grpSpPr>
          <a:xfrm>
            <a:off x="-108572" y="3336053"/>
            <a:ext cx="1458716" cy="2099508"/>
            <a:chOff x="609600" y="2552703"/>
            <a:chExt cx="1458716" cy="2099508"/>
          </a:xfrm>
        </p:grpSpPr>
        <p:sp>
          <p:nvSpPr>
            <p:cNvPr id="54" name="Arc 53">
              <a:extLst>
                <a:ext uri="{FF2B5EF4-FFF2-40B4-BE49-F238E27FC236}">
                  <a16:creationId xmlns:a16="http://schemas.microsoft.com/office/drawing/2014/main" id="{796D8A57-70C9-C486-8228-856B93AFB2A3}"/>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5" name="Arc 54">
              <a:extLst>
                <a:ext uri="{FF2B5EF4-FFF2-40B4-BE49-F238E27FC236}">
                  <a16:creationId xmlns:a16="http://schemas.microsoft.com/office/drawing/2014/main" id="{C44F4EAB-C847-D763-1693-4FDF85547A1C}"/>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56" name="Groupe 55">
            <a:extLst>
              <a:ext uri="{FF2B5EF4-FFF2-40B4-BE49-F238E27FC236}">
                <a16:creationId xmlns:a16="http://schemas.microsoft.com/office/drawing/2014/main" id="{836A2DAD-DA22-1C6C-8596-4BBDFB7FABE3}"/>
              </a:ext>
            </a:extLst>
          </p:cNvPr>
          <p:cNvGrpSpPr/>
          <p:nvPr/>
        </p:nvGrpSpPr>
        <p:grpSpPr>
          <a:xfrm>
            <a:off x="349202" y="3306681"/>
            <a:ext cx="1458716" cy="2099508"/>
            <a:chOff x="609600" y="2552703"/>
            <a:chExt cx="1458716" cy="2099508"/>
          </a:xfrm>
        </p:grpSpPr>
        <p:sp>
          <p:nvSpPr>
            <p:cNvPr id="57" name="Arc 56">
              <a:extLst>
                <a:ext uri="{FF2B5EF4-FFF2-40B4-BE49-F238E27FC236}">
                  <a16:creationId xmlns:a16="http://schemas.microsoft.com/office/drawing/2014/main" id="{185E26B8-23F9-40CD-0387-0169DBF7A18B}"/>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Arc 57">
              <a:extLst>
                <a:ext uri="{FF2B5EF4-FFF2-40B4-BE49-F238E27FC236}">
                  <a16:creationId xmlns:a16="http://schemas.microsoft.com/office/drawing/2014/main" id="{36DBBFAD-12EB-20EB-BD36-0DE914C43A24}"/>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59" name="Groupe 58">
            <a:extLst>
              <a:ext uri="{FF2B5EF4-FFF2-40B4-BE49-F238E27FC236}">
                <a16:creationId xmlns:a16="http://schemas.microsoft.com/office/drawing/2014/main" id="{3C156A87-7ED6-2B5C-DD72-055057C900B9}"/>
              </a:ext>
            </a:extLst>
          </p:cNvPr>
          <p:cNvGrpSpPr/>
          <p:nvPr/>
        </p:nvGrpSpPr>
        <p:grpSpPr>
          <a:xfrm rot="5400000">
            <a:off x="3438631" y="2828423"/>
            <a:ext cx="1458716" cy="2099508"/>
            <a:chOff x="609600" y="2552703"/>
            <a:chExt cx="1458716" cy="2099508"/>
          </a:xfrm>
        </p:grpSpPr>
        <p:sp>
          <p:nvSpPr>
            <p:cNvPr id="60" name="Arc 59">
              <a:extLst>
                <a:ext uri="{FF2B5EF4-FFF2-40B4-BE49-F238E27FC236}">
                  <a16:creationId xmlns:a16="http://schemas.microsoft.com/office/drawing/2014/main" id="{EA3CF0BE-F69C-A97E-431C-61B654B09363}"/>
                </a:ext>
              </a:extLst>
            </p:cNvPr>
            <p:cNvSpPr/>
            <p:nvPr/>
          </p:nvSpPr>
          <p:spPr>
            <a:xfrm>
              <a:off x="609600" y="2552703"/>
              <a:ext cx="689811" cy="2099508"/>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1" name="Arc 60">
              <a:extLst>
                <a:ext uri="{FF2B5EF4-FFF2-40B4-BE49-F238E27FC236}">
                  <a16:creationId xmlns:a16="http://schemas.microsoft.com/office/drawing/2014/main" id="{82F357B0-1397-F5BC-A49D-A3BBD3112EA0}"/>
                </a:ext>
              </a:extLst>
            </p:cNvPr>
            <p:cNvSpPr/>
            <p:nvPr/>
          </p:nvSpPr>
          <p:spPr>
            <a:xfrm flipH="1">
              <a:off x="1060052" y="255270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62" name="Groupe 61">
            <a:extLst>
              <a:ext uri="{FF2B5EF4-FFF2-40B4-BE49-F238E27FC236}">
                <a16:creationId xmlns:a16="http://schemas.microsoft.com/office/drawing/2014/main" id="{8BE3C278-6AB9-9EE1-6EF8-AD627D0EAC88}"/>
              </a:ext>
            </a:extLst>
          </p:cNvPr>
          <p:cNvGrpSpPr/>
          <p:nvPr/>
        </p:nvGrpSpPr>
        <p:grpSpPr>
          <a:xfrm rot="5400000">
            <a:off x="3183907" y="3194554"/>
            <a:ext cx="954584" cy="1264997"/>
            <a:chOff x="1564184" y="3852958"/>
            <a:chExt cx="954584" cy="1264997"/>
          </a:xfrm>
        </p:grpSpPr>
        <p:sp>
          <p:nvSpPr>
            <p:cNvPr id="63" name="Arc 62">
              <a:extLst>
                <a:ext uri="{FF2B5EF4-FFF2-40B4-BE49-F238E27FC236}">
                  <a16:creationId xmlns:a16="http://schemas.microsoft.com/office/drawing/2014/main" id="{6DE3C1B8-B8CF-D4B1-5E36-CA85B3602303}"/>
                </a:ext>
              </a:extLst>
            </p:cNvPr>
            <p:cNvSpPr/>
            <p:nvPr/>
          </p:nvSpPr>
          <p:spPr>
            <a:xfrm>
              <a:off x="1564184" y="3854992"/>
              <a:ext cx="515418" cy="115972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4" name="Arc 63">
              <a:extLst>
                <a:ext uri="{FF2B5EF4-FFF2-40B4-BE49-F238E27FC236}">
                  <a16:creationId xmlns:a16="http://schemas.microsoft.com/office/drawing/2014/main" id="{52565359-9E6D-B8C9-1609-07E175511274}"/>
                </a:ext>
              </a:extLst>
            </p:cNvPr>
            <p:cNvSpPr/>
            <p:nvPr/>
          </p:nvSpPr>
          <p:spPr>
            <a:xfrm flipH="1">
              <a:off x="1828957" y="3852958"/>
              <a:ext cx="689811" cy="1264997"/>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sp>
        <p:nvSpPr>
          <p:cNvPr id="65" name="Arc 64">
            <a:extLst>
              <a:ext uri="{FF2B5EF4-FFF2-40B4-BE49-F238E27FC236}">
                <a16:creationId xmlns:a16="http://schemas.microsoft.com/office/drawing/2014/main" id="{83A9A73F-1F45-CCE9-B455-24020035D572}"/>
              </a:ext>
            </a:extLst>
          </p:cNvPr>
          <p:cNvSpPr/>
          <p:nvPr/>
        </p:nvSpPr>
        <p:spPr>
          <a:xfrm rot="3543696" flipH="1">
            <a:off x="6551909" y="2634033"/>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nvGrpSpPr>
          <p:cNvPr id="66" name="Groupe 65">
            <a:extLst>
              <a:ext uri="{FF2B5EF4-FFF2-40B4-BE49-F238E27FC236}">
                <a16:creationId xmlns:a16="http://schemas.microsoft.com/office/drawing/2014/main" id="{0171ACD7-82CA-58B2-6C31-E23D509C6D4A}"/>
              </a:ext>
            </a:extLst>
          </p:cNvPr>
          <p:cNvGrpSpPr/>
          <p:nvPr/>
        </p:nvGrpSpPr>
        <p:grpSpPr>
          <a:xfrm>
            <a:off x="1658164" y="3753314"/>
            <a:ext cx="954584" cy="1264997"/>
            <a:chOff x="1564184" y="3852958"/>
            <a:chExt cx="954584" cy="1264997"/>
          </a:xfrm>
        </p:grpSpPr>
        <p:sp>
          <p:nvSpPr>
            <p:cNvPr id="67" name="Arc 66">
              <a:extLst>
                <a:ext uri="{FF2B5EF4-FFF2-40B4-BE49-F238E27FC236}">
                  <a16:creationId xmlns:a16="http://schemas.microsoft.com/office/drawing/2014/main" id="{8F96E213-2593-18BC-011F-08B6E1FE1DB0}"/>
                </a:ext>
              </a:extLst>
            </p:cNvPr>
            <p:cNvSpPr/>
            <p:nvPr/>
          </p:nvSpPr>
          <p:spPr>
            <a:xfrm>
              <a:off x="1564184" y="3854992"/>
              <a:ext cx="515418" cy="115972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8" name="Arc 67">
              <a:extLst>
                <a:ext uri="{FF2B5EF4-FFF2-40B4-BE49-F238E27FC236}">
                  <a16:creationId xmlns:a16="http://schemas.microsoft.com/office/drawing/2014/main" id="{86C28DFD-F22B-D362-79D6-DB87E24E4B3F}"/>
                </a:ext>
              </a:extLst>
            </p:cNvPr>
            <p:cNvSpPr/>
            <p:nvPr/>
          </p:nvSpPr>
          <p:spPr>
            <a:xfrm flipH="1">
              <a:off x="1828957" y="3852958"/>
              <a:ext cx="689811" cy="1264997"/>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69" name="Arc 68">
            <a:extLst>
              <a:ext uri="{FF2B5EF4-FFF2-40B4-BE49-F238E27FC236}">
                <a16:creationId xmlns:a16="http://schemas.microsoft.com/office/drawing/2014/main" id="{47406D51-4AB1-8960-44DA-1A76A476981A}"/>
              </a:ext>
            </a:extLst>
          </p:cNvPr>
          <p:cNvSpPr/>
          <p:nvPr/>
        </p:nvSpPr>
        <p:spPr>
          <a:xfrm rot="7856765" flipH="1" flipV="1">
            <a:off x="8316526" y="2718038"/>
            <a:ext cx="667263" cy="1657608"/>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71" name="Arc 70">
            <a:extLst>
              <a:ext uri="{FF2B5EF4-FFF2-40B4-BE49-F238E27FC236}">
                <a16:creationId xmlns:a16="http://schemas.microsoft.com/office/drawing/2014/main" id="{87F68CA2-A884-560E-B885-1059C39D990B}"/>
              </a:ext>
            </a:extLst>
          </p:cNvPr>
          <p:cNvSpPr/>
          <p:nvPr/>
        </p:nvSpPr>
        <p:spPr>
          <a:xfrm rot="20283494" flipH="1" flipV="1">
            <a:off x="6740809" y="2880044"/>
            <a:ext cx="667263" cy="1657608"/>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72" name="Arc 71">
            <a:extLst>
              <a:ext uri="{FF2B5EF4-FFF2-40B4-BE49-F238E27FC236}">
                <a16:creationId xmlns:a16="http://schemas.microsoft.com/office/drawing/2014/main" id="{35A634AB-9C61-CB97-4AEB-AE7865132C75}"/>
              </a:ext>
            </a:extLst>
          </p:cNvPr>
          <p:cNvSpPr/>
          <p:nvPr/>
        </p:nvSpPr>
        <p:spPr>
          <a:xfrm rot="12952512" flipH="1">
            <a:off x="7758510" y="2497088"/>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73" name="ZoneTexte 72">
            <a:extLst>
              <a:ext uri="{FF2B5EF4-FFF2-40B4-BE49-F238E27FC236}">
                <a16:creationId xmlns:a16="http://schemas.microsoft.com/office/drawing/2014/main" id="{D2FBE62D-5E08-C7F3-37BA-C9671299574B}"/>
              </a:ext>
            </a:extLst>
          </p:cNvPr>
          <p:cNvSpPr txBox="1"/>
          <p:nvPr/>
        </p:nvSpPr>
        <p:spPr>
          <a:xfrm>
            <a:off x="759869" y="5457516"/>
            <a:ext cx="2177989" cy="369332"/>
          </a:xfrm>
          <a:prstGeom prst="rect">
            <a:avLst/>
          </a:prstGeom>
          <a:noFill/>
        </p:spPr>
        <p:txBody>
          <a:bodyPr wrap="square" rtlCol="0">
            <a:spAutoFit/>
          </a:bodyPr>
          <a:lstStyle/>
          <a:p>
            <a:r>
              <a:rPr lang="fr-FR" b="1" dirty="0"/>
              <a:t>PROPHASE</a:t>
            </a:r>
          </a:p>
        </p:txBody>
      </p:sp>
      <p:sp>
        <p:nvSpPr>
          <p:cNvPr id="74" name="ZoneTexte 73">
            <a:extLst>
              <a:ext uri="{FF2B5EF4-FFF2-40B4-BE49-F238E27FC236}">
                <a16:creationId xmlns:a16="http://schemas.microsoft.com/office/drawing/2014/main" id="{233EAC29-3C43-9965-D2B7-EB44911039F8}"/>
              </a:ext>
            </a:extLst>
          </p:cNvPr>
          <p:cNvSpPr txBox="1"/>
          <p:nvPr/>
        </p:nvSpPr>
        <p:spPr>
          <a:xfrm>
            <a:off x="3889190" y="5436380"/>
            <a:ext cx="1491631" cy="369332"/>
          </a:xfrm>
          <a:prstGeom prst="rect">
            <a:avLst/>
          </a:prstGeom>
          <a:noFill/>
        </p:spPr>
        <p:txBody>
          <a:bodyPr wrap="square" rtlCol="0">
            <a:spAutoFit/>
          </a:bodyPr>
          <a:lstStyle/>
          <a:p>
            <a:r>
              <a:rPr lang="fr-FR" b="1" dirty="0"/>
              <a:t>METAPHASE</a:t>
            </a:r>
          </a:p>
        </p:txBody>
      </p:sp>
      <p:sp>
        <p:nvSpPr>
          <p:cNvPr id="75" name="ZoneTexte 74">
            <a:extLst>
              <a:ext uri="{FF2B5EF4-FFF2-40B4-BE49-F238E27FC236}">
                <a16:creationId xmlns:a16="http://schemas.microsoft.com/office/drawing/2014/main" id="{C2E8D190-142A-4E9C-A623-C02BF19B045E}"/>
              </a:ext>
            </a:extLst>
          </p:cNvPr>
          <p:cNvSpPr txBox="1"/>
          <p:nvPr/>
        </p:nvSpPr>
        <p:spPr>
          <a:xfrm>
            <a:off x="6972499" y="5441551"/>
            <a:ext cx="1316096" cy="369332"/>
          </a:xfrm>
          <a:prstGeom prst="rect">
            <a:avLst/>
          </a:prstGeom>
          <a:noFill/>
        </p:spPr>
        <p:txBody>
          <a:bodyPr wrap="square" rtlCol="0">
            <a:spAutoFit/>
          </a:bodyPr>
          <a:lstStyle/>
          <a:p>
            <a:r>
              <a:rPr lang="fr-FR" b="1" dirty="0"/>
              <a:t>ANAPHASE</a:t>
            </a:r>
          </a:p>
        </p:txBody>
      </p:sp>
      <p:sp>
        <p:nvSpPr>
          <p:cNvPr id="76" name="ZoneTexte 75">
            <a:extLst>
              <a:ext uri="{FF2B5EF4-FFF2-40B4-BE49-F238E27FC236}">
                <a16:creationId xmlns:a16="http://schemas.microsoft.com/office/drawing/2014/main" id="{03B7E6CF-AD02-FBF8-CB15-BCC56F5EB216}"/>
              </a:ext>
            </a:extLst>
          </p:cNvPr>
          <p:cNvSpPr txBox="1"/>
          <p:nvPr/>
        </p:nvSpPr>
        <p:spPr>
          <a:xfrm>
            <a:off x="9937966" y="5436380"/>
            <a:ext cx="1316096" cy="369332"/>
          </a:xfrm>
          <a:prstGeom prst="rect">
            <a:avLst/>
          </a:prstGeom>
          <a:noFill/>
        </p:spPr>
        <p:txBody>
          <a:bodyPr wrap="square" rtlCol="0">
            <a:spAutoFit/>
          </a:bodyPr>
          <a:lstStyle/>
          <a:p>
            <a:r>
              <a:rPr lang="fr-FR" b="1" dirty="0"/>
              <a:t>TELOPHASE</a:t>
            </a:r>
          </a:p>
        </p:txBody>
      </p:sp>
      <p:sp>
        <p:nvSpPr>
          <p:cNvPr id="77" name="ZoneTexte 76">
            <a:extLst>
              <a:ext uri="{FF2B5EF4-FFF2-40B4-BE49-F238E27FC236}">
                <a16:creationId xmlns:a16="http://schemas.microsoft.com/office/drawing/2014/main" id="{8E21FF16-8433-099E-6066-B1155885F9B3}"/>
              </a:ext>
            </a:extLst>
          </p:cNvPr>
          <p:cNvSpPr txBox="1"/>
          <p:nvPr/>
        </p:nvSpPr>
        <p:spPr>
          <a:xfrm>
            <a:off x="236333" y="5948516"/>
            <a:ext cx="2376415" cy="646331"/>
          </a:xfrm>
          <a:prstGeom prst="rect">
            <a:avLst/>
          </a:prstGeom>
          <a:noFill/>
        </p:spPr>
        <p:txBody>
          <a:bodyPr wrap="square" rtlCol="0">
            <a:spAutoFit/>
          </a:bodyPr>
          <a:lstStyle/>
          <a:p>
            <a:r>
              <a:rPr lang="fr-FR" dirty="0"/>
              <a:t>Les chromosomes se condensent</a:t>
            </a:r>
          </a:p>
        </p:txBody>
      </p:sp>
      <p:sp>
        <p:nvSpPr>
          <p:cNvPr id="78" name="ZoneTexte 77">
            <a:extLst>
              <a:ext uri="{FF2B5EF4-FFF2-40B4-BE49-F238E27FC236}">
                <a16:creationId xmlns:a16="http://schemas.microsoft.com/office/drawing/2014/main" id="{10EC142D-2509-F84D-FC32-3C584C4CFBE5}"/>
              </a:ext>
            </a:extLst>
          </p:cNvPr>
          <p:cNvSpPr txBox="1"/>
          <p:nvPr/>
        </p:nvSpPr>
        <p:spPr>
          <a:xfrm>
            <a:off x="3310618" y="5805712"/>
            <a:ext cx="2376415" cy="923330"/>
          </a:xfrm>
          <a:prstGeom prst="rect">
            <a:avLst/>
          </a:prstGeom>
          <a:noFill/>
        </p:spPr>
        <p:txBody>
          <a:bodyPr wrap="square" rtlCol="0">
            <a:spAutoFit/>
          </a:bodyPr>
          <a:lstStyle/>
          <a:p>
            <a:r>
              <a:rPr lang="fr-FR" dirty="0"/>
              <a:t>Les chromosomes s’alignent sur le plan équatorial</a:t>
            </a:r>
          </a:p>
        </p:txBody>
      </p:sp>
      <p:sp>
        <p:nvSpPr>
          <p:cNvPr id="79" name="ZoneTexte 78">
            <a:extLst>
              <a:ext uri="{FF2B5EF4-FFF2-40B4-BE49-F238E27FC236}">
                <a16:creationId xmlns:a16="http://schemas.microsoft.com/office/drawing/2014/main" id="{DA0EFAB6-DDCD-E20F-8DC7-CEDF16BFD6B2}"/>
              </a:ext>
            </a:extLst>
          </p:cNvPr>
          <p:cNvSpPr txBox="1"/>
          <p:nvPr/>
        </p:nvSpPr>
        <p:spPr>
          <a:xfrm>
            <a:off x="6314300" y="5746220"/>
            <a:ext cx="2376415" cy="923330"/>
          </a:xfrm>
          <a:prstGeom prst="rect">
            <a:avLst/>
          </a:prstGeom>
          <a:noFill/>
        </p:spPr>
        <p:txBody>
          <a:bodyPr wrap="square" rtlCol="0">
            <a:spAutoFit/>
          </a:bodyPr>
          <a:lstStyle/>
          <a:p>
            <a:r>
              <a:rPr lang="fr-FR" dirty="0"/>
              <a:t>Les chromatides sœurs se séparent et migrent vers les pôles opposés.</a:t>
            </a:r>
          </a:p>
        </p:txBody>
      </p:sp>
      <p:sp>
        <p:nvSpPr>
          <p:cNvPr id="80" name="ZoneTexte 79">
            <a:extLst>
              <a:ext uri="{FF2B5EF4-FFF2-40B4-BE49-F238E27FC236}">
                <a16:creationId xmlns:a16="http://schemas.microsoft.com/office/drawing/2014/main" id="{57628A94-8614-4EEC-0382-5B3D1302A6E8}"/>
              </a:ext>
            </a:extLst>
          </p:cNvPr>
          <p:cNvSpPr txBox="1"/>
          <p:nvPr/>
        </p:nvSpPr>
        <p:spPr>
          <a:xfrm>
            <a:off x="9263067" y="5734011"/>
            <a:ext cx="2376415" cy="369332"/>
          </a:xfrm>
          <a:prstGeom prst="rect">
            <a:avLst/>
          </a:prstGeom>
          <a:noFill/>
        </p:spPr>
        <p:txBody>
          <a:bodyPr wrap="square" rtlCol="0">
            <a:spAutoFit/>
          </a:bodyPr>
          <a:lstStyle/>
          <a:p>
            <a:endParaRPr lang="fr-FR" dirty="0"/>
          </a:p>
        </p:txBody>
      </p:sp>
      <p:sp>
        <p:nvSpPr>
          <p:cNvPr id="82" name="Arc 81">
            <a:extLst>
              <a:ext uri="{FF2B5EF4-FFF2-40B4-BE49-F238E27FC236}">
                <a16:creationId xmlns:a16="http://schemas.microsoft.com/office/drawing/2014/main" id="{1FE003A0-7593-268A-5C5D-8AD9C7CB5616}"/>
              </a:ext>
            </a:extLst>
          </p:cNvPr>
          <p:cNvSpPr/>
          <p:nvPr/>
        </p:nvSpPr>
        <p:spPr>
          <a:xfrm rot="20945358" flipH="1">
            <a:off x="10044766" y="874235"/>
            <a:ext cx="1008264" cy="2099508"/>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3" name="Arc 82">
            <a:extLst>
              <a:ext uri="{FF2B5EF4-FFF2-40B4-BE49-F238E27FC236}">
                <a16:creationId xmlns:a16="http://schemas.microsoft.com/office/drawing/2014/main" id="{AD51C7C3-6F75-2D80-446F-5CC9C6278C11}"/>
              </a:ext>
            </a:extLst>
          </p:cNvPr>
          <p:cNvSpPr/>
          <p:nvPr/>
        </p:nvSpPr>
        <p:spPr>
          <a:xfrm rot="10367702" flipV="1">
            <a:off x="10814606" y="1288665"/>
            <a:ext cx="540959" cy="1840915"/>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4" name="Arc 83">
            <a:extLst>
              <a:ext uri="{FF2B5EF4-FFF2-40B4-BE49-F238E27FC236}">
                <a16:creationId xmlns:a16="http://schemas.microsoft.com/office/drawing/2014/main" id="{94E9E5D2-CE25-BB15-4F79-1BB6D6712558}"/>
              </a:ext>
            </a:extLst>
          </p:cNvPr>
          <p:cNvSpPr/>
          <p:nvPr/>
        </p:nvSpPr>
        <p:spPr>
          <a:xfrm rot="815009">
            <a:off x="9106522" y="3656605"/>
            <a:ext cx="1136958" cy="1913801"/>
          </a:xfrm>
          <a:prstGeom prst="arc">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5" name="Arc 84">
            <a:extLst>
              <a:ext uri="{FF2B5EF4-FFF2-40B4-BE49-F238E27FC236}">
                <a16:creationId xmlns:a16="http://schemas.microsoft.com/office/drawing/2014/main" id="{C3B205BC-A7AF-C405-181E-6E6CB97C1E0B}"/>
              </a:ext>
            </a:extLst>
          </p:cNvPr>
          <p:cNvSpPr/>
          <p:nvPr/>
        </p:nvSpPr>
        <p:spPr>
          <a:xfrm rot="11393259" flipH="1" flipV="1">
            <a:off x="10466781" y="3785611"/>
            <a:ext cx="667263" cy="1657608"/>
          </a:xfrm>
          <a:prstGeom prst="arc">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6" name="ZoneTexte 85">
            <a:extLst>
              <a:ext uri="{FF2B5EF4-FFF2-40B4-BE49-F238E27FC236}">
                <a16:creationId xmlns:a16="http://schemas.microsoft.com/office/drawing/2014/main" id="{164610D7-15E2-88D7-C16C-F5888DA081B1}"/>
              </a:ext>
            </a:extLst>
          </p:cNvPr>
          <p:cNvSpPr txBox="1"/>
          <p:nvPr/>
        </p:nvSpPr>
        <p:spPr>
          <a:xfrm>
            <a:off x="9280619" y="5833176"/>
            <a:ext cx="2376415" cy="646331"/>
          </a:xfrm>
          <a:prstGeom prst="rect">
            <a:avLst/>
          </a:prstGeom>
          <a:noFill/>
        </p:spPr>
        <p:txBody>
          <a:bodyPr wrap="square" rtlCol="0">
            <a:spAutoFit/>
          </a:bodyPr>
          <a:lstStyle/>
          <a:p>
            <a:r>
              <a:rPr lang="fr-FR" dirty="0"/>
              <a:t>Les deux cellules filles se forment</a:t>
            </a:r>
          </a:p>
        </p:txBody>
      </p:sp>
      <p:sp>
        <p:nvSpPr>
          <p:cNvPr id="89" name="ZoneTexte 88">
            <a:extLst>
              <a:ext uri="{FF2B5EF4-FFF2-40B4-BE49-F238E27FC236}">
                <a16:creationId xmlns:a16="http://schemas.microsoft.com/office/drawing/2014/main" id="{CA12264A-390B-09C4-CF9A-B6363D402F5F}"/>
              </a:ext>
            </a:extLst>
          </p:cNvPr>
          <p:cNvSpPr txBox="1"/>
          <p:nvPr/>
        </p:nvSpPr>
        <p:spPr>
          <a:xfrm>
            <a:off x="688073" y="1717448"/>
            <a:ext cx="1946787" cy="369332"/>
          </a:xfrm>
          <a:prstGeom prst="rect">
            <a:avLst/>
          </a:prstGeom>
          <a:noFill/>
        </p:spPr>
        <p:txBody>
          <a:bodyPr wrap="square" rtlCol="0">
            <a:spAutoFit/>
          </a:bodyPr>
          <a:lstStyle/>
          <a:p>
            <a:r>
              <a:rPr lang="fr-FR" dirty="0"/>
              <a:t>Cellule mère</a:t>
            </a:r>
          </a:p>
        </p:txBody>
      </p:sp>
      <p:sp>
        <p:nvSpPr>
          <p:cNvPr id="90" name="ZoneTexte 89">
            <a:extLst>
              <a:ext uri="{FF2B5EF4-FFF2-40B4-BE49-F238E27FC236}">
                <a16:creationId xmlns:a16="http://schemas.microsoft.com/office/drawing/2014/main" id="{9FF1EF97-4AEF-D4E6-C0B0-54C4BADA0EED}"/>
              </a:ext>
            </a:extLst>
          </p:cNvPr>
          <p:cNvSpPr txBox="1"/>
          <p:nvPr/>
        </p:nvSpPr>
        <p:spPr>
          <a:xfrm>
            <a:off x="9906010" y="-37985"/>
            <a:ext cx="1946787" cy="369332"/>
          </a:xfrm>
          <a:prstGeom prst="rect">
            <a:avLst/>
          </a:prstGeom>
          <a:noFill/>
        </p:spPr>
        <p:txBody>
          <a:bodyPr wrap="square" rtlCol="0">
            <a:spAutoFit/>
          </a:bodyPr>
          <a:lstStyle/>
          <a:p>
            <a:r>
              <a:rPr lang="fr-FR" dirty="0"/>
              <a:t>Cellules filles</a:t>
            </a:r>
          </a:p>
        </p:txBody>
      </p:sp>
    </p:spTree>
    <p:extLst>
      <p:ext uri="{BB962C8B-B14F-4D97-AF65-F5344CB8AC3E}">
        <p14:creationId xmlns:p14="http://schemas.microsoft.com/office/powerpoint/2010/main" val="79323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P spid="38" grpId="0" animBg="1"/>
      <p:bldP spid="39" grpId="0" animBg="1"/>
      <p:bldP spid="40" grpId="0" animBg="1"/>
      <p:bldP spid="41" grpId="0" animBg="1"/>
      <p:bldP spid="65" grpId="0" animBg="1"/>
      <p:bldP spid="69" grpId="0" animBg="1"/>
      <p:bldP spid="71" grpId="0" animBg="1"/>
      <p:bldP spid="72" grpId="0" animBg="1"/>
      <p:bldP spid="73" grpId="0"/>
      <p:bldP spid="74" grpId="0"/>
      <p:bldP spid="75" grpId="0"/>
      <p:bldP spid="76" grpId="0"/>
      <p:bldP spid="77" grpId="0"/>
      <p:bldP spid="78" grpId="0"/>
      <p:bldP spid="79" grpId="0"/>
      <p:bldP spid="82" grpId="0" animBg="1"/>
      <p:bldP spid="83" grpId="0" animBg="1"/>
      <p:bldP spid="84" grpId="0" animBg="1"/>
      <p:bldP spid="85" grpId="0" animBg="1"/>
      <p:bldP spid="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C5DC11-E2DD-8AE6-C743-A6A3FB4BBD96}"/>
              </a:ext>
            </a:extLst>
          </p:cNvPr>
          <p:cNvSpPr>
            <a:spLocks noGrp="1"/>
          </p:cNvSpPr>
          <p:nvPr>
            <p:ph type="title"/>
          </p:nvPr>
        </p:nvSpPr>
        <p:spPr/>
        <p:txBody>
          <a:bodyPr/>
          <a:lstStyle/>
          <a:p>
            <a:pPr algn="ctr"/>
            <a:r>
              <a:rPr lang="fr-FR" b="1" dirty="0">
                <a:solidFill>
                  <a:srgbClr val="FF0000"/>
                </a:solidFill>
              </a:rPr>
              <a:t>Conclusion </a:t>
            </a:r>
          </a:p>
        </p:txBody>
      </p:sp>
      <p:sp>
        <p:nvSpPr>
          <p:cNvPr id="3" name="Espace réservé du contenu 2">
            <a:extLst>
              <a:ext uri="{FF2B5EF4-FFF2-40B4-BE49-F238E27FC236}">
                <a16:creationId xmlns:a16="http://schemas.microsoft.com/office/drawing/2014/main" id="{328C06A3-C5D9-9CCE-F64E-E2C98CB38343}"/>
              </a:ext>
            </a:extLst>
          </p:cNvPr>
          <p:cNvSpPr>
            <a:spLocks noGrp="1"/>
          </p:cNvSpPr>
          <p:nvPr>
            <p:ph idx="1"/>
          </p:nvPr>
        </p:nvSpPr>
        <p:spPr/>
        <p:txBody>
          <a:bodyPr/>
          <a:lstStyle/>
          <a:p>
            <a:pPr marL="0" indent="0">
              <a:buNone/>
            </a:pPr>
            <a:r>
              <a:rPr lang="fr-FR"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 conservation de l’information génétique au cours des divisions cellulaires se fait grâce au mécanisme de mitose. Avant ce phénomène les chromosomes se doublent, c’est </a:t>
            </a:r>
            <a:r>
              <a:rPr lang="fr-FR"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 duplication de l’ADN</a:t>
            </a:r>
            <a:r>
              <a:rPr lang="fr-FR"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Ensuite la cellule suit 4 phases (Prophase, Métaphase, Anaphase, Télophase) afin de donner deux cellules filles formées de 23 paires de chromosomes simples identiques à ceux de la cellule mère.</a:t>
            </a:r>
            <a:r>
              <a:rPr lang="fr-FR"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229463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1DA0-49A6-EA00-2B56-BADC5C681C77}"/>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2ADF915D-734B-E878-9236-9E430A53896A}"/>
              </a:ext>
            </a:extLst>
          </p:cNvPr>
          <p:cNvSpPr txBox="1"/>
          <p:nvPr/>
        </p:nvSpPr>
        <p:spPr>
          <a:xfrm>
            <a:off x="344905" y="0"/>
            <a:ext cx="11502189" cy="6586418"/>
          </a:xfrm>
          <a:prstGeom prst="rect">
            <a:avLst/>
          </a:prstGeom>
          <a:noFill/>
        </p:spPr>
        <p:txBody>
          <a:bodyPr wrap="square" rtlCol="0">
            <a:spAutoFit/>
          </a:bodyPr>
          <a:lstStyle/>
          <a:p>
            <a:pPr algn="ctr"/>
            <a:r>
              <a:rPr lang="fr-FR" sz="4000" b="1" u="sng" dirty="0"/>
              <a:t>Remarque sur l’utilisation des intelligences artificielles : </a:t>
            </a:r>
          </a:p>
          <a:p>
            <a:endParaRPr lang="fr-FR" b="1" dirty="0"/>
          </a:p>
          <a:p>
            <a:r>
              <a:rPr lang="fr-FR" sz="3600" dirty="0"/>
              <a:t>Les intelligences artificielles sont des outils intéressants pour répondre à des questions rapidement et très précisément, elles peuvent aussi aider à faciliter l’exécution de certaines tâches. Cependant, il faut faire attention parce qu'elles peuvent reproduire des erreurs ou des problèmes qu'on trouve dans les données qu'elles utilisent. Et puis, il ne faut pas oublier que même si elles sont super puissantes, on a toujours besoin de validation humaine pour s'assurer qu'elles sont utilisées de façon juste et sûre. </a:t>
            </a:r>
          </a:p>
        </p:txBody>
      </p:sp>
    </p:spTree>
    <p:extLst>
      <p:ext uri="{BB962C8B-B14F-4D97-AF65-F5344CB8AC3E}">
        <p14:creationId xmlns:p14="http://schemas.microsoft.com/office/powerpoint/2010/main" val="918794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olly (brebis) — Wikipédia">
            <a:extLst>
              <a:ext uri="{FF2B5EF4-FFF2-40B4-BE49-F238E27FC236}">
                <a16:creationId xmlns:a16="http://schemas.microsoft.com/office/drawing/2014/main" id="{182687D0-1AEF-4E7E-B1DD-6646EDF952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244" y="956351"/>
            <a:ext cx="7397989" cy="4945297"/>
          </a:xfrm>
          <a:prstGeom prst="rect">
            <a:avLst/>
          </a:prstGeom>
          <a:noFill/>
          <a:ln>
            <a:noFill/>
          </a:ln>
        </p:spPr>
      </p:pic>
      <p:sp>
        <p:nvSpPr>
          <p:cNvPr id="6" name="Flèche : courbe vers le bas 5">
            <a:extLst>
              <a:ext uri="{FF2B5EF4-FFF2-40B4-BE49-F238E27FC236}">
                <a16:creationId xmlns:a16="http://schemas.microsoft.com/office/drawing/2014/main" id="{D95EBF23-1533-AB30-66A2-C24A5123B082}"/>
              </a:ext>
            </a:extLst>
          </p:cNvPr>
          <p:cNvSpPr/>
          <p:nvPr/>
        </p:nvSpPr>
        <p:spPr>
          <a:xfrm rot="8453134">
            <a:off x="6744870" y="3595464"/>
            <a:ext cx="3597977" cy="2165506"/>
          </a:xfrm>
          <a:prstGeom prst="curved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05241713-D5EF-E1EA-C657-C3FCFDBC1A5D}"/>
              </a:ext>
            </a:extLst>
          </p:cNvPr>
          <p:cNvSpPr txBox="1"/>
          <p:nvPr/>
        </p:nvSpPr>
        <p:spPr>
          <a:xfrm>
            <a:off x="8543858" y="1995306"/>
            <a:ext cx="2037347" cy="707886"/>
          </a:xfrm>
          <a:prstGeom prst="rect">
            <a:avLst/>
          </a:prstGeom>
          <a:noFill/>
        </p:spPr>
        <p:txBody>
          <a:bodyPr wrap="square" rtlCol="0">
            <a:spAutoFit/>
          </a:bodyPr>
          <a:lstStyle/>
          <a:p>
            <a:r>
              <a:rPr lang="fr-FR" sz="4000" dirty="0"/>
              <a:t>Dolly</a:t>
            </a:r>
          </a:p>
        </p:txBody>
      </p:sp>
      <p:pic>
        <p:nvPicPr>
          <p:cNvPr id="3" name="Graphique 2" descr="Présentation avec multimédia contour">
            <a:extLst>
              <a:ext uri="{FF2B5EF4-FFF2-40B4-BE49-F238E27FC236}">
                <a16:creationId xmlns:a16="http://schemas.microsoft.com/office/drawing/2014/main" id="{41803DA0-33E3-11CB-A709-0653501818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2748" y="5288748"/>
            <a:ext cx="1569251" cy="1569251"/>
          </a:xfrm>
          <a:prstGeom prst="rect">
            <a:avLst/>
          </a:prstGeom>
        </p:spPr>
      </p:pic>
    </p:spTree>
    <p:extLst>
      <p:ext uri="{BB962C8B-B14F-4D97-AF65-F5344CB8AC3E}">
        <p14:creationId xmlns:p14="http://schemas.microsoft.com/office/powerpoint/2010/main" val="9794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AC862-B11B-7A2C-F9C0-4AACEC9E2A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67A09D-B0F8-BB83-D8FD-6AC0C1E686DF}"/>
              </a:ext>
            </a:extLst>
          </p:cNvPr>
          <p:cNvSpPr>
            <a:spLocks noGrp="1"/>
          </p:cNvSpPr>
          <p:nvPr>
            <p:ph type="title"/>
          </p:nvPr>
        </p:nvSpPr>
        <p:spPr/>
        <p:txBody>
          <a:bodyPr/>
          <a:lstStyle/>
          <a:p>
            <a:pPr algn="ctr"/>
            <a:r>
              <a:rPr lang="fr-FR" b="1" dirty="0"/>
              <a:t>Conseil pour l’utilisation des IA</a:t>
            </a:r>
          </a:p>
        </p:txBody>
      </p:sp>
      <p:sp>
        <p:nvSpPr>
          <p:cNvPr id="3" name="ZoneTexte 2">
            <a:extLst>
              <a:ext uri="{FF2B5EF4-FFF2-40B4-BE49-F238E27FC236}">
                <a16:creationId xmlns:a16="http://schemas.microsoft.com/office/drawing/2014/main" id="{20FE2AD5-7DAD-01BA-A7CA-216FE6E2B34D}"/>
              </a:ext>
            </a:extLst>
          </p:cNvPr>
          <p:cNvSpPr txBox="1"/>
          <p:nvPr/>
        </p:nvSpPr>
        <p:spPr>
          <a:xfrm>
            <a:off x="838200" y="1859339"/>
            <a:ext cx="9790859" cy="4247317"/>
          </a:xfrm>
          <a:prstGeom prst="rect">
            <a:avLst/>
          </a:prstGeom>
          <a:noFill/>
        </p:spPr>
        <p:txBody>
          <a:bodyPr wrap="square" rtlCol="0">
            <a:spAutoFit/>
          </a:bodyPr>
          <a:lstStyle/>
          <a:p>
            <a:r>
              <a:rPr lang="fr-FR" sz="3600" dirty="0"/>
              <a:t>- Donner des consignes claires et précise</a:t>
            </a:r>
          </a:p>
          <a:p>
            <a:endParaRPr lang="fr-FR" sz="3600" dirty="0"/>
          </a:p>
          <a:p>
            <a:r>
              <a:rPr lang="fr-FR" sz="3600" dirty="0"/>
              <a:t>- Choisir l’IA appropriée et connaitre ses limites </a:t>
            </a:r>
          </a:p>
          <a:p>
            <a:endParaRPr lang="fr-FR" sz="3600" dirty="0"/>
          </a:p>
          <a:p>
            <a:r>
              <a:rPr lang="fr-FR" sz="3600" dirty="0"/>
              <a:t>- Ne pas hésiter à vérifier ses sources</a:t>
            </a:r>
          </a:p>
          <a:p>
            <a:endParaRPr lang="fr-FR" sz="3600" dirty="0"/>
          </a:p>
          <a:p>
            <a:r>
              <a:rPr lang="fr-FR" sz="3600" dirty="0"/>
              <a:t>- Ne pas être dépendant de l’IA </a:t>
            </a:r>
          </a:p>
          <a:p>
            <a:endParaRPr lang="fr-FR" dirty="0"/>
          </a:p>
        </p:txBody>
      </p:sp>
    </p:spTree>
    <p:extLst>
      <p:ext uri="{BB962C8B-B14F-4D97-AF65-F5344CB8AC3E}">
        <p14:creationId xmlns:p14="http://schemas.microsoft.com/office/powerpoint/2010/main" val="2097242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2DA6D-2AEE-4FAA-FA64-DEA94C8B963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D43B359-CF0F-6236-943E-6693EE737702}"/>
              </a:ext>
            </a:extLst>
          </p:cNvPr>
          <p:cNvSpPr txBox="1"/>
          <p:nvPr/>
        </p:nvSpPr>
        <p:spPr>
          <a:xfrm>
            <a:off x="4555181" y="137651"/>
            <a:ext cx="3081637" cy="923330"/>
          </a:xfrm>
          <a:prstGeom prst="rect">
            <a:avLst/>
          </a:prstGeom>
          <a:noFill/>
        </p:spPr>
        <p:txBody>
          <a:bodyPr wrap="square" rtlCol="0">
            <a:spAutoFit/>
          </a:bodyPr>
          <a:lstStyle/>
          <a:p>
            <a:r>
              <a:rPr lang="fr-FR" sz="5400" b="1" dirty="0"/>
              <a:t>Perplexity</a:t>
            </a:r>
          </a:p>
        </p:txBody>
      </p:sp>
      <p:pic>
        <p:nvPicPr>
          <p:cNvPr id="4" name="Image 3">
            <a:extLst>
              <a:ext uri="{FF2B5EF4-FFF2-40B4-BE49-F238E27FC236}">
                <a16:creationId xmlns:a16="http://schemas.microsoft.com/office/drawing/2014/main" id="{E234A049-8A84-49AB-80A7-06B5A3572284}"/>
              </a:ext>
            </a:extLst>
          </p:cNvPr>
          <p:cNvPicPr>
            <a:picLocks noChangeAspect="1"/>
          </p:cNvPicPr>
          <p:nvPr/>
        </p:nvPicPr>
        <p:blipFill>
          <a:blip r:embed="rId2"/>
          <a:stretch>
            <a:fillRect/>
          </a:stretch>
        </p:blipFill>
        <p:spPr>
          <a:xfrm>
            <a:off x="1188669" y="1152745"/>
            <a:ext cx="9814662" cy="4998306"/>
          </a:xfrm>
          <a:prstGeom prst="rect">
            <a:avLst/>
          </a:prstGeom>
        </p:spPr>
      </p:pic>
    </p:spTree>
    <p:extLst>
      <p:ext uri="{BB962C8B-B14F-4D97-AF65-F5344CB8AC3E}">
        <p14:creationId xmlns:p14="http://schemas.microsoft.com/office/powerpoint/2010/main" val="153062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5BA74-CCCE-5144-7624-7FEA4D76D57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FAC71F4-3A33-97DA-463D-000A5B4836B6}"/>
              </a:ext>
            </a:extLst>
          </p:cNvPr>
          <p:cNvSpPr txBox="1"/>
          <p:nvPr/>
        </p:nvSpPr>
        <p:spPr>
          <a:xfrm>
            <a:off x="4555181" y="137651"/>
            <a:ext cx="3081637" cy="923330"/>
          </a:xfrm>
          <a:prstGeom prst="rect">
            <a:avLst/>
          </a:prstGeom>
          <a:noFill/>
        </p:spPr>
        <p:txBody>
          <a:bodyPr wrap="square" rtlCol="0">
            <a:spAutoFit/>
          </a:bodyPr>
          <a:lstStyle/>
          <a:p>
            <a:r>
              <a:rPr lang="fr-FR" sz="5400" b="1" dirty="0"/>
              <a:t>Perplexity</a:t>
            </a:r>
          </a:p>
        </p:txBody>
      </p:sp>
      <p:pic>
        <p:nvPicPr>
          <p:cNvPr id="7" name="Image 6">
            <a:extLst>
              <a:ext uri="{FF2B5EF4-FFF2-40B4-BE49-F238E27FC236}">
                <a16:creationId xmlns:a16="http://schemas.microsoft.com/office/drawing/2014/main" id="{839A10D5-BA0B-0F12-9890-83DA6F3E57D0}"/>
              </a:ext>
            </a:extLst>
          </p:cNvPr>
          <p:cNvPicPr>
            <a:picLocks noChangeAspect="1"/>
          </p:cNvPicPr>
          <p:nvPr/>
        </p:nvPicPr>
        <p:blipFill>
          <a:blip r:embed="rId2"/>
          <a:stretch>
            <a:fillRect/>
          </a:stretch>
        </p:blipFill>
        <p:spPr>
          <a:xfrm>
            <a:off x="691129" y="1060981"/>
            <a:ext cx="10809741" cy="5563296"/>
          </a:xfrm>
          <a:prstGeom prst="rect">
            <a:avLst/>
          </a:prstGeom>
        </p:spPr>
      </p:pic>
    </p:spTree>
    <p:extLst>
      <p:ext uri="{BB962C8B-B14F-4D97-AF65-F5344CB8AC3E}">
        <p14:creationId xmlns:p14="http://schemas.microsoft.com/office/powerpoint/2010/main" val="2595660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2494-65EA-0738-EDFC-03302EFF43F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98EC3B8-6178-DA0E-DD16-F48F710C617B}"/>
              </a:ext>
            </a:extLst>
          </p:cNvPr>
          <p:cNvSpPr txBox="1"/>
          <p:nvPr/>
        </p:nvSpPr>
        <p:spPr>
          <a:xfrm>
            <a:off x="3577001" y="201819"/>
            <a:ext cx="5037997" cy="923330"/>
          </a:xfrm>
          <a:prstGeom prst="rect">
            <a:avLst/>
          </a:prstGeom>
          <a:noFill/>
        </p:spPr>
        <p:txBody>
          <a:bodyPr wrap="square" rtlCol="0">
            <a:spAutoFit/>
          </a:bodyPr>
          <a:lstStyle/>
          <a:p>
            <a:r>
              <a:rPr lang="fr-FR" sz="5400" b="1" dirty="0" err="1"/>
              <a:t>My</a:t>
            </a:r>
            <a:r>
              <a:rPr lang="fr-FR" sz="5400" b="1" dirty="0"/>
              <a:t> IA Snapchat</a:t>
            </a:r>
          </a:p>
        </p:txBody>
      </p:sp>
      <p:pic>
        <p:nvPicPr>
          <p:cNvPr id="2050" name="Picture 2" descr="Aucune description disponible.">
            <a:extLst>
              <a:ext uri="{FF2B5EF4-FFF2-40B4-BE49-F238E27FC236}">
                <a16:creationId xmlns:a16="http://schemas.microsoft.com/office/drawing/2014/main" id="{0B9A6114-71B3-4467-41F2-AEC3B852AA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7094" y="201819"/>
            <a:ext cx="2550695" cy="5520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ucune description disponible.">
            <a:extLst>
              <a:ext uri="{FF2B5EF4-FFF2-40B4-BE49-F238E27FC236}">
                <a16:creationId xmlns:a16="http://schemas.microsoft.com/office/drawing/2014/main" id="{B31B1C8E-1D13-A048-1CC8-C5FBDA7A8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170" b="20702"/>
          <a:stretch/>
        </p:blipFill>
        <p:spPr bwMode="auto">
          <a:xfrm>
            <a:off x="3577001" y="1125149"/>
            <a:ext cx="6461125" cy="533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5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5167261-D628-E190-BDBF-CEBFA4262078}"/>
              </a:ext>
            </a:extLst>
          </p:cNvPr>
          <p:cNvPicPr>
            <a:picLocks noChangeAspect="1"/>
          </p:cNvPicPr>
          <p:nvPr/>
        </p:nvPicPr>
        <p:blipFill rotWithShape="1">
          <a:blip r:embed="rId2"/>
          <a:srcRect l="17319" r="22083"/>
          <a:stretch/>
        </p:blipFill>
        <p:spPr>
          <a:xfrm>
            <a:off x="767788" y="1668379"/>
            <a:ext cx="10656423" cy="4498541"/>
          </a:xfrm>
          <a:prstGeom prst="rect">
            <a:avLst/>
          </a:prstGeom>
        </p:spPr>
      </p:pic>
      <p:sp>
        <p:nvSpPr>
          <p:cNvPr id="6" name="ZoneTexte 5">
            <a:extLst>
              <a:ext uri="{FF2B5EF4-FFF2-40B4-BE49-F238E27FC236}">
                <a16:creationId xmlns:a16="http://schemas.microsoft.com/office/drawing/2014/main" id="{445E314B-543C-6129-414E-8D167B8134D1}"/>
              </a:ext>
            </a:extLst>
          </p:cNvPr>
          <p:cNvSpPr txBox="1"/>
          <p:nvPr/>
        </p:nvSpPr>
        <p:spPr>
          <a:xfrm>
            <a:off x="4283242" y="385010"/>
            <a:ext cx="6561221" cy="923330"/>
          </a:xfrm>
          <a:prstGeom prst="rect">
            <a:avLst/>
          </a:prstGeom>
          <a:noFill/>
        </p:spPr>
        <p:txBody>
          <a:bodyPr wrap="square" rtlCol="0">
            <a:spAutoFit/>
          </a:bodyPr>
          <a:lstStyle/>
          <a:p>
            <a:r>
              <a:rPr lang="fr-FR" sz="5400" b="1" dirty="0"/>
              <a:t>CHAT GPT</a:t>
            </a:r>
          </a:p>
        </p:txBody>
      </p:sp>
    </p:spTree>
    <p:extLst>
      <p:ext uri="{BB962C8B-B14F-4D97-AF65-F5344CB8AC3E}">
        <p14:creationId xmlns:p14="http://schemas.microsoft.com/office/powerpoint/2010/main" val="1649219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C4317-5FB9-E852-CC9E-B5689F68A24F}"/>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35E35A7-AEAD-9D63-CF73-9B101828EA8E}"/>
              </a:ext>
            </a:extLst>
          </p:cNvPr>
          <p:cNvSpPr txBox="1"/>
          <p:nvPr/>
        </p:nvSpPr>
        <p:spPr>
          <a:xfrm>
            <a:off x="3689684" y="229415"/>
            <a:ext cx="6561221" cy="923330"/>
          </a:xfrm>
          <a:prstGeom prst="rect">
            <a:avLst/>
          </a:prstGeom>
          <a:noFill/>
        </p:spPr>
        <p:txBody>
          <a:bodyPr wrap="square" rtlCol="0">
            <a:spAutoFit/>
          </a:bodyPr>
          <a:lstStyle/>
          <a:p>
            <a:r>
              <a:rPr lang="fr-FR" sz="5400" b="1" dirty="0"/>
              <a:t>Google Gemini</a:t>
            </a:r>
          </a:p>
        </p:txBody>
      </p:sp>
      <p:pic>
        <p:nvPicPr>
          <p:cNvPr id="3" name="Image 2">
            <a:extLst>
              <a:ext uri="{FF2B5EF4-FFF2-40B4-BE49-F238E27FC236}">
                <a16:creationId xmlns:a16="http://schemas.microsoft.com/office/drawing/2014/main" id="{F82BA130-ACEC-FE7E-FF0D-F659AA26410C}"/>
              </a:ext>
            </a:extLst>
          </p:cNvPr>
          <p:cNvPicPr>
            <a:picLocks noChangeAspect="1"/>
          </p:cNvPicPr>
          <p:nvPr/>
        </p:nvPicPr>
        <p:blipFill>
          <a:blip r:embed="rId2"/>
          <a:stretch>
            <a:fillRect/>
          </a:stretch>
        </p:blipFill>
        <p:spPr>
          <a:xfrm>
            <a:off x="1909510" y="1152745"/>
            <a:ext cx="8341395" cy="5119718"/>
          </a:xfrm>
          <a:prstGeom prst="rect">
            <a:avLst/>
          </a:prstGeom>
        </p:spPr>
      </p:pic>
    </p:spTree>
    <p:extLst>
      <p:ext uri="{BB962C8B-B14F-4D97-AF65-F5344CB8AC3E}">
        <p14:creationId xmlns:p14="http://schemas.microsoft.com/office/powerpoint/2010/main" val="136725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D8CA1-4C03-8DC0-3907-F325327A51FF}"/>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76A6496F-C761-AFBC-EB42-92F2C3DE1EA0}"/>
              </a:ext>
            </a:extLst>
          </p:cNvPr>
          <p:cNvSpPr txBox="1"/>
          <p:nvPr/>
        </p:nvSpPr>
        <p:spPr>
          <a:xfrm>
            <a:off x="3689684" y="229415"/>
            <a:ext cx="6561221" cy="923330"/>
          </a:xfrm>
          <a:prstGeom prst="rect">
            <a:avLst/>
          </a:prstGeom>
          <a:noFill/>
        </p:spPr>
        <p:txBody>
          <a:bodyPr wrap="square" rtlCol="0">
            <a:spAutoFit/>
          </a:bodyPr>
          <a:lstStyle/>
          <a:p>
            <a:r>
              <a:rPr lang="fr-FR" sz="5400" b="1" dirty="0"/>
              <a:t>Google Gemini</a:t>
            </a:r>
          </a:p>
        </p:txBody>
      </p:sp>
      <p:pic>
        <p:nvPicPr>
          <p:cNvPr id="3" name="Image 2">
            <a:extLst>
              <a:ext uri="{FF2B5EF4-FFF2-40B4-BE49-F238E27FC236}">
                <a16:creationId xmlns:a16="http://schemas.microsoft.com/office/drawing/2014/main" id="{B9F211B7-62D6-54F2-8D06-81C5D9FAC48C}"/>
              </a:ext>
            </a:extLst>
          </p:cNvPr>
          <p:cNvPicPr>
            <a:picLocks noChangeAspect="1"/>
          </p:cNvPicPr>
          <p:nvPr/>
        </p:nvPicPr>
        <p:blipFill>
          <a:blip r:embed="rId2"/>
          <a:stretch>
            <a:fillRect/>
          </a:stretch>
        </p:blipFill>
        <p:spPr>
          <a:xfrm>
            <a:off x="1909510" y="1152745"/>
            <a:ext cx="8341395" cy="5119718"/>
          </a:xfrm>
          <a:prstGeom prst="rect">
            <a:avLst/>
          </a:prstGeom>
        </p:spPr>
      </p:pic>
    </p:spTree>
    <p:extLst>
      <p:ext uri="{BB962C8B-B14F-4D97-AF65-F5344CB8AC3E}">
        <p14:creationId xmlns:p14="http://schemas.microsoft.com/office/powerpoint/2010/main" val="213079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7AE3A-28D1-EF66-2F32-85F0B8882C9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5B9BFC2-22CE-757C-F8A5-1B8850735283}"/>
              </a:ext>
            </a:extLst>
          </p:cNvPr>
          <p:cNvSpPr txBox="1"/>
          <p:nvPr/>
        </p:nvSpPr>
        <p:spPr>
          <a:xfrm>
            <a:off x="3689684" y="229415"/>
            <a:ext cx="6561221" cy="923330"/>
          </a:xfrm>
          <a:prstGeom prst="rect">
            <a:avLst/>
          </a:prstGeom>
          <a:noFill/>
        </p:spPr>
        <p:txBody>
          <a:bodyPr wrap="square" rtlCol="0">
            <a:spAutoFit/>
          </a:bodyPr>
          <a:lstStyle/>
          <a:p>
            <a:r>
              <a:rPr lang="fr-FR" sz="5400" b="1" dirty="0"/>
              <a:t>Google Gemini</a:t>
            </a:r>
          </a:p>
        </p:txBody>
      </p:sp>
      <p:pic>
        <p:nvPicPr>
          <p:cNvPr id="7" name="Image 6">
            <a:extLst>
              <a:ext uri="{FF2B5EF4-FFF2-40B4-BE49-F238E27FC236}">
                <a16:creationId xmlns:a16="http://schemas.microsoft.com/office/drawing/2014/main" id="{F55C5C81-3E4D-11F5-750D-F3082202A971}"/>
              </a:ext>
            </a:extLst>
          </p:cNvPr>
          <p:cNvPicPr>
            <a:picLocks noChangeAspect="1"/>
          </p:cNvPicPr>
          <p:nvPr/>
        </p:nvPicPr>
        <p:blipFill>
          <a:blip r:embed="rId2"/>
          <a:stretch>
            <a:fillRect/>
          </a:stretch>
        </p:blipFill>
        <p:spPr>
          <a:xfrm>
            <a:off x="366168" y="2839065"/>
            <a:ext cx="11825832" cy="1179870"/>
          </a:xfrm>
          <a:prstGeom prst="rect">
            <a:avLst/>
          </a:prstGeom>
        </p:spPr>
      </p:pic>
    </p:spTree>
    <p:extLst>
      <p:ext uri="{BB962C8B-B14F-4D97-AF65-F5344CB8AC3E}">
        <p14:creationId xmlns:p14="http://schemas.microsoft.com/office/powerpoint/2010/main" val="2062306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E0D6-CCD6-F205-CCF1-101F36946B4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3A1718D-CC2B-407A-4F4A-502ECC26C562}"/>
              </a:ext>
            </a:extLst>
          </p:cNvPr>
          <p:cNvSpPr txBox="1"/>
          <p:nvPr/>
        </p:nvSpPr>
        <p:spPr>
          <a:xfrm>
            <a:off x="3689684" y="229415"/>
            <a:ext cx="6561221" cy="923330"/>
          </a:xfrm>
          <a:prstGeom prst="rect">
            <a:avLst/>
          </a:prstGeom>
          <a:noFill/>
        </p:spPr>
        <p:txBody>
          <a:bodyPr wrap="square" rtlCol="0">
            <a:spAutoFit/>
          </a:bodyPr>
          <a:lstStyle/>
          <a:p>
            <a:r>
              <a:rPr lang="fr-FR" sz="5400" b="1" dirty="0"/>
              <a:t>Google Gemini</a:t>
            </a:r>
          </a:p>
        </p:txBody>
      </p:sp>
      <p:pic>
        <p:nvPicPr>
          <p:cNvPr id="3" name="Image 2">
            <a:extLst>
              <a:ext uri="{FF2B5EF4-FFF2-40B4-BE49-F238E27FC236}">
                <a16:creationId xmlns:a16="http://schemas.microsoft.com/office/drawing/2014/main" id="{30C254E6-2F4A-6779-759E-2FF3D03C63EB}"/>
              </a:ext>
            </a:extLst>
          </p:cNvPr>
          <p:cNvPicPr>
            <a:picLocks noChangeAspect="1"/>
          </p:cNvPicPr>
          <p:nvPr/>
        </p:nvPicPr>
        <p:blipFill>
          <a:blip r:embed="rId2"/>
          <a:stretch>
            <a:fillRect/>
          </a:stretch>
        </p:blipFill>
        <p:spPr>
          <a:xfrm>
            <a:off x="2063692" y="1152745"/>
            <a:ext cx="8064616" cy="5512747"/>
          </a:xfrm>
          <a:prstGeom prst="rect">
            <a:avLst/>
          </a:prstGeom>
        </p:spPr>
      </p:pic>
    </p:spTree>
    <p:extLst>
      <p:ext uri="{BB962C8B-B14F-4D97-AF65-F5344CB8AC3E}">
        <p14:creationId xmlns:p14="http://schemas.microsoft.com/office/powerpoint/2010/main" val="408316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EBC3-D719-41C2-E228-218AC10AC57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FBFFD5F3-A9E0-9AE6-E4C3-66FEBE2A05DC}"/>
              </a:ext>
            </a:extLst>
          </p:cNvPr>
          <p:cNvSpPr txBox="1"/>
          <p:nvPr/>
        </p:nvSpPr>
        <p:spPr>
          <a:xfrm>
            <a:off x="2695074" y="385010"/>
            <a:ext cx="8149389" cy="923330"/>
          </a:xfrm>
          <a:prstGeom prst="rect">
            <a:avLst/>
          </a:prstGeom>
          <a:noFill/>
        </p:spPr>
        <p:txBody>
          <a:bodyPr wrap="square" rtlCol="0">
            <a:spAutoFit/>
          </a:bodyPr>
          <a:lstStyle/>
          <a:p>
            <a:r>
              <a:rPr lang="fr-FR" sz="5400" b="1" dirty="0"/>
              <a:t>Microsoft Bing Creator</a:t>
            </a:r>
          </a:p>
        </p:txBody>
      </p:sp>
      <p:pic>
        <p:nvPicPr>
          <p:cNvPr id="3" name="Image 2">
            <a:extLst>
              <a:ext uri="{FF2B5EF4-FFF2-40B4-BE49-F238E27FC236}">
                <a16:creationId xmlns:a16="http://schemas.microsoft.com/office/drawing/2014/main" id="{EA8F3D38-AB91-CFD4-851B-0D1239D21D46}"/>
              </a:ext>
            </a:extLst>
          </p:cNvPr>
          <p:cNvPicPr>
            <a:picLocks noChangeAspect="1"/>
          </p:cNvPicPr>
          <p:nvPr/>
        </p:nvPicPr>
        <p:blipFill>
          <a:blip r:embed="rId2"/>
          <a:stretch>
            <a:fillRect/>
          </a:stretch>
        </p:blipFill>
        <p:spPr>
          <a:xfrm>
            <a:off x="898358" y="1308340"/>
            <a:ext cx="10395284" cy="5289159"/>
          </a:xfrm>
          <a:prstGeom prst="rect">
            <a:avLst/>
          </a:prstGeom>
        </p:spPr>
      </p:pic>
    </p:spTree>
    <p:extLst>
      <p:ext uri="{BB962C8B-B14F-4D97-AF65-F5344CB8AC3E}">
        <p14:creationId xmlns:p14="http://schemas.microsoft.com/office/powerpoint/2010/main" val="344371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058DF-223C-B1AF-9A1B-F3F741D3A6E3}"/>
              </a:ext>
            </a:extLst>
          </p:cNvPr>
          <p:cNvSpPr>
            <a:spLocks noGrp="1"/>
          </p:cNvSpPr>
          <p:nvPr>
            <p:ph type="title"/>
          </p:nvPr>
        </p:nvSpPr>
        <p:spPr/>
        <p:txBody>
          <a:bodyPr/>
          <a:lstStyle/>
          <a:p>
            <a:r>
              <a:rPr lang="fr-FR" i="1" dirty="0">
                <a:solidFill>
                  <a:schemeClr val="accent6"/>
                </a:solidFill>
              </a:rPr>
              <a:t>Comment le corps transmet et conserve l’information génétique ? </a:t>
            </a:r>
          </a:p>
        </p:txBody>
      </p:sp>
      <p:pic>
        <p:nvPicPr>
          <p:cNvPr id="1026" name="Picture 2" descr="L'anatomie et les fonctions des cellules">
            <a:extLst>
              <a:ext uri="{FF2B5EF4-FFF2-40B4-BE49-F238E27FC236}">
                <a16:creationId xmlns:a16="http://schemas.microsoft.com/office/drawing/2014/main" id="{E59CF9FF-25B7-C370-E32C-153BE10D2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8075"/>
            <a:ext cx="12192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6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80BF3-8CA7-F368-77E8-C1154B0F335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BDCC8B0-2387-FB2E-B10E-49C64BE70699}"/>
              </a:ext>
            </a:extLst>
          </p:cNvPr>
          <p:cNvSpPr txBox="1"/>
          <p:nvPr/>
        </p:nvSpPr>
        <p:spPr>
          <a:xfrm>
            <a:off x="2695074" y="385010"/>
            <a:ext cx="8149389" cy="923330"/>
          </a:xfrm>
          <a:prstGeom prst="rect">
            <a:avLst/>
          </a:prstGeom>
          <a:noFill/>
        </p:spPr>
        <p:txBody>
          <a:bodyPr wrap="square" rtlCol="0">
            <a:spAutoFit/>
          </a:bodyPr>
          <a:lstStyle/>
          <a:p>
            <a:r>
              <a:rPr lang="fr-FR" sz="5400" b="1" dirty="0"/>
              <a:t>Microsoft Bing Creator</a:t>
            </a:r>
          </a:p>
        </p:txBody>
      </p:sp>
      <p:pic>
        <p:nvPicPr>
          <p:cNvPr id="1026" name="Picture 2" descr="Salle de classe avec des chats ">
            <a:extLst>
              <a:ext uri="{FF2B5EF4-FFF2-40B4-BE49-F238E27FC236}">
                <a16:creationId xmlns:a16="http://schemas.microsoft.com/office/drawing/2014/main" id="{AB2E19CF-7DF5-C5BD-BCF6-70145C416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227"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129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FC40-DCA9-5CAA-0505-F3E1E3E3B03E}"/>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7910354-CBA9-486A-A577-4D981116F2F8}"/>
              </a:ext>
            </a:extLst>
          </p:cNvPr>
          <p:cNvSpPr txBox="1"/>
          <p:nvPr/>
        </p:nvSpPr>
        <p:spPr>
          <a:xfrm>
            <a:off x="3449053" y="276726"/>
            <a:ext cx="8149389" cy="923330"/>
          </a:xfrm>
          <a:prstGeom prst="rect">
            <a:avLst/>
          </a:prstGeom>
          <a:noFill/>
        </p:spPr>
        <p:txBody>
          <a:bodyPr wrap="square" rtlCol="0">
            <a:spAutoFit/>
          </a:bodyPr>
          <a:lstStyle/>
          <a:p>
            <a:r>
              <a:rPr lang="fr-FR" sz="5400" b="1" dirty="0"/>
              <a:t>Eleven </a:t>
            </a:r>
            <a:r>
              <a:rPr lang="fr-FR" sz="5400" b="1" dirty="0" err="1"/>
              <a:t>Labs</a:t>
            </a:r>
            <a:r>
              <a:rPr lang="fr-FR" sz="5400" b="1" dirty="0"/>
              <a:t> IO</a:t>
            </a:r>
          </a:p>
        </p:txBody>
      </p:sp>
      <p:pic>
        <p:nvPicPr>
          <p:cNvPr id="4" name="Image 3">
            <a:extLst>
              <a:ext uri="{FF2B5EF4-FFF2-40B4-BE49-F238E27FC236}">
                <a16:creationId xmlns:a16="http://schemas.microsoft.com/office/drawing/2014/main" id="{B2664A18-01AB-9B13-B5D8-F47A5E6E9F20}"/>
              </a:ext>
            </a:extLst>
          </p:cNvPr>
          <p:cNvPicPr>
            <a:picLocks noChangeAspect="1"/>
          </p:cNvPicPr>
          <p:nvPr/>
        </p:nvPicPr>
        <p:blipFill>
          <a:blip r:embed="rId2"/>
          <a:stretch>
            <a:fillRect/>
          </a:stretch>
        </p:blipFill>
        <p:spPr>
          <a:xfrm>
            <a:off x="0" y="1200056"/>
            <a:ext cx="12192000" cy="5091654"/>
          </a:xfrm>
          <a:prstGeom prst="rect">
            <a:avLst/>
          </a:prstGeom>
        </p:spPr>
      </p:pic>
    </p:spTree>
    <p:extLst>
      <p:ext uri="{BB962C8B-B14F-4D97-AF65-F5344CB8AC3E}">
        <p14:creationId xmlns:p14="http://schemas.microsoft.com/office/powerpoint/2010/main" val="3514616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4E1A-1843-352B-A964-40375188EF7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7601CA9-07AA-3A99-9349-8F94B002270E}"/>
              </a:ext>
            </a:extLst>
          </p:cNvPr>
          <p:cNvSpPr txBox="1"/>
          <p:nvPr/>
        </p:nvSpPr>
        <p:spPr>
          <a:xfrm>
            <a:off x="3449053" y="276726"/>
            <a:ext cx="8149389" cy="923330"/>
          </a:xfrm>
          <a:prstGeom prst="rect">
            <a:avLst/>
          </a:prstGeom>
          <a:noFill/>
        </p:spPr>
        <p:txBody>
          <a:bodyPr wrap="square" rtlCol="0">
            <a:spAutoFit/>
          </a:bodyPr>
          <a:lstStyle/>
          <a:p>
            <a:r>
              <a:rPr lang="fr-FR" sz="5400" b="1" dirty="0"/>
              <a:t>Eleven </a:t>
            </a:r>
            <a:r>
              <a:rPr lang="fr-FR" sz="5400" b="1" dirty="0" err="1"/>
              <a:t>Labs</a:t>
            </a:r>
            <a:r>
              <a:rPr lang="fr-FR" sz="5400" b="1" dirty="0"/>
              <a:t> IO</a:t>
            </a:r>
          </a:p>
        </p:txBody>
      </p:sp>
      <p:pic>
        <p:nvPicPr>
          <p:cNvPr id="2" name="ElevenLabs_2024-02-22T19_55_19_Daniel">
            <a:hlinkClick r:id="" action="ppaction://media"/>
            <a:extLst>
              <a:ext uri="{FF2B5EF4-FFF2-40B4-BE49-F238E27FC236}">
                <a16:creationId xmlns:a16="http://schemas.microsoft.com/office/drawing/2014/main" id="{1FD2CDAE-E741-A78C-9E16-B377CF1C87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56012" y="2255380"/>
            <a:ext cx="1879976" cy="1879976"/>
          </a:xfrm>
          <a:prstGeom prst="rect">
            <a:avLst/>
          </a:prstGeom>
        </p:spPr>
      </p:pic>
    </p:spTree>
    <p:extLst>
      <p:ext uri="{BB962C8B-B14F-4D97-AF65-F5344CB8AC3E}">
        <p14:creationId xmlns:p14="http://schemas.microsoft.com/office/powerpoint/2010/main" val="41333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EDDD0-31BD-4552-3C71-424B439EF5B5}"/>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1189FD9-EF82-9CE1-D32E-3A795D3551B2}"/>
              </a:ext>
            </a:extLst>
          </p:cNvPr>
          <p:cNvSpPr txBox="1"/>
          <p:nvPr/>
        </p:nvSpPr>
        <p:spPr>
          <a:xfrm>
            <a:off x="2021305" y="372979"/>
            <a:ext cx="8149389" cy="923330"/>
          </a:xfrm>
          <a:prstGeom prst="rect">
            <a:avLst/>
          </a:prstGeom>
          <a:noFill/>
        </p:spPr>
        <p:txBody>
          <a:bodyPr wrap="square" rtlCol="0">
            <a:spAutoFit/>
          </a:bodyPr>
          <a:lstStyle/>
          <a:p>
            <a:r>
              <a:rPr lang="fr-FR" sz="5400" b="1" dirty="0"/>
              <a:t>Eleven </a:t>
            </a:r>
            <a:r>
              <a:rPr lang="fr-FR" sz="5400" b="1" dirty="0" err="1"/>
              <a:t>Labs</a:t>
            </a:r>
            <a:r>
              <a:rPr lang="fr-FR" sz="5400" b="1" dirty="0"/>
              <a:t> IO + </a:t>
            </a:r>
            <a:r>
              <a:rPr lang="fr-FR" sz="5400" b="1" dirty="0" err="1"/>
              <a:t>Vidnoz</a:t>
            </a:r>
            <a:r>
              <a:rPr lang="fr-FR" sz="5400" b="1" dirty="0"/>
              <a:t> AI</a:t>
            </a:r>
          </a:p>
        </p:txBody>
      </p:sp>
      <p:pic>
        <p:nvPicPr>
          <p:cNvPr id="3" name="Harry lance l'activité">
            <a:hlinkClick r:id="" action="ppaction://media"/>
            <a:extLst>
              <a:ext uri="{FF2B5EF4-FFF2-40B4-BE49-F238E27FC236}">
                <a16:creationId xmlns:a16="http://schemas.microsoft.com/office/drawing/2014/main" id="{572D7CB3-698A-99A4-6259-EA039201BF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6567" y="1501909"/>
            <a:ext cx="8858865" cy="4983112"/>
          </a:xfrm>
          <a:prstGeom prst="rect">
            <a:avLst/>
          </a:prstGeom>
        </p:spPr>
      </p:pic>
    </p:spTree>
    <p:extLst>
      <p:ext uri="{BB962C8B-B14F-4D97-AF65-F5344CB8AC3E}">
        <p14:creationId xmlns:p14="http://schemas.microsoft.com/office/powerpoint/2010/main" val="79403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5A1B6-2E4E-B979-E30C-DE011A9CB67F}"/>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E419763-87EB-366A-E114-CAAAD626084E}"/>
              </a:ext>
            </a:extLst>
          </p:cNvPr>
          <p:cNvSpPr txBox="1"/>
          <p:nvPr/>
        </p:nvSpPr>
        <p:spPr>
          <a:xfrm>
            <a:off x="4042611" y="372979"/>
            <a:ext cx="8149389" cy="923330"/>
          </a:xfrm>
          <a:prstGeom prst="rect">
            <a:avLst/>
          </a:prstGeom>
          <a:noFill/>
        </p:spPr>
        <p:txBody>
          <a:bodyPr wrap="square" rtlCol="0">
            <a:spAutoFit/>
          </a:bodyPr>
          <a:lstStyle/>
          <a:p>
            <a:r>
              <a:rPr lang="fr-FR" sz="5400" b="1" dirty="0"/>
              <a:t>Grammarly</a:t>
            </a:r>
          </a:p>
        </p:txBody>
      </p:sp>
      <p:pic>
        <p:nvPicPr>
          <p:cNvPr id="7" name="Image 6">
            <a:extLst>
              <a:ext uri="{FF2B5EF4-FFF2-40B4-BE49-F238E27FC236}">
                <a16:creationId xmlns:a16="http://schemas.microsoft.com/office/drawing/2014/main" id="{4BADC37F-17BA-C433-FAB8-52C079F6338B}"/>
              </a:ext>
            </a:extLst>
          </p:cNvPr>
          <p:cNvPicPr>
            <a:picLocks noChangeAspect="1"/>
          </p:cNvPicPr>
          <p:nvPr/>
        </p:nvPicPr>
        <p:blipFill>
          <a:blip r:embed="rId2"/>
          <a:stretch>
            <a:fillRect/>
          </a:stretch>
        </p:blipFill>
        <p:spPr>
          <a:xfrm>
            <a:off x="334582" y="1454286"/>
            <a:ext cx="11247818" cy="5403714"/>
          </a:xfrm>
          <a:prstGeom prst="rect">
            <a:avLst/>
          </a:prstGeom>
        </p:spPr>
      </p:pic>
    </p:spTree>
    <p:extLst>
      <p:ext uri="{BB962C8B-B14F-4D97-AF65-F5344CB8AC3E}">
        <p14:creationId xmlns:p14="http://schemas.microsoft.com/office/powerpoint/2010/main" val="753803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EF251-D7DB-3A70-0201-421E297BD27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A843F8A-7343-D1A0-0317-F6A6B7C5A305}"/>
              </a:ext>
            </a:extLst>
          </p:cNvPr>
          <p:cNvSpPr txBox="1"/>
          <p:nvPr/>
        </p:nvSpPr>
        <p:spPr>
          <a:xfrm>
            <a:off x="4042611" y="213711"/>
            <a:ext cx="8149389" cy="923330"/>
          </a:xfrm>
          <a:prstGeom prst="rect">
            <a:avLst/>
          </a:prstGeom>
          <a:noFill/>
        </p:spPr>
        <p:txBody>
          <a:bodyPr wrap="square" rtlCol="0">
            <a:spAutoFit/>
          </a:bodyPr>
          <a:lstStyle/>
          <a:p>
            <a:r>
              <a:rPr lang="fr-FR" sz="5400" b="1" dirty="0"/>
              <a:t>Magic </a:t>
            </a:r>
            <a:r>
              <a:rPr lang="fr-FR" sz="5400" b="1" dirty="0" err="1"/>
              <a:t>school</a:t>
            </a:r>
            <a:r>
              <a:rPr lang="fr-FR" sz="5400" b="1" dirty="0"/>
              <a:t> IA</a:t>
            </a:r>
          </a:p>
        </p:txBody>
      </p:sp>
      <p:pic>
        <p:nvPicPr>
          <p:cNvPr id="3" name="Image 2">
            <a:extLst>
              <a:ext uri="{FF2B5EF4-FFF2-40B4-BE49-F238E27FC236}">
                <a16:creationId xmlns:a16="http://schemas.microsoft.com/office/drawing/2014/main" id="{8AE97A5A-417F-D80D-748F-646341618082}"/>
              </a:ext>
            </a:extLst>
          </p:cNvPr>
          <p:cNvPicPr>
            <a:picLocks noChangeAspect="1"/>
          </p:cNvPicPr>
          <p:nvPr/>
        </p:nvPicPr>
        <p:blipFill>
          <a:blip r:embed="rId2"/>
          <a:stretch>
            <a:fillRect/>
          </a:stretch>
        </p:blipFill>
        <p:spPr>
          <a:xfrm>
            <a:off x="0" y="1137041"/>
            <a:ext cx="12192000" cy="5720959"/>
          </a:xfrm>
          <a:prstGeom prst="rect">
            <a:avLst/>
          </a:prstGeom>
        </p:spPr>
      </p:pic>
    </p:spTree>
    <p:extLst>
      <p:ext uri="{BB962C8B-B14F-4D97-AF65-F5344CB8AC3E}">
        <p14:creationId xmlns:p14="http://schemas.microsoft.com/office/powerpoint/2010/main" val="2475816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BE91E-EDC3-F20F-D31D-7258852A7D8E}"/>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9AB5761-9F97-FFC7-E432-447A1DFE1A3F}"/>
              </a:ext>
            </a:extLst>
          </p:cNvPr>
          <p:cNvSpPr txBox="1"/>
          <p:nvPr/>
        </p:nvSpPr>
        <p:spPr>
          <a:xfrm>
            <a:off x="3198330" y="174381"/>
            <a:ext cx="5795340" cy="923330"/>
          </a:xfrm>
          <a:prstGeom prst="rect">
            <a:avLst/>
          </a:prstGeom>
          <a:noFill/>
        </p:spPr>
        <p:txBody>
          <a:bodyPr wrap="square" rtlCol="0">
            <a:spAutoFit/>
          </a:bodyPr>
          <a:lstStyle/>
          <a:p>
            <a:r>
              <a:rPr lang="fr-FR" sz="5400" b="1" dirty="0"/>
              <a:t>Des détecteurs d’IA</a:t>
            </a:r>
          </a:p>
        </p:txBody>
      </p:sp>
      <p:pic>
        <p:nvPicPr>
          <p:cNvPr id="4" name="Image 3">
            <a:extLst>
              <a:ext uri="{FF2B5EF4-FFF2-40B4-BE49-F238E27FC236}">
                <a16:creationId xmlns:a16="http://schemas.microsoft.com/office/drawing/2014/main" id="{426ABA5D-D205-AD26-7528-FBF02A404FB3}"/>
              </a:ext>
            </a:extLst>
          </p:cNvPr>
          <p:cNvPicPr>
            <a:picLocks noChangeAspect="1"/>
          </p:cNvPicPr>
          <p:nvPr/>
        </p:nvPicPr>
        <p:blipFill>
          <a:blip r:embed="rId2"/>
          <a:stretch>
            <a:fillRect/>
          </a:stretch>
        </p:blipFill>
        <p:spPr>
          <a:xfrm>
            <a:off x="0" y="1616009"/>
            <a:ext cx="12192000" cy="2485439"/>
          </a:xfrm>
          <a:prstGeom prst="rect">
            <a:avLst/>
          </a:prstGeom>
        </p:spPr>
      </p:pic>
      <p:pic>
        <p:nvPicPr>
          <p:cNvPr id="3" name="Graphique 2" descr="Femme professeur avec un remplissage uni">
            <a:extLst>
              <a:ext uri="{FF2B5EF4-FFF2-40B4-BE49-F238E27FC236}">
                <a16:creationId xmlns:a16="http://schemas.microsoft.com/office/drawing/2014/main" id="{AB1090DC-89A4-2A0E-D7E1-6D7AC39283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7638" y="3735197"/>
            <a:ext cx="3013587" cy="3013587"/>
          </a:xfrm>
          <a:prstGeom prst="rect">
            <a:avLst/>
          </a:prstGeom>
        </p:spPr>
      </p:pic>
    </p:spTree>
    <p:extLst>
      <p:ext uri="{BB962C8B-B14F-4D97-AF65-F5344CB8AC3E}">
        <p14:creationId xmlns:p14="http://schemas.microsoft.com/office/powerpoint/2010/main" val="1217481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76CA9-B02C-C4E3-328B-4E552A91B9F0}"/>
            </a:ext>
          </a:extLst>
        </p:cNvPr>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81873C65-BC28-8AA3-BA8F-66AA767683F9}"/>
              </a:ext>
            </a:extLst>
          </p:cNvPr>
          <p:cNvSpPr>
            <a:spLocks noGrp="1"/>
          </p:cNvSpPr>
          <p:nvPr>
            <p:ph idx="1"/>
          </p:nvPr>
        </p:nvSpPr>
        <p:spPr>
          <a:xfrm>
            <a:off x="364958" y="640258"/>
            <a:ext cx="11462084" cy="5577483"/>
          </a:xfrm>
        </p:spPr>
        <p:txBody>
          <a:bodyPr/>
          <a:lstStyle/>
          <a:p>
            <a:pPr>
              <a:buNone/>
            </a:pPr>
            <a:r>
              <a:rPr lang="fr-FR" dirty="0">
                <a:solidFill>
                  <a:srgbClr val="00B050"/>
                </a:solidFill>
              </a:rPr>
              <a:t>Comment se transmet le programme génétique de génération en génération?</a:t>
            </a:r>
          </a:p>
          <a:p>
            <a:pPr>
              <a:buNone/>
            </a:pPr>
            <a:endParaRPr lang="fr-FR" dirty="0"/>
          </a:p>
          <a:p>
            <a:pPr>
              <a:buNone/>
            </a:pPr>
            <a:endParaRPr lang="fr-FR" dirty="0"/>
          </a:p>
        </p:txBody>
      </p:sp>
      <p:pic>
        <p:nvPicPr>
          <p:cNvPr id="2052" name="Picture 4" descr="Reproduction sexuée et diversité génétique - Cours SVT 3ème ...">
            <a:extLst>
              <a:ext uri="{FF2B5EF4-FFF2-40B4-BE49-F238E27FC236}">
                <a16:creationId xmlns:a16="http://schemas.microsoft.com/office/drawing/2014/main" id="{8B589B87-9B67-5523-078A-2EECEAE4C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845" y="1464200"/>
            <a:ext cx="9606310" cy="507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04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CADBD-0DD5-9C99-7E08-90049F69FFF4}"/>
            </a:ext>
          </a:extLst>
        </p:cNvPr>
        <p:cNvGrpSpPr/>
        <p:nvPr/>
      </p:nvGrpSpPr>
      <p:grpSpPr>
        <a:xfrm>
          <a:off x="0" y="0"/>
          <a:ext cx="0" cy="0"/>
          <a:chOff x="0" y="0"/>
          <a:chExt cx="0" cy="0"/>
        </a:xfrm>
      </p:grpSpPr>
      <p:pic>
        <p:nvPicPr>
          <p:cNvPr id="1026" name="Picture 2" descr="Caryotype : définition et explications">
            <a:extLst>
              <a:ext uri="{FF2B5EF4-FFF2-40B4-BE49-F238E27FC236}">
                <a16:creationId xmlns:a16="http://schemas.microsoft.com/office/drawing/2014/main" id="{F862A6B1-5778-42D4-A522-86F938314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427121"/>
            <a:ext cx="8005011" cy="600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63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B050"/>
                </a:solidFill>
              </a:rPr>
              <a:t>Rappel </a:t>
            </a:r>
          </a:p>
        </p:txBody>
      </p:sp>
      <p:sp>
        <p:nvSpPr>
          <p:cNvPr id="3" name="Espace réservé du contenu 2"/>
          <p:cNvSpPr>
            <a:spLocks noGrp="1"/>
          </p:cNvSpPr>
          <p:nvPr>
            <p:ph idx="1"/>
          </p:nvPr>
        </p:nvSpPr>
        <p:spPr/>
        <p:txBody>
          <a:bodyPr/>
          <a:lstStyle/>
          <a:p>
            <a:pPr>
              <a:buNone/>
            </a:pPr>
            <a:r>
              <a:rPr lang="fr-FR" altLang="fr-FR" sz="3600" dirty="0">
                <a:solidFill>
                  <a:srgbClr val="FF0000"/>
                </a:solidFill>
              </a:rPr>
              <a:t>Caractères héréditaires : </a:t>
            </a:r>
            <a:r>
              <a:rPr lang="fr-FR" altLang="fr-FR" sz="3600" dirty="0"/>
              <a:t>Les caractères qui se retrouvent dans les générations successives sont des caractères héréditaires.</a:t>
            </a:r>
          </a:p>
          <a:p>
            <a:pPr>
              <a:buNone/>
            </a:pPr>
            <a:r>
              <a:rPr lang="fr-FR" altLang="fr-FR" sz="3600" dirty="0"/>
              <a:t> Les facteurs environnementaux peuvent modifier certains caractères, ces modifications ne sont pas héréditaires.</a:t>
            </a:r>
            <a:endParaRPr lang="fr-FR" sz="3600" dirty="0"/>
          </a:p>
          <a:p>
            <a:pPr>
              <a:buNone/>
            </a:pPr>
            <a:endParaRPr lang="fr-FR" altLang="fr-FR" dirty="0"/>
          </a:p>
          <a:p>
            <a:pPr>
              <a:buNone/>
            </a:pP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61966-524C-8B45-E74D-7EF930B184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5B1C34-4232-1974-797E-A550DE855543}"/>
              </a:ext>
            </a:extLst>
          </p:cNvPr>
          <p:cNvSpPr>
            <a:spLocks noGrp="1"/>
          </p:cNvSpPr>
          <p:nvPr>
            <p:ph type="title"/>
          </p:nvPr>
        </p:nvSpPr>
        <p:spPr/>
        <p:txBody>
          <a:bodyPr/>
          <a:lstStyle/>
          <a:p>
            <a:r>
              <a:rPr lang="fr-FR" b="1" u="sng" dirty="0">
                <a:solidFill>
                  <a:srgbClr val="FF0000"/>
                </a:solidFill>
              </a:rPr>
              <a:t>I. L’origine de la stabilité génétique des individus</a:t>
            </a:r>
            <a:endParaRPr lang="fr-FR" i="1" u="sng" dirty="0">
              <a:solidFill>
                <a:schemeClr val="accent6"/>
              </a:solidFill>
            </a:endParaRPr>
          </a:p>
        </p:txBody>
      </p:sp>
      <p:pic>
        <p:nvPicPr>
          <p:cNvPr id="1026" name="Picture 2" descr="L'anatomie et les fonctions des cellules">
            <a:extLst>
              <a:ext uri="{FF2B5EF4-FFF2-40B4-BE49-F238E27FC236}">
                <a16:creationId xmlns:a16="http://schemas.microsoft.com/office/drawing/2014/main" id="{D3B23D80-4D42-757D-C84C-8DBA81B74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8075"/>
            <a:ext cx="12192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503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Conclusion fécondation </a:t>
            </a:r>
          </a:p>
        </p:txBody>
      </p:sp>
      <p:sp>
        <p:nvSpPr>
          <p:cNvPr id="3" name="Espace réservé du contenu 2"/>
          <p:cNvSpPr>
            <a:spLocks noGrp="1"/>
          </p:cNvSpPr>
          <p:nvPr>
            <p:ph idx="1"/>
          </p:nvPr>
        </p:nvSpPr>
        <p:spPr/>
        <p:txBody>
          <a:bodyPr/>
          <a:lstStyle/>
          <a:p>
            <a:pPr>
              <a:buNone/>
            </a:pPr>
            <a:r>
              <a:rPr lang="fr-FR" dirty="0">
                <a:solidFill>
                  <a:srgbClr val="FF0000"/>
                </a:solidFill>
              </a:rPr>
              <a:t>La fécondation aboutit à la formation d’un individu génétiquement unique. </a:t>
            </a:r>
          </a:p>
          <a:p>
            <a:pPr>
              <a:buNone/>
            </a:pPr>
            <a:r>
              <a:rPr lang="fr-FR" dirty="0">
                <a:solidFill>
                  <a:srgbClr val="FF0000"/>
                </a:solidFill>
              </a:rPr>
              <a:t>Mais certains caractères du père et de la mère lui ont été transmis grâce aux gamètes.  </a:t>
            </a:r>
          </a:p>
          <a:p>
            <a:pPr>
              <a:buNone/>
            </a:pPr>
            <a:r>
              <a:rPr lang="fr-FR" dirty="0">
                <a:solidFill>
                  <a:srgbClr val="FF0000"/>
                </a:solidFill>
              </a:rPr>
              <a:t>Chaque gamète ne contient que la moitié des chromosomes de l’individu qui les produit.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E1C1865-9FB8-E674-4BBF-9781BA79C618}"/>
              </a:ext>
            </a:extLst>
          </p:cNvPr>
          <p:cNvSpPr txBox="1">
            <a:spLocks/>
          </p:cNvSpPr>
          <p:nvPr/>
        </p:nvSpPr>
        <p:spPr>
          <a:xfrm>
            <a:off x="0" y="2465136"/>
            <a:ext cx="12192000" cy="7272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u="sng" dirty="0">
                <a:solidFill>
                  <a:srgbClr val="FF0000"/>
                </a:solidFill>
              </a:rPr>
              <a:t>II. L’origine de la diversité génétique des individus</a:t>
            </a:r>
          </a:p>
        </p:txBody>
      </p:sp>
      <p:sp>
        <p:nvSpPr>
          <p:cNvPr id="3" name="ZoneTexte 2">
            <a:extLst>
              <a:ext uri="{FF2B5EF4-FFF2-40B4-BE49-F238E27FC236}">
                <a16:creationId xmlns:a16="http://schemas.microsoft.com/office/drawing/2014/main" id="{49A7F675-408D-953E-629D-0D2BE2170FA7}"/>
              </a:ext>
            </a:extLst>
          </p:cNvPr>
          <p:cNvSpPr txBox="1"/>
          <p:nvPr/>
        </p:nvSpPr>
        <p:spPr>
          <a:xfrm>
            <a:off x="721895" y="0"/>
            <a:ext cx="9496926" cy="1938992"/>
          </a:xfrm>
          <a:prstGeom prst="rect">
            <a:avLst/>
          </a:prstGeom>
          <a:noFill/>
        </p:spPr>
        <p:txBody>
          <a:bodyPr wrap="square">
            <a:spAutoFit/>
          </a:bodyPr>
          <a:lstStyle/>
          <a:p>
            <a:pPr>
              <a:buNone/>
            </a:pPr>
            <a:r>
              <a:rPr lang="fr-FR" sz="4000" dirty="0">
                <a:solidFill>
                  <a:srgbClr val="00B050"/>
                </a:solidFill>
              </a:rPr>
              <a:t>Comment se réalise la transmission du programme génétique des parents aux enfants?</a:t>
            </a:r>
          </a:p>
        </p:txBody>
      </p:sp>
    </p:spTree>
    <p:extLst>
      <p:ext uri="{BB962C8B-B14F-4D97-AF65-F5344CB8AC3E}">
        <p14:creationId xmlns:p14="http://schemas.microsoft.com/office/powerpoint/2010/main" val="213225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2F307D-2F31-F47C-E661-594C813E06E1}"/>
              </a:ext>
            </a:extLst>
          </p:cNvPr>
          <p:cNvSpPr>
            <a:spLocks noGrp="1"/>
          </p:cNvSpPr>
          <p:nvPr>
            <p:ph type="title"/>
          </p:nvPr>
        </p:nvSpPr>
        <p:spPr/>
        <p:txBody>
          <a:bodyPr/>
          <a:lstStyle/>
          <a:p>
            <a:r>
              <a:rPr lang="fr-FR" b="1" dirty="0"/>
              <a:t>Activité : à la découverte de la mitose grâce aux Intelligences Artificielles (IA) </a:t>
            </a:r>
          </a:p>
        </p:txBody>
      </p:sp>
      <p:sp>
        <p:nvSpPr>
          <p:cNvPr id="4" name="ZoneTexte 3">
            <a:extLst>
              <a:ext uri="{FF2B5EF4-FFF2-40B4-BE49-F238E27FC236}">
                <a16:creationId xmlns:a16="http://schemas.microsoft.com/office/drawing/2014/main" id="{26108008-B6DF-2D77-F3A8-ED206FFFEB98}"/>
              </a:ext>
            </a:extLst>
          </p:cNvPr>
          <p:cNvSpPr txBox="1"/>
          <p:nvPr/>
        </p:nvSpPr>
        <p:spPr>
          <a:xfrm>
            <a:off x="4106780" y="2085475"/>
            <a:ext cx="7780420" cy="2585323"/>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r>
              <a:rPr lang="fr-FR" sz="2400" dirty="0"/>
              <a:t>Consigne : </a:t>
            </a:r>
          </a:p>
          <a:p>
            <a:r>
              <a:rPr lang="fr-FR" sz="2400" dirty="0"/>
              <a:t>- Répondre aux questions 1 à 3 de la fiche d’activité. </a:t>
            </a:r>
          </a:p>
          <a:p>
            <a:endParaRPr lang="fr-FR" sz="2400" dirty="0"/>
          </a:p>
          <a:p>
            <a:r>
              <a:rPr lang="fr-FR" sz="2400" dirty="0"/>
              <a:t>Ressource à disposition : </a:t>
            </a:r>
          </a:p>
          <a:p>
            <a:r>
              <a:rPr lang="fr-FR" sz="2400" dirty="0"/>
              <a:t>- IA : Perplexity </a:t>
            </a:r>
          </a:p>
          <a:p>
            <a:r>
              <a:rPr lang="fr-FR" sz="2400" dirty="0"/>
              <a:t>- Fiche d’aide pour utiliser les IA (Commun de la classe)</a:t>
            </a:r>
          </a:p>
          <a:p>
            <a:r>
              <a:rPr lang="fr-FR" dirty="0"/>
              <a:t>  </a:t>
            </a:r>
          </a:p>
        </p:txBody>
      </p:sp>
    </p:spTree>
    <p:extLst>
      <p:ext uri="{BB962C8B-B14F-4D97-AF65-F5344CB8AC3E}">
        <p14:creationId xmlns:p14="http://schemas.microsoft.com/office/powerpoint/2010/main" val="3022045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3DBF-C840-7CFF-D33A-1583442E14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04EFBE-9CC2-02AD-282F-C694A0C3910F}"/>
              </a:ext>
            </a:extLst>
          </p:cNvPr>
          <p:cNvSpPr>
            <a:spLocks noGrp="1"/>
          </p:cNvSpPr>
          <p:nvPr>
            <p:ph type="title"/>
          </p:nvPr>
        </p:nvSpPr>
        <p:spPr/>
        <p:txBody>
          <a:bodyPr/>
          <a:lstStyle/>
          <a:p>
            <a:r>
              <a:rPr lang="fr-FR" b="1" dirty="0"/>
              <a:t>Activité : A la découverte de la mitose grâce aux Intelligences Artificielles (IA) </a:t>
            </a:r>
          </a:p>
        </p:txBody>
      </p:sp>
      <p:pic>
        <p:nvPicPr>
          <p:cNvPr id="5" name="Image 4">
            <a:extLst>
              <a:ext uri="{FF2B5EF4-FFF2-40B4-BE49-F238E27FC236}">
                <a16:creationId xmlns:a16="http://schemas.microsoft.com/office/drawing/2014/main" id="{FE00C0DB-881E-D4C4-AC46-BB3CD5BC9C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3154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591D60-5CAB-FC52-FC52-806E7BEB8783}"/>
              </a:ext>
            </a:extLst>
          </p:cNvPr>
          <p:cNvSpPr txBox="1"/>
          <p:nvPr/>
        </p:nvSpPr>
        <p:spPr>
          <a:xfrm>
            <a:off x="167148" y="287403"/>
            <a:ext cx="12024851" cy="506292"/>
          </a:xfrm>
          <a:prstGeom prst="rect">
            <a:avLst/>
          </a:prstGeom>
          <a:noFill/>
        </p:spPr>
        <p:txBody>
          <a:bodyPr wrap="square">
            <a:spAutoFit/>
          </a:bodyPr>
          <a:lstStyle/>
          <a:p>
            <a:pPr marL="342900" lvl="0" indent="-342900">
              <a:lnSpc>
                <a:spcPct val="150000"/>
              </a:lnSpc>
              <a:spcAft>
                <a:spcPts val="800"/>
              </a:spcAft>
              <a:buFont typeface="+mj-lt"/>
              <a:buAutoNum type="arabicParenR"/>
            </a:pP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Trouver quel est le nom du mécanisme de division cellulaire permettant de garder la stabilité génétique</a:t>
            </a:r>
          </a:p>
        </p:txBody>
      </p:sp>
      <p:sp>
        <p:nvSpPr>
          <p:cNvPr id="3" name="ZoneTexte 2">
            <a:extLst>
              <a:ext uri="{FF2B5EF4-FFF2-40B4-BE49-F238E27FC236}">
                <a16:creationId xmlns:a16="http://schemas.microsoft.com/office/drawing/2014/main" id="{DEE59840-CCDD-F22B-69AB-4CDF5063D815}"/>
              </a:ext>
            </a:extLst>
          </p:cNvPr>
          <p:cNvSpPr txBox="1"/>
          <p:nvPr/>
        </p:nvSpPr>
        <p:spPr>
          <a:xfrm>
            <a:off x="1439131" y="2459504"/>
            <a:ext cx="9480884" cy="1938992"/>
          </a:xfrm>
          <a:prstGeom prst="rect">
            <a:avLst/>
          </a:prstGeom>
          <a:noFill/>
        </p:spPr>
        <p:txBody>
          <a:bodyPr wrap="square">
            <a:spAutoFit/>
          </a:bodyPr>
          <a:lstStyle/>
          <a:p>
            <a:r>
              <a:rPr lang="fr-FR" sz="4000" b="1" i="0" dirty="0">
                <a:solidFill>
                  <a:schemeClr val="accent6"/>
                </a:solidFill>
                <a:effectLst/>
                <a:latin typeface="+mj-lt"/>
              </a:rPr>
              <a:t>Le mécanisme de division cellulaire permettant de garder la stabilité génétique est la mitose.</a:t>
            </a:r>
            <a:endParaRPr lang="fr-FR" sz="4000" b="1" dirty="0">
              <a:solidFill>
                <a:schemeClr val="accent6"/>
              </a:solidFill>
              <a:latin typeface="+mj-lt"/>
            </a:endParaRPr>
          </a:p>
        </p:txBody>
      </p:sp>
    </p:spTree>
    <p:extLst>
      <p:ext uri="{BB962C8B-B14F-4D97-AF65-F5344CB8AC3E}">
        <p14:creationId xmlns:p14="http://schemas.microsoft.com/office/powerpoint/2010/main" val="1045415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591D60-5CAB-FC52-FC52-806E7BEB8783}"/>
              </a:ext>
            </a:extLst>
          </p:cNvPr>
          <p:cNvSpPr txBox="1"/>
          <p:nvPr/>
        </p:nvSpPr>
        <p:spPr>
          <a:xfrm>
            <a:off x="167148" y="287403"/>
            <a:ext cx="12024851" cy="1490793"/>
          </a:xfrm>
          <a:prstGeom prst="rect">
            <a:avLst/>
          </a:prstGeom>
          <a:noFill/>
        </p:spPr>
        <p:txBody>
          <a:bodyPr wrap="square">
            <a:spAutoFit/>
          </a:bodyPr>
          <a:lstStyle/>
          <a:p>
            <a:pPr>
              <a:lnSpc>
                <a:spcPct val="150000"/>
              </a:lnSpc>
              <a:spcAft>
                <a:spcPts val="800"/>
              </a:spcAft>
            </a:pP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2) Trouver l’étape indispensable avant d’amorcer la division de la cellule. Décrire en quelques lignes le phénomène. </a:t>
            </a:r>
          </a:p>
          <a:p>
            <a:pPr lvl="0">
              <a:lnSpc>
                <a:spcPct val="150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144B67B7-957F-BAEC-E92E-024A93C38AC1}"/>
              </a:ext>
            </a:extLst>
          </p:cNvPr>
          <p:cNvSpPr txBox="1"/>
          <p:nvPr/>
        </p:nvSpPr>
        <p:spPr>
          <a:xfrm>
            <a:off x="1439131" y="2305615"/>
            <a:ext cx="9480884" cy="3046988"/>
          </a:xfrm>
          <a:prstGeom prst="rect">
            <a:avLst/>
          </a:prstGeom>
          <a:noFill/>
        </p:spPr>
        <p:txBody>
          <a:bodyPr wrap="square">
            <a:spAutoFit/>
          </a:bodyPr>
          <a:lstStyle/>
          <a:p>
            <a:r>
              <a:rPr lang="fr-FR" sz="3200" b="1" dirty="0">
                <a:solidFill>
                  <a:schemeClr val="accent6"/>
                </a:solidFill>
                <a:latin typeface="+mj-lt"/>
              </a:rPr>
              <a:t>L’étape indispensable avant d’amorcer la division de la cellule est la réplication de l’ADN : </a:t>
            </a:r>
            <a:r>
              <a:rPr lang="fr-FR" sz="3200" b="0" i="0" dirty="0">
                <a:solidFill>
                  <a:schemeClr val="accent6"/>
                </a:solidFill>
                <a:effectLst/>
                <a:latin typeface="+mj-lt"/>
              </a:rPr>
              <a:t>La réplication de l'ADN produit deux molécules d'ADN filles identiques. Cela garantit que chaque cellule fille issue de la division cellulaire aura le même matériel génétique que la cellule mère.</a:t>
            </a:r>
            <a:endParaRPr lang="fr-FR" sz="3200" b="1" dirty="0">
              <a:solidFill>
                <a:schemeClr val="accent6"/>
              </a:solidFill>
              <a:latin typeface="+mj-lt"/>
            </a:endParaRPr>
          </a:p>
        </p:txBody>
      </p:sp>
    </p:spTree>
    <p:extLst>
      <p:ext uri="{BB962C8B-B14F-4D97-AF65-F5344CB8AC3E}">
        <p14:creationId xmlns:p14="http://schemas.microsoft.com/office/powerpoint/2010/main" val="259162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0BF9-091D-152C-6264-82901DFB9AB8}"/>
            </a:ext>
          </a:extLst>
        </p:cNvPr>
        <p:cNvGrpSpPr/>
        <p:nvPr/>
      </p:nvGrpSpPr>
      <p:grpSpPr>
        <a:xfrm>
          <a:off x="0" y="0"/>
          <a:ext cx="0" cy="0"/>
          <a:chOff x="0" y="0"/>
          <a:chExt cx="0" cy="0"/>
        </a:xfrm>
      </p:grpSpPr>
      <p:pic>
        <p:nvPicPr>
          <p:cNvPr id="1026" name="Picture 2" descr="Les divisions cellulaires des eucaryotes et la réplication de l'ADN | Vive  les SVT ! Les sciences de la vie et de la Terre au collège et au lycée -  Cours de">
            <a:extLst>
              <a:ext uri="{FF2B5EF4-FFF2-40B4-BE49-F238E27FC236}">
                <a16:creationId xmlns:a16="http://schemas.microsoft.com/office/drawing/2014/main" id="{3B99717F-5547-1441-5F43-F04CBD3C1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979" y="-39958"/>
            <a:ext cx="9160042" cy="689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314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805</Words>
  <Application>Microsoft Office PowerPoint</Application>
  <PresentationFormat>Grand écran</PresentationFormat>
  <Paragraphs>79</Paragraphs>
  <Slides>41</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41</vt:i4>
      </vt:variant>
    </vt:vector>
  </HeadingPairs>
  <TitlesOfParts>
    <vt:vector size="45" baseType="lpstr">
      <vt:lpstr>Arial</vt:lpstr>
      <vt:lpstr>Calibri</vt:lpstr>
      <vt:lpstr>Calibri Light</vt:lpstr>
      <vt:lpstr>Thème Office</vt:lpstr>
      <vt:lpstr>Leçon 2 : La transmission du patrimoine génétique</vt:lpstr>
      <vt:lpstr>Présentation PowerPoint</vt:lpstr>
      <vt:lpstr>Comment le corps transmet et conserve l’information génétique ? </vt:lpstr>
      <vt:lpstr>I. L’origine de la stabilité génétique des individus</vt:lpstr>
      <vt:lpstr>Activité : à la découverte de la mitose grâce aux Intelligences Artificielles (IA) </vt:lpstr>
      <vt:lpstr>Activité : A la découverte de la mitose grâce aux Intelligences Artificielles (IA)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vt:lpstr>
      <vt:lpstr>Présentation PowerPoint</vt:lpstr>
      <vt:lpstr>Conseil pour l’utilisation des 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Rappel </vt:lpstr>
      <vt:lpstr>Conclusion fécondation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L’origine de la stabilité génétique des individus</dc:title>
  <dc:creator>Maelle Magy</dc:creator>
  <cp:lastModifiedBy>Maelle Magy</cp:lastModifiedBy>
  <cp:revision>17</cp:revision>
  <dcterms:created xsi:type="dcterms:W3CDTF">2024-02-01T21:25:40Z</dcterms:created>
  <dcterms:modified xsi:type="dcterms:W3CDTF">2024-02-23T11:14:17Z</dcterms:modified>
</cp:coreProperties>
</file>