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6" r:id="rId2"/>
    <p:sldId id="335" r:id="rId3"/>
    <p:sldId id="319" r:id="rId4"/>
    <p:sldId id="338" r:id="rId5"/>
    <p:sldId id="339" r:id="rId6"/>
    <p:sldId id="320" r:id="rId7"/>
    <p:sldId id="321" r:id="rId8"/>
    <p:sldId id="322" r:id="rId9"/>
    <p:sldId id="323" r:id="rId10"/>
    <p:sldId id="324" r:id="rId11"/>
    <p:sldId id="325" r:id="rId12"/>
    <p:sldId id="326" r:id="rId13"/>
    <p:sldId id="327" r:id="rId14"/>
    <p:sldId id="337" r:id="rId15"/>
    <p:sldId id="328" r:id="rId16"/>
    <p:sldId id="329" r:id="rId17"/>
    <p:sldId id="330" r:id="rId18"/>
    <p:sldId id="331" r:id="rId19"/>
    <p:sldId id="332" r:id="rId20"/>
    <p:sldId id="333" r:id="rId21"/>
    <p:sldId id="334"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1E348-4E7C-4AE5-96D4-12708D183C5B}" type="datetimeFigureOut">
              <a:rPr lang="fr-FR" smtClean="0"/>
              <a:pPr/>
              <a:t>24/06/2022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4C067-1118-40D9-8A3E-E6655E3FE7F2}" type="slidenum">
              <a:rPr lang="fr-FR" smtClean="0"/>
              <a:pPr/>
              <a:t>‹N°›</a:t>
            </a:fld>
            <a:endParaRPr lang="fr-FR"/>
          </a:p>
        </p:txBody>
      </p:sp>
    </p:spTree>
    <p:extLst>
      <p:ext uri="{BB962C8B-B14F-4D97-AF65-F5344CB8AC3E}">
        <p14:creationId xmlns:p14="http://schemas.microsoft.com/office/powerpoint/2010/main" val="378179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0134B13-DE28-4001-8FF4-8A1F3639E6B6}" type="datetimeFigureOut">
              <a:rPr lang="fr-FR" smtClean="0"/>
              <a:pPr/>
              <a:t>24/06/2022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A74084-7211-4998-9F2B-778021ED559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34B13-DE28-4001-8FF4-8A1F3639E6B6}" type="datetimeFigureOut">
              <a:rPr lang="fr-FR" smtClean="0"/>
              <a:pPr/>
              <a:t>24/06/2022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74084-7211-4998-9F2B-778021ED559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alloprof.qc.ca/ImagesDesFiches/bv3/s1194i3.jpg" TargetMode="External"/><Relationship Id="rId1" Type="http://schemas.openxmlformats.org/officeDocument/2006/relationships/slideLayout" Target="../slideLayouts/slideLayout7.xml"/><Relationship Id="rId6" Type="http://schemas.openxmlformats.org/officeDocument/2006/relationships/hyperlink" Target="http://www.alloprof.qc.ca/ImagesDesFiches/bv3/s1194i6.jpg" TargetMode="External"/><Relationship Id="rId5" Type="http://schemas.openxmlformats.org/officeDocument/2006/relationships/image" Target="../media/image6.jpeg"/><Relationship Id="rId4" Type="http://schemas.openxmlformats.org/officeDocument/2006/relationships/hyperlink" Target="http://www.alloprof.qc.ca/ImagesDesFiches/bv3/s1194i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alloprof.qc.ca/ImagesDesFiches/bv3/s1194i4.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Dans certains cas particuliers, la pollinisation doit se réaliser avec l’aide d’un partenaire.</a:t>
            </a:r>
          </a:p>
          <a:p>
            <a:pPr>
              <a:buNone/>
            </a:pPr>
            <a:endParaRPr lang="fr-FR" dirty="0"/>
          </a:p>
          <a:p>
            <a:pPr>
              <a:buNone/>
            </a:pPr>
            <a:r>
              <a:rPr lang="fr-FR" dirty="0" smtClean="0">
                <a:solidFill>
                  <a:srgbClr val="00B050"/>
                </a:solidFill>
              </a:rPr>
              <a:t>Comment les organismes vivants interagissent-ils entre eux? </a:t>
            </a:r>
            <a:endParaRPr lang="fr-FR" dirty="0">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Activité 3  </a:t>
            </a:r>
            <a:r>
              <a:rPr lang="fr-FR" sz="1400" b="1" dirty="0" smtClean="0">
                <a:solidFill>
                  <a:srgbClr val="FFFF00"/>
                </a:solidFill>
              </a:rPr>
              <a:t>évaluation formative</a:t>
            </a:r>
            <a:r>
              <a:rPr lang="fr-FR" sz="3600" dirty="0" smtClean="0"/>
              <a:t> : les relations entre les espèces</a:t>
            </a:r>
            <a:endParaRPr lang="fr-FR" sz="3600" dirty="0"/>
          </a:p>
        </p:txBody>
      </p:sp>
      <p:graphicFrame>
        <p:nvGraphicFramePr>
          <p:cNvPr id="4" name="Tableau 3"/>
          <p:cNvGraphicFramePr>
            <a:graphicFrameLocks noGrp="1"/>
          </p:cNvGraphicFramePr>
          <p:nvPr/>
        </p:nvGraphicFramePr>
        <p:xfrm>
          <a:off x="1475656" y="2996952"/>
          <a:ext cx="5536803" cy="2944368"/>
        </p:xfrm>
        <a:graphic>
          <a:graphicData uri="http://schemas.openxmlformats.org/drawingml/2006/table">
            <a:tbl>
              <a:tblPr/>
              <a:tblGrid>
                <a:gridCol w="2645317"/>
                <a:gridCol w="1383198"/>
                <a:gridCol w="1508288"/>
              </a:tblGrid>
              <a:tr h="0">
                <a:tc>
                  <a:txBody>
                    <a:bodyPr/>
                    <a:lstStyle/>
                    <a:p>
                      <a:pPr>
                        <a:lnSpc>
                          <a:spcPct val="115000"/>
                        </a:lnSpc>
                        <a:spcBef>
                          <a:spcPts val="600"/>
                        </a:spcBef>
                        <a:spcAft>
                          <a:spcPts val="600"/>
                        </a:spcAft>
                      </a:pPr>
                      <a:r>
                        <a:rPr lang="fr-FR" sz="2400" dirty="0">
                          <a:latin typeface="Times New Roman"/>
                          <a:ea typeface="Times New Roman"/>
                          <a:cs typeface="Times New Roman"/>
                        </a:rPr>
                        <a:t>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fr-FR" sz="2400" dirty="0">
                          <a:latin typeface="Times New Roman"/>
                          <a:ea typeface="Times New Roman"/>
                          <a:cs typeface="Times New Roman"/>
                        </a:rPr>
                        <a:t>Espèce A</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fr-FR" sz="2400">
                          <a:latin typeface="Times New Roman"/>
                          <a:ea typeface="Times New Roman"/>
                          <a:cs typeface="Times New Roman"/>
                        </a:rPr>
                        <a:t>Espèce B</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600"/>
                        </a:spcBef>
                        <a:spcAft>
                          <a:spcPts val="600"/>
                        </a:spcAft>
                      </a:pPr>
                      <a:r>
                        <a:rPr lang="fr-FR" sz="2400">
                          <a:latin typeface="Times New Roman"/>
                          <a:ea typeface="Times New Roman"/>
                          <a:cs typeface="Times New Roman"/>
                        </a:rPr>
                        <a:t>Compétition</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600"/>
                        </a:spcBef>
                        <a:spcAft>
                          <a:spcPts val="600"/>
                        </a:spcAft>
                      </a:pPr>
                      <a:r>
                        <a:rPr lang="fr-FR" sz="2400">
                          <a:latin typeface="Times New Roman"/>
                          <a:ea typeface="Times New Roman"/>
                          <a:cs typeface="Times New Roman"/>
                        </a:rPr>
                        <a:t>Prédation</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600"/>
                        </a:spcBef>
                        <a:spcAft>
                          <a:spcPts val="600"/>
                        </a:spcAft>
                      </a:pPr>
                      <a:r>
                        <a:rPr lang="fr-FR" sz="2400">
                          <a:latin typeface="Times New Roman"/>
                          <a:ea typeface="Times New Roman"/>
                          <a:cs typeface="Times New Roman"/>
                        </a:rPr>
                        <a:t>Parasitisme</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600"/>
                        </a:spcBef>
                        <a:spcAft>
                          <a:spcPts val="600"/>
                        </a:spcAft>
                      </a:pPr>
                      <a:r>
                        <a:rPr lang="fr-FR" sz="2400">
                          <a:latin typeface="Times New Roman"/>
                          <a:ea typeface="Times New Roman"/>
                          <a:cs typeface="Times New Roman"/>
                        </a:rPr>
                        <a:t>Symbiose</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600"/>
                        </a:spcBef>
                        <a:spcAft>
                          <a:spcPts val="600"/>
                        </a:spcAft>
                      </a:pPr>
                      <a:r>
                        <a:rPr lang="fr-FR" sz="2400">
                          <a:latin typeface="Times New Roman"/>
                          <a:ea typeface="Times New Roman"/>
                          <a:cs typeface="Times New Roman"/>
                        </a:rPr>
                        <a:t>Mutualisme</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600"/>
                        </a:spcBef>
                        <a:spcAft>
                          <a:spcPts val="600"/>
                        </a:spcAft>
                      </a:pPr>
                      <a:r>
                        <a:rPr lang="fr-FR" sz="2400">
                          <a:latin typeface="Times New Roman"/>
                          <a:ea typeface="Times New Roman"/>
                          <a:cs typeface="Times New Roman"/>
                        </a:rPr>
                        <a:t>Commensalisme</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8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0529" name="Rectangle 1"/>
          <p:cNvSpPr>
            <a:spLocks noChangeArrowheads="1"/>
          </p:cNvSpPr>
          <p:nvPr/>
        </p:nvSpPr>
        <p:spPr bwMode="auto">
          <a:xfrm>
            <a:off x="179512" y="1484004"/>
            <a:ext cx="9144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Times New Roman" pitchFamily="18" charset="0"/>
                <a:cs typeface="Times New Roman" pitchFamily="18" charset="0"/>
              </a:rPr>
              <a:t>On peut résumer l'impact des relations entre les individus de la façon suivante :</a:t>
            </a:r>
            <a:endParaRPr kumimoji="0" lang="fr-FR" sz="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fr-FR" sz="1600" b="0" i="0" u="none" strike="noStrike" cap="none" normalizeH="0" baseline="0" dirty="0" smtClean="0">
                <a:ln>
                  <a:noFill/>
                </a:ln>
                <a:solidFill>
                  <a:schemeClr val="tx1"/>
                </a:solidFill>
                <a:effectLst/>
                <a:ea typeface="Times New Roman" pitchFamily="18" charset="0"/>
                <a:cs typeface="Times New Roman" pitchFamily="18" charset="0"/>
              </a:rPr>
              <a:t>représente un désavantage,</a:t>
            </a:r>
            <a:endParaRPr kumimoji="0" lang="fr-FR" sz="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ea typeface="Times New Roman" pitchFamily="18" charset="0"/>
                <a:cs typeface="Times New Roman" pitchFamily="18" charset="0"/>
              </a:rPr>
              <a:t>"+"</a:t>
            </a:r>
            <a:r>
              <a:rPr kumimoji="0" lang="fr-FR" sz="1600" b="0" i="0" u="none" strike="noStrike" cap="none" normalizeH="0" baseline="0" dirty="0" smtClean="0">
                <a:ln>
                  <a:noFill/>
                </a:ln>
                <a:solidFill>
                  <a:schemeClr val="tx1"/>
                </a:solidFill>
                <a:effectLst/>
                <a:ea typeface="Times New Roman" pitchFamily="18" charset="0"/>
                <a:cs typeface="Times New Roman" pitchFamily="18" charset="0"/>
              </a:rPr>
              <a:t> représente un avantage,</a:t>
            </a:r>
            <a:endParaRPr kumimoji="0" lang="fr-FR" sz="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ea typeface="Times New Roman" pitchFamily="18" charset="0"/>
                <a:cs typeface="Times New Roman" pitchFamily="18" charset="0"/>
              </a:rPr>
              <a:t>"0" </a:t>
            </a:r>
            <a:r>
              <a:rPr kumimoji="0" lang="fr-FR" sz="1600" b="0" i="0" u="none" strike="noStrike" cap="none" normalizeH="0" baseline="0" dirty="0" smtClean="0">
                <a:ln>
                  <a:noFill/>
                </a:ln>
                <a:solidFill>
                  <a:schemeClr val="tx1"/>
                </a:solidFill>
                <a:effectLst/>
                <a:ea typeface="Times New Roman" pitchFamily="18" charset="0"/>
                <a:cs typeface="Times New Roman" pitchFamily="18" charset="0"/>
              </a:rPr>
              <a:t>représente un impact neutre.</a:t>
            </a:r>
            <a:endParaRPr kumimoji="0" lang="fr-FR" sz="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23528" y="764703"/>
          <a:ext cx="8280920" cy="5245411"/>
        </p:xfrm>
        <a:graphic>
          <a:graphicData uri="http://schemas.openxmlformats.org/drawingml/2006/table">
            <a:tbl>
              <a:tblPr/>
              <a:tblGrid>
                <a:gridCol w="4140460"/>
                <a:gridCol w="4140460"/>
              </a:tblGrid>
              <a:tr h="258245">
                <a:tc>
                  <a:txBody>
                    <a:bodyPr/>
                    <a:lstStyle/>
                    <a:p>
                      <a:pPr algn="ctr">
                        <a:lnSpc>
                          <a:spcPct val="115000"/>
                        </a:lnSpc>
                        <a:spcAft>
                          <a:spcPts val="0"/>
                        </a:spcAft>
                      </a:pPr>
                      <a:r>
                        <a:rPr lang="fr-FR" sz="1600" b="1" u="sng" dirty="0">
                          <a:latin typeface="Times New Roman"/>
                          <a:ea typeface="Calibri"/>
                          <a:cs typeface="Times New Roman"/>
                        </a:rPr>
                        <a:t>Relations entre les espèces</a:t>
                      </a: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u="sng">
                          <a:latin typeface="Times New Roman"/>
                          <a:ea typeface="Calibri"/>
                          <a:cs typeface="Times New Roman"/>
                        </a:rPr>
                        <a:t>Exemples de relations</a:t>
                      </a:r>
                      <a:endParaRPr lang="fr-FR" sz="120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086">
                <a:tc>
                  <a:txBody>
                    <a:bodyPr/>
                    <a:lstStyle/>
                    <a:p>
                      <a:pPr marL="342900" lvl="0" indent="-342900" algn="l">
                        <a:spcAft>
                          <a:spcPts val="0"/>
                        </a:spcAft>
                        <a:buFont typeface="Wingdings"/>
                        <a:buChar char=""/>
                      </a:pPr>
                      <a:r>
                        <a:rPr lang="fr-FR" sz="1800" b="1">
                          <a:latin typeface="Calibri"/>
                          <a:ea typeface="Times New Roman"/>
                          <a:cs typeface="Times New Roman"/>
                        </a:rPr>
                        <a:t>La compétition</a:t>
                      </a:r>
                      <a:endParaRPr lang="fr-FR" sz="1200" b="1">
                        <a:latin typeface="Calibri"/>
                        <a:ea typeface="Times New Roman"/>
                        <a:cs typeface="Times New Roman"/>
                      </a:endParaRPr>
                    </a:p>
                    <a:p>
                      <a:pPr algn="l">
                        <a:lnSpc>
                          <a:spcPct val="115000"/>
                        </a:lnSpc>
                        <a:spcAft>
                          <a:spcPts val="0"/>
                        </a:spcAft>
                      </a:pPr>
                      <a:r>
                        <a:rPr lang="fr-FR" sz="1200">
                          <a:latin typeface="Times New Roman"/>
                          <a:ea typeface="Times New Roman"/>
                          <a:cs typeface="Times New Roman"/>
                        </a:rPr>
                        <a:t>La </a:t>
                      </a:r>
                      <a:r>
                        <a:rPr lang="fr-FR" sz="1200" b="1">
                          <a:latin typeface="Times New Roman"/>
                          <a:ea typeface="Times New Roman"/>
                          <a:cs typeface="Times New Roman"/>
                        </a:rPr>
                        <a:t>compétition </a:t>
                      </a:r>
                      <a:r>
                        <a:rPr lang="fr-FR" sz="1200">
                          <a:latin typeface="Times New Roman"/>
                          <a:ea typeface="Times New Roman"/>
                          <a:cs typeface="Times New Roman"/>
                        </a:rPr>
                        <a:t>est une relation entre des espèces qui ont besoin des mêmes ressources (nourriture, eau, territoire, etc.). </a:t>
                      </a:r>
                      <a:endParaRPr lang="fr-FR" sz="1200">
                        <a:latin typeface="Calibri"/>
                        <a:ea typeface="Calibri"/>
                        <a:cs typeface="Times New Roman"/>
                      </a:endParaRPr>
                    </a:p>
                    <a:p>
                      <a:pPr algn="l">
                        <a:lnSpc>
                          <a:spcPct val="115000"/>
                        </a:lnSpc>
                        <a:spcAft>
                          <a:spcPts val="0"/>
                        </a:spcAft>
                      </a:pPr>
                      <a:r>
                        <a:rPr lang="fr-FR" sz="1200">
                          <a:latin typeface="Times New Roman"/>
                          <a:ea typeface="Times New Roman"/>
                          <a:cs typeface="Times New Roman"/>
                        </a:rPr>
                        <a:t>La compétition entre deux espèces est dite </a:t>
                      </a:r>
                      <a:r>
                        <a:rPr lang="fr-FR" sz="1200" b="1">
                          <a:latin typeface="Times New Roman"/>
                          <a:ea typeface="Times New Roman"/>
                          <a:cs typeface="Times New Roman"/>
                        </a:rPr>
                        <a:t>interspécifique</a:t>
                      </a:r>
                      <a:r>
                        <a:rPr lang="fr-FR" sz="1200">
                          <a:latin typeface="Times New Roman"/>
                          <a:ea typeface="Times New Roman"/>
                          <a:cs typeface="Times New Roman"/>
                        </a:rPr>
                        <a:t>. Toutefois, la compétition peut également avoir lieu entre deux individus de la même espèce. On dira alors que la compétition est </a:t>
                      </a:r>
                      <a:r>
                        <a:rPr lang="fr-FR" sz="1200" b="1">
                          <a:latin typeface="Times New Roman"/>
                          <a:ea typeface="Times New Roman"/>
                          <a:cs typeface="Times New Roman"/>
                        </a:rPr>
                        <a:t>intra spécifique</a:t>
                      </a:r>
                      <a:r>
                        <a:rPr lang="fr-FR" sz="1200">
                          <a:latin typeface="Times New Roman"/>
                          <a:ea typeface="Times New Roman"/>
                          <a:cs typeface="Times New Roman"/>
                        </a:rPr>
                        <a:t>. </a:t>
                      </a:r>
                      <a:endParaRPr lang="fr-FR" sz="120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Times New Roman"/>
                          <a:ea typeface="Times New Roman"/>
                          <a:cs typeface="Times New Roman"/>
                        </a:rPr>
                        <a:t>Exemple </a:t>
                      </a:r>
                      <a:r>
                        <a:rPr lang="fr-FR" sz="1200" dirty="0">
                          <a:latin typeface="Times New Roman"/>
                          <a:ea typeface="Times New Roman"/>
                          <a:cs typeface="Times New Roman"/>
                        </a:rPr>
                        <a:t>de combat chez les cerfs élaphes  les deux mâles veulent se reproduire avec la même femelle, ils vont souvent combattre et le vainqueur aura accès à la reproduction.</a:t>
                      </a: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945">
                <a:tc>
                  <a:txBody>
                    <a:bodyPr/>
                    <a:lstStyle/>
                    <a:p>
                      <a:pPr marL="342900" lvl="0" indent="-342900" algn="l">
                        <a:lnSpc>
                          <a:spcPct val="115000"/>
                        </a:lnSpc>
                        <a:spcAft>
                          <a:spcPts val="0"/>
                        </a:spcAft>
                        <a:buFont typeface="Wingdings"/>
                        <a:buChar char=""/>
                      </a:pPr>
                      <a:r>
                        <a:rPr lang="fr-FR" sz="1800" b="1" dirty="0">
                          <a:latin typeface="Times New Roman"/>
                          <a:ea typeface="Times New Roman"/>
                          <a:cs typeface="Times New Roman"/>
                        </a:rPr>
                        <a:t>La prédation</a:t>
                      </a:r>
                      <a:endParaRPr lang="fr-FR" sz="1200" dirty="0">
                        <a:latin typeface="Calibri"/>
                        <a:ea typeface="Calibri"/>
                        <a:cs typeface="Times New Roman"/>
                      </a:endParaRPr>
                    </a:p>
                    <a:p>
                      <a:pPr algn="l">
                        <a:lnSpc>
                          <a:spcPct val="115000"/>
                        </a:lnSpc>
                        <a:spcAft>
                          <a:spcPts val="0"/>
                        </a:spcAft>
                      </a:pPr>
                      <a:r>
                        <a:rPr lang="fr-FR" sz="1200" dirty="0">
                          <a:latin typeface="Times New Roman"/>
                          <a:ea typeface="Times New Roman"/>
                          <a:cs typeface="Times New Roman"/>
                        </a:rPr>
                        <a:t>La </a:t>
                      </a:r>
                      <a:r>
                        <a:rPr lang="fr-FR" sz="1200" b="1" dirty="0">
                          <a:latin typeface="Times New Roman"/>
                          <a:ea typeface="Times New Roman"/>
                          <a:cs typeface="Times New Roman"/>
                        </a:rPr>
                        <a:t>prédation </a:t>
                      </a:r>
                      <a:r>
                        <a:rPr lang="fr-FR" sz="1200" dirty="0">
                          <a:latin typeface="Times New Roman"/>
                          <a:ea typeface="Times New Roman"/>
                          <a:cs typeface="Times New Roman"/>
                        </a:rPr>
                        <a:t>est une relation dans laquelle une espèce (le prédateur) en </a:t>
                      </a:r>
                      <a:r>
                        <a:rPr lang="fr-FR" sz="1200" dirty="0" smtClean="0">
                          <a:latin typeface="Times New Roman"/>
                          <a:ea typeface="Times New Roman"/>
                          <a:cs typeface="Times New Roman"/>
                        </a:rPr>
                        <a:t>mange </a:t>
                      </a:r>
                      <a:r>
                        <a:rPr lang="fr-FR" sz="1200" dirty="0">
                          <a:latin typeface="Times New Roman"/>
                          <a:ea typeface="Times New Roman"/>
                          <a:cs typeface="Times New Roman"/>
                        </a:rPr>
                        <a:t>une autre (la proie). </a:t>
                      </a:r>
                      <a:endParaRPr lang="fr-FR" sz="1200" dirty="0">
                        <a:latin typeface="Calibri"/>
                        <a:ea typeface="Calibri"/>
                        <a:cs typeface="Times New Roman"/>
                      </a:endParaRPr>
                    </a:p>
                    <a:p>
                      <a:pPr algn="l">
                        <a:lnSpc>
                          <a:spcPct val="115000"/>
                        </a:lnSpc>
                        <a:spcAft>
                          <a:spcPts val="0"/>
                        </a:spcAft>
                      </a:pPr>
                      <a:r>
                        <a:rPr lang="fr-FR" sz="1200" dirty="0">
                          <a:latin typeface="Times New Roman"/>
                          <a:ea typeface="Times New Roman"/>
                          <a:cs typeface="Times New Roman"/>
                        </a:rPr>
                        <a:t>On inclut dans ce type de relation les carnivores (prédation sur d'autres animaux) et les herbivores (prédation sur des végétaux).</a:t>
                      </a: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Times New Roman"/>
                          <a:ea typeface="Times New Roman"/>
                          <a:cs typeface="Times New Roman"/>
                        </a:rPr>
                        <a:t>Grand </a:t>
                      </a:r>
                      <a:r>
                        <a:rPr lang="fr-FR" sz="1200" dirty="0">
                          <a:latin typeface="Times New Roman"/>
                          <a:ea typeface="Times New Roman"/>
                          <a:cs typeface="Times New Roman"/>
                        </a:rPr>
                        <a:t>héron et sa proie</a:t>
                      </a: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7292">
                <a:tc>
                  <a:txBody>
                    <a:bodyPr/>
                    <a:lstStyle/>
                    <a:p>
                      <a:pPr marL="342900" lvl="0" indent="-342900" algn="l">
                        <a:lnSpc>
                          <a:spcPct val="115000"/>
                        </a:lnSpc>
                        <a:spcAft>
                          <a:spcPts val="0"/>
                        </a:spcAft>
                        <a:buFont typeface="Wingdings"/>
                        <a:buChar char=""/>
                      </a:pPr>
                      <a:r>
                        <a:rPr lang="fr-FR" sz="1800" b="1" dirty="0">
                          <a:latin typeface="Times New Roman"/>
                          <a:ea typeface="Times New Roman"/>
                          <a:cs typeface="Times New Roman"/>
                        </a:rPr>
                        <a:t>Le parasitisme</a:t>
                      </a:r>
                      <a:endParaRPr lang="fr-FR" sz="1200" dirty="0">
                        <a:latin typeface="Calibri"/>
                        <a:ea typeface="Calibri"/>
                        <a:cs typeface="Times New Roman"/>
                      </a:endParaRPr>
                    </a:p>
                    <a:p>
                      <a:pPr algn="l">
                        <a:lnSpc>
                          <a:spcPct val="115000"/>
                        </a:lnSpc>
                        <a:spcAft>
                          <a:spcPts val="0"/>
                        </a:spcAft>
                      </a:pPr>
                      <a:r>
                        <a:rPr lang="fr-FR" sz="1200" dirty="0">
                          <a:latin typeface="Times New Roman"/>
                          <a:ea typeface="Times New Roman"/>
                          <a:cs typeface="Times New Roman"/>
                        </a:rPr>
                        <a:t>Le </a:t>
                      </a:r>
                      <a:r>
                        <a:rPr lang="fr-FR" sz="1200" b="1" dirty="0">
                          <a:latin typeface="Times New Roman"/>
                          <a:ea typeface="Times New Roman"/>
                          <a:cs typeface="Times New Roman"/>
                        </a:rPr>
                        <a:t>parasitisme </a:t>
                      </a:r>
                      <a:r>
                        <a:rPr lang="fr-FR" sz="1200" dirty="0">
                          <a:latin typeface="Times New Roman"/>
                          <a:ea typeface="Times New Roman"/>
                          <a:cs typeface="Times New Roman"/>
                        </a:rPr>
                        <a:t>est une relation où une espèce (le </a:t>
                      </a:r>
                      <a:r>
                        <a:rPr lang="fr-FR" sz="1200" u="sng" dirty="0">
                          <a:latin typeface="Times New Roman"/>
                          <a:ea typeface="Times New Roman"/>
                          <a:cs typeface="Times New Roman"/>
                        </a:rPr>
                        <a:t>parasite</a:t>
                      </a:r>
                      <a:r>
                        <a:rPr lang="fr-FR" sz="1200" dirty="0">
                          <a:latin typeface="Times New Roman"/>
                          <a:ea typeface="Times New Roman"/>
                          <a:cs typeface="Times New Roman"/>
                        </a:rPr>
                        <a:t>) </a:t>
                      </a:r>
                      <a:r>
                        <a:rPr lang="fr-FR" sz="1200" dirty="0" smtClean="0">
                          <a:latin typeface="Times New Roman"/>
                          <a:ea typeface="Times New Roman"/>
                          <a:cs typeface="Times New Roman"/>
                        </a:rPr>
                        <a:t>prélève tout ou une partie de ses besoins </a:t>
                      </a:r>
                      <a:r>
                        <a:rPr lang="fr-FR" sz="1200" dirty="0">
                          <a:latin typeface="Times New Roman"/>
                          <a:ea typeface="Times New Roman"/>
                          <a:cs typeface="Times New Roman"/>
                        </a:rPr>
                        <a:t>d'une autre espèce </a:t>
                      </a:r>
                      <a:r>
                        <a:rPr lang="fr-FR" sz="1200" dirty="0" smtClean="0">
                          <a:latin typeface="Times New Roman"/>
                          <a:ea typeface="Times New Roman"/>
                          <a:cs typeface="Times New Roman"/>
                        </a:rPr>
                        <a:t> vivante (l'</a:t>
                      </a:r>
                      <a:r>
                        <a:rPr lang="fr-FR" sz="1200" u="sng" dirty="0" smtClean="0">
                          <a:latin typeface="Times New Roman"/>
                          <a:ea typeface="Times New Roman"/>
                          <a:cs typeface="Times New Roman"/>
                        </a:rPr>
                        <a:t>hôte</a:t>
                      </a:r>
                      <a:r>
                        <a:rPr lang="fr-FR" sz="1200" dirty="0">
                          <a:latin typeface="Times New Roman"/>
                          <a:ea typeface="Times New Roman"/>
                          <a:cs typeface="Times New Roman"/>
                        </a:rPr>
                        <a:t>) en lui étant nuisible. </a:t>
                      </a:r>
                      <a:endParaRPr lang="fr-FR" sz="1200" dirty="0">
                        <a:latin typeface="Calibri"/>
                        <a:ea typeface="Calibri"/>
                        <a:cs typeface="Times New Roman"/>
                      </a:endParaRPr>
                    </a:p>
                    <a:p>
                      <a:pPr algn="l">
                        <a:lnSpc>
                          <a:spcPct val="115000"/>
                        </a:lnSpc>
                        <a:spcAft>
                          <a:spcPts val="0"/>
                        </a:spcAft>
                      </a:pPr>
                      <a:r>
                        <a:rPr lang="fr-FR" sz="1200" dirty="0">
                          <a:latin typeface="Times New Roman"/>
                          <a:ea typeface="Times New Roman"/>
                          <a:cs typeface="Times New Roman"/>
                        </a:rPr>
                        <a:t>Le parasite peut vivre à l'intérieur de son hôte ou sur celui-ci. Pendant son cycle de vie ou une partie de son cycle, le parasite vit et se reproduit sur un ou plusieurs hôtes.</a:t>
                      </a:r>
                      <a:endParaRPr lang="fr-FR" sz="1200" dirty="0">
                        <a:latin typeface="Calibri"/>
                        <a:ea typeface="Calibri"/>
                        <a:cs typeface="Times New Roman"/>
                      </a:endParaRPr>
                    </a:p>
                    <a:p>
                      <a:pPr algn="l">
                        <a:lnSpc>
                          <a:spcPct val="115000"/>
                        </a:lnSpc>
                        <a:spcAft>
                          <a:spcPts val="0"/>
                        </a:spcAft>
                      </a:pPr>
                      <a:r>
                        <a:rPr lang="fr-FR" sz="1200" dirty="0">
                          <a:latin typeface="Times New Roman"/>
                          <a:ea typeface="Times New Roman"/>
                          <a:cs typeface="Times New Roman"/>
                        </a:rPr>
                        <a:t>Remarque : À la différence du prédateur, le parasite ne tue pas </a:t>
                      </a:r>
                      <a:r>
                        <a:rPr lang="fr-FR" sz="1200" dirty="0" smtClean="0">
                          <a:latin typeface="Times New Roman"/>
                          <a:ea typeface="Times New Roman"/>
                          <a:cs typeface="Times New Roman"/>
                        </a:rPr>
                        <a:t> immédiatement son </a:t>
                      </a:r>
                      <a:r>
                        <a:rPr lang="fr-FR" sz="1200" dirty="0">
                          <a:latin typeface="Times New Roman"/>
                          <a:ea typeface="Times New Roman"/>
                          <a:cs typeface="Times New Roman"/>
                        </a:rPr>
                        <a:t>hôte, car sa survie en dépend. </a:t>
                      </a: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Times New Roman"/>
                          <a:ea typeface="Times New Roman"/>
                          <a:cs typeface="Times New Roman"/>
                        </a:rPr>
                        <a:t>La </a:t>
                      </a:r>
                      <a:r>
                        <a:rPr lang="fr-FR" sz="1200" dirty="0">
                          <a:latin typeface="Times New Roman"/>
                          <a:ea typeface="Times New Roman"/>
                          <a:cs typeface="Times New Roman"/>
                        </a:rPr>
                        <a:t>chenille qui se nourrit des feuilles d'un arbre l'affaiblit et peut donc être considérée comme un parasite.</a:t>
                      </a:r>
                      <a:br>
                        <a:rPr lang="fr-FR" sz="1200" dirty="0">
                          <a:latin typeface="Times New Roman"/>
                          <a:ea typeface="Times New Roman"/>
                          <a:cs typeface="Times New Roman"/>
                        </a:rPr>
                      </a:b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9510" name="Image 1" descr="http://www.alloprof.qc.ca/ImagesDesFiches/bv3/s1194i3.jpg">
            <a:hlinkClick r:id="rId2"/>
          </p:cNvPr>
          <p:cNvPicPr>
            <a:picLocks noChangeAspect="1" noChangeArrowheads="1"/>
          </p:cNvPicPr>
          <p:nvPr/>
        </p:nvPicPr>
        <p:blipFill>
          <a:blip r:embed="rId3" cstate="print"/>
          <a:srcRect/>
          <a:stretch>
            <a:fillRect/>
          </a:stretch>
        </p:blipFill>
        <p:spPr bwMode="auto">
          <a:xfrm>
            <a:off x="5786814" y="1656679"/>
            <a:ext cx="1377474" cy="908225"/>
          </a:xfrm>
          <a:prstGeom prst="rect">
            <a:avLst/>
          </a:prstGeom>
          <a:noFill/>
        </p:spPr>
      </p:pic>
      <p:pic>
        <p:nvPicPr>
          <p:cNvPr id="149509" name="Image 2" descr="http://www.alloprof.qc.ca/ImagesDesFiches/bv3/s1194i2.JPG">
            <a:hlinkClick r:id="rId4"/>
          </p:cNvPr>
          <p:cNvPicPr>
            <a:picLocks noChangeAspect="1" noChangeArrowheads="1"/>
          </p:cNvPicPr>
          <p:nvPr/>
        </p:nvPicPr>
        <p:blipFill>
          <a:blip r:embed="rId5" cstate="print"/>
          <a:srcRect/>
          <a:stretch>
            <a:fillRect/>
          </a:stretch>
        </p:blipFill>
        <p:spPr bwMode="auto">
          <a:xfrm>
            <a:off x="5652120" y="2843290"/>
            <a:ext cx="1800200" cy="1089766"/>
          </a:xfrm>
          <a:prstGeom prst="rect">
            <a:avLst/>
          </a:prstGeom>
          <a:noFill/>
        </p:spPr>
      </p:pic>
      <p:pic>
        <p:nvPicPr>
          <p:cNvPr id="149508" name="Image 3" descr="http://www.alloprof.qc.ca/ImagesDesFiches/bv3/s1194i6.jpg">
            <a:hlinkClick r:id="rId6"/>
          </p:cNvPr>
          <p:cNvPicPr>
            <a:picLocks noChangeAspect="1" noChangeArrowheads="1"/>
          </p:cNvPicPr>
          <p:nvPr/>
        </p:nvPicPr>
        <p:blipFill>
          <a:blip r:embed="rId7" cstate="print"/>
          <a:srcRect/>
          <a:stretch>
            <a:fillRect/>
          </a:stretch>
        </p:blipFill>
        <p:spPr bwMode="auto">
          <a:xfrm>
            <a:off x="5724128" y="4437112"/>
            <a:ext cx="1621193" cy="123519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512" y="548680"/>
          <a:ext cx="8640960" cy="5634433"/>
        </p:xfrm>
        <a:graphic>
          <a:graphicData uri="http://schemas.openxmlformats.org/drawingml/2006/table">
            <a:tbl>
              <a:tblPr/>
              <a:tblGrid>
                <a:gridCol w="4320480"/>
                <a:gridCol w="4320480"/>
              </a:tblGrid>
              <a:tr h="372341">
                <a:tc>
                  <a:txBody>
                    <a:bodyPr/>
                    <a:lstStyle/>
                    <a:p>
                      <a:pPr algn="ctr">
                        <a:lnSpc>
                          <a:spcPct val="115000"/>
                        </a:lnSpc>
                        <a:spcAft>
                          <a:spcPts val="0"/>
                        </a:spcAft>
                      </a:pPr>
                      <a:r>
                        <a:rPr lang="fr-FR" sz="1600" b="1" u="sng" dirty="0">
                          <a:latin typeface="Times New Roman"/>
                          <a:ea typeface="Calibri"/>
                          <a:cs typeface="Times New Roman"/>
                        </a:rPr>
                        <a:t>Relations entre les espèces</a:t>
                      </a: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u="sng">
                          <a:latin typeface="Times New Roman"/>
                          <a:ea typeface="Calibri"/>
                          <a:cs typeface="Times New Roman"/>
                        </a:rPr>
                        <a:t>Exemples de relations</a:t>
                      </a:r>
                      <a:endParaRPr lang="fr-FR" sz="120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2376">
                <a:tc>
                  <a:txBody>
                    <a:bodyPr/>
                    <a:lstStyle/>
                    <a:p>
                      <a:pPr marL="342900" lvl="0" indent="-342900" algn="l">
                        <a:lnSpc>
                          <a:spcPct val="115000"/>
                        </a:lnSpc>
                        <a:spcAft>
                          <a:spcPts val="0"/>
                        </a:spcAft>
                        <a:buFont typeface="Wingdings"/>
                        <a:buChar char=""/>
                      </a:pPr>
                      <a:r>
                        <a:rPr lang="fr-FR" sz="1800" b="1" dirty="0">
                          <a:latin typeface="Times New Roman"/>
                          <a:ea typeface="Times New Roman"/>
                          <a:cs typeface="Times New Roman"/>
                        </a:rPr>
                        <a:t>La symbiose</a:t>
                      </a:r>
                      <a:endParaRPr lang="fr-FR" sz="1200" dirty="0">
                        <a:latin typeface="Calibri"/>
                        <a:ea typeface="Calibri"/>
                        <a:cs typeface="Times New Roman"/>
                      </a:endParaRPr>
                    </a:p>
                    <a:p>
                      <a:pPr algn="l">
                        <a:lnSpc>
                          <a:spcPct val="115000"/>
                        </a:lnSpc>
                        <a:spcAft>
                          <a:spcPts val="0"/>
                        </a:spcAft>
                      </a:pPr>
                      <a:r>
                        <a:rPr lang="fr-FR" sz="1200" dirty="0">
                          <a:latin typeface="Times New Roman"/>
                          <a:ea typeface="Times New Roman"/>
                          <a:cs typeface="Times New Roman"/>
                        </a:rPr>
                        <a:t>La </a:t>
                      </a:r>
                      <a:r>
                        <a:rPr lang="fr-FR" sz="1200" b="1" dirty="0">
                          <a:latin typeface="Times New Roman"/>
                          <a:ea typeface="Times New Roman"/>
                          <a:cs typeface="Times New Roman"/>
                        </a:rPr>
                        <a:t>symbiose </a:t>
                      </a:r>
                      <a:r>
                        <a:rPr lang="fr-FR" sz="1200" dirty="0">
                          <a:latin typeface="Times New Roman"/>
                          <a:ea typeface="Times New Roman"/>
                          <a:cs typeface="Times New Roman"/>
                        </a:rPr>
                        <a:t>est une relation </a:t>
                      </a:r>
                      <a:r>
                        <a:rPr lang="fr-FR" sz="1200" dirty="0" smtClean="0">
                          <a:latin typeface="Times New Roman"/>
                          <a:ea typeface="Times New Roman"/>
                          <a:cs typeface="Times New Roman"/>
                        </a:rPr>
                        <a:t>entre</a:t>
                      </a:r>
                      <a:r>
                        <a:rPr lang="fr-FR" sz="1200" baseline="0" dirty="0" smtClean="0">
                          <a:latin typeface="Times New Roman"/>
                          <a:ea typeface="Times New Roman"/>
                          <a:cs typeface="Times New Roman"/>
                        </a:rPr>
                        <a:t> d</a:t>
                      </a:r>
                      <a:r>
                        <a:rPr lang="fr-FR" sz="1200" dirty="0" smtClean="0">
                          <a:latin typeface="Times New Roman"/>
                          <a:ea typeface="Times New Roman"/>
                          <a:cs typeface="Times New Roman"/>
                        </a:rPr>
                        <a:t>eux </a:t>
                      </a:r>
                      <a:r>
                        <a:rPr lang="fr-FR" sz="1200" dirty="0">
                          <a:latin typeface="Times New Roman"/>
                          <a:ea typeface="Times New Roman"/>
                          <a:cs typeface="Times New Roman"/>
                        </a:rPr>
                        <a:t>espèces </a:t>
                      </a:r>
                      <a:r>
                        <a:rPr lang="fr-FR" sz="1200" dirty="0" smtClean="0">
                          <a:latin typeface="Times New Roman"/>
                          <a:ea typeface="Times New Roman"/>
                          <a:cs typeface="Times New Roman"/>
                        </a:rPr>
                        <a:t> ou chacun a besoin absolument de l’autre pour survivre.</a:t>
                      </a:r>
                      <a:r>
                        <a:rPr lang="fr-FR" sz="1200" dirty="0">
                          <a:latin typeface="Times New Roman"/>
                          <a:ea typeface="Times New Roman"/>
                          <a:cs typeface="Times New Roman"/>
                        </a:rPr>
                        <a:t> </a:t>
                      </a:r>
                      <a:endParaRPr lang="fr-FR" sz="1200" dirty="0">
                        <a:latin typeface="Calibri"/>
                        <a:ea typeface="Calibri"/>
                        <a:cs typeface="Times New Roman"/>
                      </a:endParaRPr>
                    </a:p>
                    <a:p>
                      <a:pPr algn="l">
                        <a:lnSpc>
                          <a:spcPct val="115000"/>
                        </a:lnSpc>
                        <a:spcAft>
                          <a:spcPts val="0"/>
                        </a:spcAft>
                      </a:pPr>
                      <a:r>
                        <a:rPr lang="fr-FR" sz="1200" dirty="0">
                          <a:latin typeface="Times New Roman"/>
                          <a:ea typeface="Times New Roman"/>
                          <a:cs typeface="Times New Roman"/>
                        </a:rPr>
                        <a:t>Outre les lichens, les micro-organismes se trouvant à l'intérieur du système digestif d'animaux sont un autre exemple de symbiose, comme ceux qui permettent la digestion de la cellulose chez les ruminants.</a:t>
                      </a: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Times New Roman"/>
                          <a:ea typeface="Times New Roman"/>
                          <a:cs typeface="Times New Roman"/>
                        </a:rPr>
                        <a:t>Les </a:t>
                      </a:r>
                      <a:r>
                        <a:rPr lang="fr-FR" sz="1200" dirty="0">
                          <a:latin typeface="Times New Roman"/>
                          <a:ea typeface="Times New Roman"/>
                          <a:cs typeface="Times New Roman"/>
                        </a:rPr>
                        <a:t>lichens correspondent à la symbiose entre un champignon et une algue ou une cyanobactérie.</a:t>
                      </a: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499">
                <a:tc>
                  <a:txBody>
                    <a:bodyPr/>
                    <a:lstStyle/>
                    <a:p>
                      <a:pPr marL="342900" lvl="0" indent="-342900" algn="l">
                        <a:lnSpc>
                          <a:spcPct val="115000"/>
                        </a:lnSpc>
                        <a:spcAft>
                          <a:spcPts val="0"/>
                        </a:spcAft>
                        <a:buFont typeface="Wingdings"/>
                        <a:buChar char=""/>
                      </a:pPr>
                      <a:r>
                        <a:rPr lang="fr-FR" sz="1800" b="1" dirty="0">
                          <a:latin typeface="Times New Roman"/>
                          <a:ea typeface="Times New Roman"/>
                          <a:cs typeface="Times New Roman"/>
                        </a:rPr>
                        <a:t>Le mutualisme</a:t>
                      </a:r>
                      <a:endParaRPr lang="fr-FR" sz="1200" dirty="0">
                        <a:latin typeface="Calibri"/>
                        <a:ea typeface="Calibri"/>
                        <a:cs typeface="Times New Roman"/>
                      </a:endParaRPr>
                    </a:p>
                    <a:p>
                      <a:pPr algn="l">
                        <a:lnSpc>
                          <a:spcPct val="115000"/>
                        </a:lnSpc>
                        <a:spcAft>
                          <a:spcPts val="0"/>
                        </a:spcAft>
                      </a:pPr>
                      <a:r>
                        <a:rPr lang="fr-FR" sz="1200" dirty="0">
                          <a:latin typeface="Times New Roman"/>
                          <a:ea typeface="Times New Roman"/>
                          <a:cs typeface="Times New Roman"/>
                        </a:rPr>
                        <a:t>Le </a:t>
                      </a:r>
                      <a:r>
                        <a:rPr lang="fr-FR" sz="1200" b="1" dirty="0">
                          <a:latin typeface="Times New Roman"/>
                          <a:ea typeface="Times New Roman"/>
                          <a:cs typeface="Times New Roman"/>
                        </a:rPr>
                        <a:t>mutualisme </a:t>
                      </a:r>
                      <a:r>
                        <a:rPr lang="fr-FR" sz="1200" dirty="0">
                          <a:latin typeface="Times New Roman"/>
                          <a:ea typeface="Times New Roman"/>
                          <a:cs typeface="Times New Roman"/>
                        </a:rPr>
                        <a:t>est une relation de coopération, où deux espèces retirent un avantage qui peut être lié à la protection, au déplacement ou à l'alimentation. Par contre, cette relation n'est pas essentielle à la survie des deux espèces</a:t>
                      </a:r>
                      <a:r>
                        <a:rPr lang="fr-FR" sz="1200" dirty="0" smtClean="0">
                          <a:latin typeface="Times New Roman"/>
                          <a:ea typeface="Times New Roman"/>
                          <a:cs typeface="Times New Roman"/>
                        </a:rPr>
                        <a:t>.</a:t>
                      </a:r>
                    </a:p>
                    <a:p>
                      <a:pPr algn="l">
                        <a:lnSpc>
                          <a:spcPct val="115000"/>
                        </a:lnSpc>
                        <a:spcAft>
                          <a:spcPts val="0"/>
                        </a:spcAft>
                      </a:pPr>
                      <a:endParaRPr lang="fr-FR" sz="1200" dirty="0" smtClean="0">
                        <a:latin typeface="Times New Roman"/>
                        <a:ea typeface="Calibri"/>
                        <a:cs typeface="Times New Roman"/>
                      </a:endParaRPr>
                    </a:p>
                    <a:p>
                      <a:pPr algn="l">
                        <a:lnSpc>
                          <a:spcPct val="115000"/>
                        </a:lnSpc>
                        <a:spcAft>
                          <a:spcPts val="0"/>
                        </a:spcAft>
                      </a:pP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Times New Roman"/>
                          <a:ea typeface="Times New Roman"/>
                          <a:cs typeface="Times New Roman"/>
                        </a:rPr>
                        <a:t>Certaines </a:t>
                      </a:r>
                      <a:r>
                        <a:rPr lang="fr-FR" sz="1200" dirty="0">
                          <a:latin typeface="Times New Roman"/>
                          <a:ea typeface="Times New Roman"/>
                          <a:cs typeface="Times New Roman"/>
                        </a:rPr>
                        <a:t>espèces d'oiseaux, comme les pique-bœufs, vont débarrasser de grands mammifères de leurs parasites en les mangeant.</a:t>
                      </a: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2376">
                <a:tc>
                  <a:txBody>
                    <a:bodyPr/>
                    <a:lstStyle/>
                    <a:p>
                      <a:pPr marL="342900" lvl="0" indent="-342900" algn="l">
                        <a:lnSpc>
                          <a:spcPct val="115000"/>
                        </a:lnSpc>
                        <a:spcAft>
                          <a:spcPts val="0"/>
                        </a:spcAft>
                        <a:buFont typeface="Wingdings"/>
                        <a:buChar char=""/>
                      </a:pPr>
                      <a:r>
                        <a:rPr lang="fr-FR" sz="1800" b="1">
                          <a:latin typeface="Times New Roman"/>
                          <a:ea typeface="Times New Roman"/>
                          <a:cs typeface="Times New Roman"/>
                        </a:rPr>
                        <a:t>Le commensalisme</a:t>
                      </a:r>
                      <a:endParaRPr lang="fr-FR" sz="1200">
                        <a:latin typeface="Calibri"/>
                        <a:ea typeface="Calibri"/>
                        <a:cs typeface="Times New Roman"/>
                      </a:endParaRPr>
                    </a:p>
                    <a:p>
                      <a:pPr algn="l">
                        <a:lnSpc>
                          <a:spcPct val="115000"/>
                        </a:lnSpc>
                        <a:spcAft>
                          <a:spcPts val="0"/>
                        </a:spcAft>
                      </a:pPr>
                      <a:r>
                        <a:rPr lang="fr-FR" sz="1200">
                          <a:latin typeface="Times New Roman"/>
                          <a:ea typeface="Times New Roman"/>
                          <a:cs typeface="Times New Roman"/>
                        </a:rPr>
                        <a:t>Le </a:t>
                      </a:r>
                      <a:r>
                        <a:rPr lang="fr-FR" sz="1200" b="1">
                          <a:latin typeface="Times New Roman"/>
                          <a:ea typeface="Times New Roman"/>
                          <a:cs typeface="Times New Roman"/>
                        </a:rPr>
                        <a:t>commensalisme </a:t>
                      </a:r>
                      <a:r>
                        <a:rPr lang="fr-FR" sz="1200">
                          <a:latin typeface="Times New Roman"/>
                          <a:ea typeface="Times New Roman"/>
                          <a:cs typeface="Times New Roman"/>
                        </a:rPr>
                        <a:t>est une relation entre deux espèces, mais pour laquelle une seule d’entre elles (le commensal) retire des bénéfices. L’autre espèce (l’hôte) ne subit toutefois aucun dommage et n'en retire aucun avantage.</a:t>
                      </a:r>
                      <a:endParaRPr lang="fr-FR" sz="1200">
                        <a:latin typeface="Calibri"/>
                        <a:ea typeface="Calibri"/>
                        <a:cs typeface="Times New Roman"/>
                      </a:endParaRPr>
                    </a:p>
                    <a:p>
                      <a:pPr algn="l">
                        <a:lnSpc>
                          <a:spcPct val="115000"/>
                        </a:lnSpc>
                        <a:spcAft>
                          <a:spcPts val="0"/>
                        </a:spcAft>
                      </a:pPr>
                      <a:r>
                        <a:rPr lang="fr-FR" sz="1200">
                          <a:latin typeface="Times New Roman"/>
                          <a:ea typeface="Times New Roman"/>
                          <a:cs typeface="Times New Roman"/>
                        </a:rPr>
                        <a:t>Dans le cas de ce type de relation, il est important de se souvenir que la présence ou l'absence du commensal ne change absolument rien à la vie de l'hôte.</a:t>
                      </a:r>
                      <a:endParaRPr lang="fr-FR" sz="120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Times New Roman"/>
                          <a:ea typeface="Times New Roman"/>
                          <a:cs typeface="Times New Roman"/>
                        </a:rPr>
                        <a:t>La </a:t>
                      </a:r>
                      <a:r>
                        <a:rPr lang="fr-FR" sz="1200" dirty="0">
                          <a:latin typeface="Times New Roman"/>
                          <a:ea typeface="Times New Roman"/>
                          <a:cs typeface="Times New Roman"/>
                        </a:rPr>
                        <a:t>balane est une espèce de crustacés qui peut se fixer sur le dos de certains animaux, comme les baleines ou les tortues marines, sans pour autant leur nuire</a:t>
                      </a:r>
                      <a:endParaRPr lang="fr-FR" sz="1200" dirty="0">
                        <a:latin typeface="Calibri"/>
                        <a:ea typeface="Calibri"/>
                        <a:cs typeface="Times New Roman"/>
                      </a:endParaRPr>
                    </a:p>
                  </a:txBody>
                  <a:tcPr marL="38235" marR="38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2579" name="Image 4" descr="http://www.alloprof.qc.ca/ImagesDesFiches/bv3/s1194i5.jpg"/>
          <p:cNvPicPr>
            <a:picLocks noChangeAspect="1" noChangeArrowheads="1"/>
          </p:cNvPicPr>
          <p:nvPr/>
        </p:nvPicPr>
        <p:blipFill>
          <a:blip r:embed="rId2" cstate="print"/>
          <a:srcRect/>
          <a:stretch>
            <a:fillRect/>
          </a:stretch>
        </p:blipFill>
        <p:spPr bwMode="auto">
          <a:xfrm>
            <a:off x="5868144" y="1340768"/>
            <a:ext cx="1921688" cy="1422049"/>
          </a:xfrm>
          <a:prstGeom prst="rect">
            <a:avLst/>
          </a:prstGeom>
          <a:noFill/>
        </p:spPr>
      </p:pic>
      <p:pic>
        <p:nvPicPr>
          <p:cNvPr id="152578" name="il_fi" descr="Afficher l'image d'origine"/>
          <p:cNvPicPr>
            <a:picLocks noChangeAspect="1" noChangeArrowheads="1"/>
          </p:cNvPicPr>
          <p:nvPr/>
        </p:nvPicPr>
        <p:blipFill>
          <a:blip r:embed="rId3" cstate="print"/>
          <a:srcRect/>
          <a:stretch>
            <a:fillRect/>
          </a:stretch>
        </p:blipFill>
        <p:spPr bwMode="auto">
          <a:xfrm>
            <a:off x="5724128" y="3356992"/>
            <a:ext cx="1679823" cy="936085"/>
          </a:xfrm>
          <a:prstGeom prst="rect">
            <a:avLst/>
          </a:prstGeom>
          <a:noFill/>
        </p:spPr>
      </p:pic>
      <p:pic>
        <p:nvPicPr>
          <p:cNvPr id="152577" name="Image 6" descr="http://www.alloprof.qc.ca/ImagesDesFiches/bv3/s1194i4.jpg">
            <a:hlinkClick r:id="rId4"/>
          </p:cNvPr>
          <p:cNvPicPr>
            <a:picLocks noChangeAspect="1" noChangeArrowheads="1"/>
          </p:cNvPicPr>
          <p:nvPr/>
        </p:nvPicPr>
        <p:blipFill>
          <a:blip r:embed="rId5" cstate="print"/>
          <a:srcRect/>
          <a:stretch>
            <a:fillRect/>
          </a:stretch>
        </p:blipFill>
        <p:spPr bwMode="auto">
          <a:xfrm>
            <a:off x="5796136" y="4725143"/>
            <a:ext cx="1656184" cy="110412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Bilan: </a:t>
            </a:r>
            <a:endParaRPr lang="fr-FR" dirty="0">
              <a:solidFill>
                <a:srgbClr val="FF0000"/>
              </a:solidFill>
            </a:endParaRPr>
          </a:p>
        </p:txBody>
      </p:sp>
      <p:sp>
        <p:nvSpPr>
          <p:cNvPr id="3" name="Espace réservé du contenu 2"/>
          <p:cNvSpPr>
            <a:spLocks noGrp="1"/>
          </p:cNvSpPr>
          <p:nvPr>
            <p:ph idx="1"/>
          </p:nvPr>
        </p:nvSpPr>
        <p:spPr>
          <a:xfrm>
            <a:off x="457200" y="1412776"/>
            <a:ext cx="8229600" cy="4713387"/>
          </a:xfrm>
        </p:spPr>
        <p:txBody>
          <a:bodyPr>
            <a:normAutofit fontScale="92500" lnSpcReduction="10000"/>
          </a:bodyPr>
          <a:lstStyle/>
          <a:p>
            <a:pPr>
              <a:buNone/>
            </a:pPr>
            <a:r>
              <a:rPr lang="fr-FR" dirty="0" smtClean="0"/>
              <a:t>Plusieurs </a:t>
            </a:r>
            <a:r>
              <a:rPr lang="fr-FR" dirty="0" smtClean="0"/>
              <a:t>types </a:t>
            </a:r>
            <a:r>
              <a:rPr lang="fr-FR" dirty="0" smtClean="0"/>
              <a:t>de relations peuvent s'établir entre les individus d'une même espèce ou entre des individus d'espèces différentes:</a:t>
            </a:r>
          </a:p>
          <a:p>
            <a:r>
              <a:rPr lang="fr-FR" dirty="0" smtClean="0"/>
              <a:t>La compétition,</a:t>
            </a:r>
          </a:p>
          <a:p>
            <a:r>
              <a:rPr lang="fr-FR" dirty="0" smtClean="0"/>
              <a:t>La prédation,</a:t>
            </a:r>
          </a:p>
          <a:p>
            <a:r>
              <a:rPr lang="fr-FR" dirty="0" smtClean="0"/>
              <a:t>Le parasitisme,</a:t>
            </a:r>
          </a:p>
          <a:p>
            <a:r>
              <a:rPr lang="fr-FR" dirty="0" smtClean="0"/>
              <a:t>La symbiose,</a:t>
            </a:r>
          </a:p>
          <a:p>
            <a:r>
              <a:rPr lang="fr-FR" dirty="0" smtClean="0"/>
              <a:t>Le mutualisme,</a:t>
            </a:r>
          </a:p>
          <a:p>
            <a:r>
              <a:rPr lang="fr-FR" dirty="0" smtClean="0"/>
              <a:t>Le commensalisme.</a:t>
            </a:r>
          </a:p>
          <a:p>
            <a:pPr>
              <a:buNone/>
            </a:pPr>
            <a:endParaRPr lang="fr-FR" dirty="0" smtClean="0"/>
          </a:p>
          <a:p>
            <a:pPr>
              <a:buNone/>
            </a:pP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Conclusion sur les interactions entre les organismes</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solidFill>
                  <a:srgbClr val="FF0000"/>
                </a:solidFill>
              </a:rPr>
              <a:t>Les individus vivant dans la même communauté ne sont pas isolés les uns des autres. Ainsi, ils entrent en relation et cela peut leur apporter certains avantages, comme certains inconvénients ou rien tout simplement.</a:t>
            </a:r>
            <a:endParaRPr lang="fr-FR"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Activité </a:t>
            </a:r>
            <a:r>
              <a:rPr lang="fr-FR" b="1" dirty="0"/>
              <a:t>4</a:t>
            </a:r>
            <a:r>
              <a:rPr lang="fr-FR" b="1" dirty="0" smtClean="0"/>
              <a:t>  </a:t>
            </a:r>
            <a:r>
              <a:rPr lang="fr-FR" sz="2000" b="1" dirty="0" smtClean="0">
                <a:solidFill>
                  <a:srgbClr val="FFFF00"/>
                </a:solidFill>
              </a:rPr>
              <a:t>évaluation sommative</a:t>
            </a:r>
            <a:r>
              <a:rPr lang="fr-FR" dirty="0" smtClean="0"/>
              <a:t> : les relations entre les espèces</a:t>
            </a:r>
            <a:endParaRPr lang="fr-FR" dirty="0"/>
          </a:p>
        </p:txBody>
      </p:sp>
      <p:sp>
        <p:nvSpPr>
          <p:cNvPr id="3" name="Espace réservé du contenu 2"/>
          <p:cNvSpPr>
            <a:spLocks noGrp="1"/>
          </p:cNvSpPr>
          <p:nvPr>
            <p:ph idx="1"/>
          </p:nvPr>
        </p:nvSpPr>
        <p:spPr/>
        <p:txBody>
          <a:bodyPr/>
          <a:lstStyle/>
          <a:p>
            <a:pPr lvl="0">
              <a:buNone/>
            </a:pPr>
            <a:r>
              <a:rPr lang="fr-FR" dirty="0" smtClean="0"/>
              <a:t>Cochez le type de relation que représente l'image suivante :</a:t>
            </a:r>
          </a:p>
          <a:p>
            <a:pPr lvl="0"/>
            <a:r>
              <a:rPr lang="fr-FR" dirty="0" smtClean="0"/>
              <a:t>Parasitisme</a:t>
            </a:r>
          </a:p>
          <a:p>
            <a:pPr lvl="0"/>
            <a:r>
              <a:rPr lang="fr-FR" dirty="0" smtClean="0"/>
              <a:t>Compétition</a:t>
            </a:r>
          </a:p>
          <a:p>
            <a:pPr lvl="0"/>
            <a:r>
              <a:rPr lang="fr-FR" dirty="0" smtClean="0"/>
              <a:t>Prédation</a:t>
            </a:r>
          </a:p>
          <a:p>
            <a:pPr lvl="0"/>
            <a:r>
              <a:rPr lang="fr-FR" dirty="0" smtClean="0"/>
              <a:t>Commensalisme</a:t>
            </a:r>
          </a:p>
          <a:p>
            <a:pPr>
              <a:buNone/>
            </a:pPr>
            <a:endParaRPr lang="fr-FR" dirty="0"/>
          </a:p>
        </p:txBody>
      </p:sp>
      <p:pic>
        <p:nvPicPr>
          <p:cNvPr id="4" name="Picture 2"/>
          <p:cNvPicPr>
            <a:picLocks noChangeAspect="1" noChangeArrowheads="1"/>
          </p:cNvPicPr>
          <p:nvPr/>
        </p:nvPicPr>
        <p:blipFill>
          <a:blip r:embed="rId2" cstate="print"/>
          <a:srcRect/>
          <a:stretch>
            <a:fillRect/>
          </a:stretch>
        </p:blipFill>
        <p:spPr bwMode="auto">
          <a:xfrm>
            <a:off x="3851920" y="2708920"/>
            <a:ext cx="4951662" cy="32715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8" name="Picture 14"/>
          <p:cNvPicPr>
            <a:picLocks noChangeAspect="1" noChangeArrowheads="1"/>
          </p:cNvPicPr>
          <p:nvPr/>
        </p:nvPicPr>
        <p:blipFill>
          <a:blip r:embed="rId2" cstate="print"/>
          <a:srcRect/>
          <a:stretch>
            <a:fillRect/>
          </a:stretch>
        </p:blipFill>
        <p:spPr bwMode="auto">
          <a:xfrm>
            <a:off x="179512" y="620688"/>
            <a:ext cx="8706188" cy="408716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92500" lnSpcReduction="20000"/>
          </a:bodyPr>
          <a:lstStyle/>
          <a:p>
            <a:pPr lvl="0">
              <a:buNone/>
            </a:pPr>
            <a:r>
              <a:rPr lang="fr-FR" dirty="0" smtClean="0"/>
              <a:t>3) Répondre par vrai ou faux en cochant la bonne réponse</a:t>
            </a:r>
          </a:p>
          <a:p>
            <a:pPr lvl="0"/>
            <a:r>
              <a:rPr lang="fr-FR" dirty="0" smtClean="0"/>
              <a:t>La symbiose et le mutualisme sont les deux seuls types de relations qui permettent aux deux espèces concernées de retirer des avantages.</a:t>
            </a:r>
          </a:p>
          <a:p>
            <a:pPr lvl="0">
              <a:buNone/>
            </a:pPr>
            <a:r>
              <a:rPr lang="fr-FR" dirty="0" smtClean="0"/>
              <a:t>Vrai </a:t>
            </a:r>
          </a:p>
          <a:p>
            <a:pPr lvl="0">
              <a:buNone/>
            </a:pPr>
            <a:r>
              <a:rPr lang="fr-FR" dirty="0" smtClean="0"/>
              <a:t>Faux</a:t>
            </a:r>
          </a:p>
          <a:p>
            <a:pPr lvl="0"/>
            <a:r>
              <a:rPr lang="fr-FR" dirty="0" smtClean="0"/>
              <a:t>Il y a compétition interspécifique quand deux mâles d'une même espèce veulent se reproduire avec la même femelle et qu'il y a un combat pour avoir un vainqueur.</a:t>
            </a:r>
          </a:p>
          <a:p>
            <a:pPr lvl="0">
              <a:buNone/>
            </a:pPr>
            <a:r>
              <a:rPr lang="fr-FR" dirty="0" smtClean="0"/>
              <a:t>Vrai </a:t>
            </a:r>
          </a:p>
          <a:p>
            <a:pPr lvl="0">
              <a:buNone/>
            </a:pPr>
            <a:r>
              <a:rPr lang="fr-FR" dirty="0" smtClean="0"/>
              <a:t>Faux</a:t>
            </a:r>
          </a:p>
          <a:p>
            <a:pPr>
              <a:buNone/>
            </a:pP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976664"/>
          </a:xfrm>
        </p:spPr>
        <p:txBody>
          <a:bodyPr>
            <a:normAutofit fontScale="77500" lnSpcReduction="20000"/>
          </a:bodyPr>
          <a:lstStyle/>
          <a:p>
            <a:pPr lvl="0"/>
            <a:r>
              <a:rPr lang="fr-FR" dirty="0" smtClean="0"/>
              <a:t>Dans une relation de compétition, c'est l'espèce la mieux adaptée qui tirera finalement profit des ressources disponibles dans le milieu.</a:t>
            </a:r>
          </a:p>
          <a:p>
            <a:pPr lvl="0">
              <a:buNone/>
            </a:pPr>
            <a:r>
              <a:rPr lang="fr-FR" dirty="0" smtClean="0"/>
              <a:t>Vrai </a:t>
            </a:r>
          </a:p>
          <a:p>
            <a:pPr lvl="0">
              <a:buNone/>
            </a:pPr>
            <a:r>
              <a:rPr lang="fr-FR" dirty="0" smtClean="0"/>
              <a:t>Faux</a:t>
            </a:r>
          </a:p>
          <a:p>
            <a:pPr lvl="0"/>
            <a:r>
              <a:rPr lang="fr-FR" dirty="0" smtClean="0"/>
              <a:t>La prédation se fait uniquement entre des animaux.</a:t>
            </a:r>
          </a:p>
          <a:p>
            <a:pPr lvl="0">
              <a:buNone/>
            </a:pPr>
            <a:r>
              <a:rPr lang="fr-FR" dirty="0" smtClean="0"/>
              <a:t>Vrai </a:t>
            </a:r>
          </a:p>
          <a:p>
            <a:pPr lvl="0">
              <a:buNone/>
            </a:pPr>
            <a:r>
              <a:rPr lang="fr-FR" dirty="0" smtClean="0"/>
              <a:t>Faux</a:t>
            </a:r>
          </a:p>
          <a:p>
            <a:pPr lvl="0"/>
            <a:r>
              <a:rPr lang="fr-FR" dirty="0" smtClean="0"/>
              <a:t>Il n'existe aucune différence entre la prédation et le parasitisme. </a:t>
            </a:r>
          </a:p>
          <a:p>
            <a:pPr lvl="0">
              <a:buNone/>
            </a:pPr>
            <a:r>
              <a:rPr lang="fr-FR" dirty="0" smtClean="0"/>
              <a:t>Vrai </a:t>
            </a:r>
          </a:p>
          <a:p>
            <a:pPr lvl="0">
              <a:buNone/>
            </a:pPr>
            <a:r>
              <a:rPr lang="fr-FR" dirty="0" smtClean="0"/>
              <a:t>Faux</a:t>
            </a:r>
          </a:p>
          <a:p>
            <a:pPr lvl="0"/>
            <a:r>
              <a:rPr lang="fr-FR" dirty="0" smtClean="0"/>
              <a:t>On retrouve plusieurs micro-organismes qui vivent en symbiose avec d'autres espèces</a:t>
            </a:r>
          </a:p>
          <a:p>
            <a:pPr lvl="0">
              <a:buNone/>
            </a:pPr>
            <a:r>
              <a:rPr lang="fr-FR" dirty="0" smtClean="0"/>
              <a:t>Vrai </a:t>
            </a:r>
          </a:p>
          <a:p>
            <a:pPr lvl="0">
              <a:buNone/>
            </a:pPr>
            <a:r>
              <a:rPr lang="fr-FR" dirty="0" smtClean="0"/>
              <a:t>Faux</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buNone/>
            </a:pPr>
            <a:r>
              <a:rPr lang="fr-FR" dirty="0" smtClean="0"/>
              <a:t>4)Identifier les éléments au bon endroit sur l'image:</a:t>
            </a:r>
          </a:p>
          <a:p>
            <a:pPr lvl="0"/>
            <a:r>
              <a:rPr lang="fr-FR" dirty="0" smtClean="0"/>
              <a:t>Prédateur</a:t>
            </a:r>
          </a:p>
          <a:p>
            <a:pPr lvl="0"/>
            <a:r>
              <a:rPr lang="fr-FR" dirty="0" smtClean="0"/>
              <a:t> Parasite</a:t>
            </a:r>
          </a:p>
          <a:p>
            <a:pPr lvl="0"/>
            <a:r>
              <a:rPr lang="fr-FR" dirty="0" smtClean="0"/>
              <a:t>Hôte</a:t>
            </a:r>
          </a:p>
          <a:p>
            <a:pPr lvl="0"/>
            <a:r>
              <a:rPr lang="fr-FR" dirty="0" smtClean="0"/>
              <a:t>Proie</a:t>
            </a:r>
          </a:p>
          <a:p>
            <a:pPr>
              <a:buNone/>
            </a:pPr>
            <a:endParaRPr lang="fr-FR" dirty="0" smtClean="0"/>
          </a:p>
          <a:p>
            <a:pPr>
              <a:buNone/>
            </a:pPr>
            <a:endParaRPr lang="fr-FR" dirty="0"/>
          </a:p>
        </p:txBody>
      </p:sp>
      <p:pic>
        <p:nvPicPr>
          <p:cNvPr id="4" name="Image 3"/>
          <p:cNvPicPr/>
          <p:nvPr/>
        </p:nvPicPr>
        <p:blipFill>
          <a:blip r:embed="rId2" cstate="print"/>
          <a:srcRect/>
          <a:stretch>
            <a:fillRect/>
          </a:stretch>
        </p:blipFill>
        <p:spPr bwMode="auto">
          <a:xfrm>
            <a:off x="2699792" y="2780928"/>
            <a:ext cx="6336704" cy="32403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FF0000"/>
                </a:solidFill>
              </a:rPr>
              <a:t>L</a:t>
            </a:r>
            <a:r>
              <a:rPr lang="fr-FR" b="1" dirty="0" smtClean="0">
                <a:solidFill>
                  <a:srgbClr val="FF0000"/>
                </a:solidFill>
              </a:rPr>
              <a:t>eçon 5: les interactions entre les organismes</a:t>
            </a:r>
            <a:endParaRPr lang="fr-FR" b="1" dirty="0">
              <a:solidFill>
                <a:srgbClr val="FF0000"/>
              </a:solidFill>
            </a:endParaRPr>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t>BILAN DE REVISION  pour la leçon 5 : les interactions entre les organismes</a:t>
            </a:r>
            <a:endParaRPr lang="fr-FR" dirty="0"/>
          </a:p>
        </p:txBody>
      </p:sp>
      <p:sp>
        <p:nvSpPr>
          <p:cNvPr id="3" name="Espace réservé du contenu 2"/>
          <p:cNvSpPr>
            <a:spLocks noGrp="1"/>
          </p:cNvSpPr>
          <p:nvPr>
            <p:ph idx="1"/>
          </p:nvPr>
        </p:nvSpPr>
        <p:spPr/>
        <p:txBody>
          <a:bodyPr>
            <a:normAutofit/>
          </a:bodyPr>
          <a:lstStyle/>
          <a:p>
            <a:pPr lvl="0">
              <a:buNone/>
            </a:pPr>
            <a:r>
              <a:rPr lang="fr-FR" b="1" i="1" u="sng" dirty="0" smtClean="0"/>
              <a:t>Ce que je dois savoir:</a:t>
            </a:r>
            <a:endParaRPr lang="fr-FR" dirty="0" smtClean="0"/>
          </a:p>
          <a:p>
            <a:pPr lvl="0"/>
            <a:r>
              <a:rPr lang="fr-FR" dirty="0" smtClean="0"/>
              <a:t>je dois savoir définir toutes les relations entre les organismes vivants</a:t>
            </a:r>
          </a:p>
          <a:p>
            <a:pPr lvl="0"/>
            <a:r>
              <a:rPr lang="fr-FR" dirty="0" smtClean="0"/>
              <a:t>je dois savoir </a:t>
            </a:r>
            <a:r>
              <a:rPr lang="fr-FR" b="1" u="sng" dirty="0" smtClean="0"/>
              <a:t>par cœur</a:t>
            </a:r>
            <a:r>
              <a:rPr lang="fr-FR" dirty="0" smtClean="0"/>
              <a:t>  les conclusions écrites en rouge sur les interactions entre les organismes</a:t>
            </a:r>
          </a:p>
          <a:p>
            <a:pPr>
              <a:buNone/>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i="1" dirty="0" smtClean="0"/>
              <a:t>BILAN DE REVISION </a:t>
            </a:r>
            <a:endParaRPr lang="fr-FR" dirty="0"/>
          </a:p>
        </p:txBody>
      </p:sp>
      <p:sp>
        <p:nvSpPr>
          <p:cNvPr id="3" name="Espace réservé du contenu 2"/>
          <p:cNvSpPr>
            <a:spLocks noGrp="1"/>
          </p:cNvSpPr>
          <p:nvPr>
            <p:ph idx="1"/>
          </p:nvPr>
        </p:nvSpPr>
        <p:spPr/>
        <p:txBody>
          <a:bodyPr>
            <a:normAutofit/>
          </a:bodyPr>
          <a:lstStyle/>
          <a:p>
            <a:pPr lvl="0">
              <a:buNone/>
            </a:pPr>
            <a:r>
              <a:rPr lang="fr-FR" b="1" i="1" u="sng" dirty="0" smtClean="0"/>
              <a:t>Ce que je dois savoir-faire:</a:t>
            </a:r>
            <a:endParaRPr lang="fr-FR" dirty="0" smtClean="0"/>
          </a:p>
          <a:p>
            <a:pPr lvl="0"/>
            <a:r>
              <a:rPr lang="fr-FR" dirty="0" smtClean="0"/>
              <a:t>je dois savoir compléter un tableau </a:t>
            </a:r>
          </a:p>
          <a:p>
            <a:pPr lvl="0"/>
            <a:r>
              <a:rPr lang="fr-FR" dirty="0" smtClean="0"/>
              <a:t>Je dois savoir  trouver des informations dans un texte</a:t>
            </a:r>
            <a:r>
              <a:rPr lang="fr-FR" b="1" i="1" dirty="0" smtClean="0"/>
              <a:t> </a:t>
            </a:r>
            <a:endParaRPr lang="fr-FR" dirty="0" smtClean="0"/>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pPr algn="l"/>
            <a:r>
              <a:rPr lang="fr-FR" sz="3200" b="1" dirty="0" smtClean="0"/>
              <a:t>Activité 1: </a:t>
            </a:r>
            <a:r>
              <a:rPr lang="fr-FR" sz="3200" dirty="0" smtClean="0"/>
              <a:t>la fécondation chez la vanille</a:t>
            </a:r>
            <a:endParaRPr lang="fr-FR" sz="3200" dirty="0"/>
          </a:p>
        </p:txBody>
      </p:sp>
      <p:sp>
        <p:nvSpPr>
          <p:cNvPr id="4" name="Espace réservé du contenu 3"/>
          <p:cNvSpPr>
            <a:spLocks noGrp="1"/>
          </p:cNvSpPr>
          <p:nvPr>
            <p:ph idx="1"/>
          </p:nvPr>
        </p:nvSpPr>
        <p:spPr/>
        <p:txBody>
          <a:bodyPr>
            <a:normAutofit fontScale="77500" lnSpcReduction="20000"/>
          </a:bodyPr>
          <a:lstStyle/>
          <a:p>
            <a:pPr>
              <a:buNone/>
            </a:pPr>
            <a:r>
              <a:rPr lang="fr-FR" dirty="0" smtClean="0"/>
              <a:t>La fécondation de la vanille se fait grâce à une abeille du genre </a:t>
            </a:r>
            <a:r>
              <a:rPr lang="fr-FR" dirty="0" err="1" smtClean="0"/>
              <a:t>Melipone</a:t>
            </a:r>
            <a:r>
              <a:rPr lang="fr-FR" dirty="0" smtClean="0"/>
              <a:t>, originaire du Mexique, seule capable de </a:t>
            </a:r>
            <a:r>
              <a:rPr lang="fr-FR" dirty="0" err="1" smtClean="0"/>
              <a:t>polliniser</a:t>
            </a:r>
            <a:r>
              <a:rPr lang="fr-FR" dirty="0" smtClean="0"/>
              <a:t> la fleur en raison de sa petite taille qui lui permet de se faufiler entre les pétales de la fleur puis de récupérer au moment de l’envol le pollen de l’orchidée qui se colle sur la tête. Ce pollen se déposera alors sur le pistil d’une autre fleur de vanille lorsque l’abeille ira la butiner.</a:t>
            </a:r>
          </a:p>
          <a:p>
            <a:pPr>
              <a:buNone/>
            </a:pPr>
            <a:r>
              <a:rPr lang="fr-FR" dirty="0" smtClean="0"/>
              <a:t>Remarque : la Vanille possède une particularité : ses étamines et son pistil sont séparés par une cloison appelée </a:t>
            </a:r>
            <a:r>
              <a:rPr lang="fr-FR" dirty="0" err="1" smtClean="0"/>
              <a:t>rostellum</a:t>
            </a:r>
            <a:r>
              <a:rPr lang="fr-FR" dirty="0" smtClean="0"/>
              <a:t>. </a:t>
            </a:r>
          </a:p>
          <a:p>
            <a:pPr>
              <a:buNone/>
            </a:pPr>
            <a:r>
              <a:rPr lang="fr-FR" dirty="0" smtClean="0"/>
              <a:t>Aux Antilles, îles réputées pour leur importante production de vanille, l’abeille </a:t>
            </a:r>
            <a:r>
              <a:rPr lang="fr-FR" dirty="0" err="1" smtClean="0"/>
              <a:t>Mélipone</a:t>
            </a:r>
            <a:r>
              <a:rPr lang="fr-FR" dirty="0" smtClean="0"/>
              <a:t> n’est pas présente. Le schéma du document montre la façon dont on s’y prend manuellement afin d’obtenir des gousses de Vanille. </a:t>
            </a:r>
          </a:p>
          <a:p>
            <a:pPr>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fecondation vanille&quot;"/>
          <p:cNvPicPr>
            <a:picLocks noChangeAspect="1" noChangeArrowheads="1"/>
          </p:cNvPicPr>
          <p:nvPr/>
        </p:nvPicPr>
        <p:blipFill>
          <a:blip r:embed="rId2" cstate="print"/>
          <a:srcRect/>
          <a:stretch>
            <a:fillRect/>
          </a:stretch>
        </p:blipFill>
        <p:spPr bwMode="auto">
          <a:xfrm>
            <a:off x="917300" y="908720"/>
            <a:ext cx="7883102" cy="45365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Consigne :</a:t>
            </a:r>
            <a:endParaRPr lang="fr-FR" dirty="0"/>
          </a:p>
        </p:txBody>
      </p:sp>
      <p:sp>
        <p:nvSpPr>
          <p:cNvPr id="3" name="Espace réservé du contenu 2"/>
          <p:cNvSpPr>
            <a:spLocks noGrp="1"/>
          </p:cNvSpPr>
          <p:nvPr>
            <p:ph idx="1"/>
          </p:nvPr>
        </p:nvSpPr>
        <p:spPr/>
        <p:txBody>
          <a:bodyPr/>
          <a:lstStyle/>
          <a:p>
            <a:pPr lvl="0"/>
            <a:r>
              <a:rPr lang="fr-FR" dirty="0" smtClean="0"/>
              <a:t>Entourer en rouge le nom des organes reproducteurs femelles </a:t>
            </a:r>
            <a:endParaRPr lang="fr-FR" dirty="0" smtClean="0"/>
          </a:p>
          <a:p>
            <a:pPr lvl="0"/>
            <a:r>
              <a:rPr lang="fr-FR" dirty="0" smtClean="0"/>
              <a:t>Entourer </a:t>
            </a:r>
            <a:r>
              <a:rPr lang="fr-FR" dirty="0" smtClean="0"/>
              <a:t>en bleu le nom des organes reproducteurs mâle</a:t>
            </a:r>
          </a:p>
          <a:p>
            <a:pPr lvl="0"/>
            <a:r>
              <a:rPr lang="fr-FR" dirty="0" smtClean="0"/>
              <a:t>Expliquer le rôle de la manipulation et indiquer pourquoi elle est indispensable à la production de vanille.</a:t>
            </a:r>
          </a:p>
          <a:p>
            <a:pPr>
              <a:buNone/>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Bilan</a:t>
            </a:r>
            <a:r>
              <a:rPr lang="fr-FR" dirty="0" smtClean="0"/>
              <a:t> </a:t>
            </a:r>
            <a:endParaRPr lang="fr-FR" dirty="0"/>
          </a:p>
        </p:txBody>
      </p:sp>
      <p:sp>
        <p:nvSpPr>
          <p:cNvPr id="3" name="Espace réservé du contenu 2"/>
          <p:cNvSpPr>
            <a:spLocks noGrp="1"/>
          </p:cNvSpPr>
          <p:nvPr>
            <p:ph idx="1"/>
          </p:nvPr>
        </p:nvSpPr>
        <p:spPr/>
        <p:txBody>
          <a:bodyPr/>
          <a:lstStyle/>
          <a:p>
            <a:pPr>
              <a:buNone/>
            </a:pPr>
            <a:r>
              <a:rPr lang="fr-FR" dirty="0" smtClean="0"/>
              <a:t>L’abeille permet la reproduction de la vanille et la vanille nourrit l’abeille. Il existe des interactions entre les êtres vivants.</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Définition de mutualisme</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t>Le </a:t>
            </a:r>
            <a:r>
              <a:rPr lang="fr-FR" b="1" dirty="0" smtClean="0">
                <a:solidFill>
                  <a:srgbClr val="FF0000"/>
                </a:solidFill>
              </a:rPr>
              <a:t>mutualisme</a:t>
            </a:r>
            <a:r>
              <a:rPr lang="fr-FR" dirty="0" smtClean="0"/>
              <a:t> est une interaction entre deux espèces, dans laquelle les organismes impliqués tirent tous les deux </a:t>
            </a:r>
            <a:r>
              <a:rPr lang="fr-FR" dirty="0" smtClean="0"/>
              <a:t>profits </a:t>
            </a:r>
            <a:r>
              <a:rPr lang="fr-FR" dirty="0" smtClean="0"/>
              <a:t>de cette relation.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t>Activité </a:t>
            </a:r>
            <a:r>
              <a:rPr lang="fr-FR" b="1" dirty="0"/>
              <a:t>2</a:t>
            </a:r>
            <a:r>
              <a:rPr lang="fr-FR" dirty="0" smtClean="0"/>
              <a:t> : les relations de mutualisme</a:t>
            </a:r>
          </a:p>
          <a:p>
            <a:pPr>
              <a:buNone/>
            </a:pPr>
            <a:r>
              <a:rPr lang="fr-FR" dirty="0" smtClean="0"/>
              <a:t>Consignes : pour chaque exemples, donner le bénéfice pour chacune des espèces. </a:t>
            </a:r>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512" y="0"/>
          <a:ext cx="8568952" cy="6381329"/>
        </p:xfrm>
        <a:graphic>
          <a:graphicData uri="http://schemas.openxmlformats.org/drawingml/2006/table">
            <a:tbl>
              <a:tblPr/>
              <a:tblGrid>
                <a:gridCol w="4284476"/>
                <a:gridCol w="4284476"/>
              </a:tblGrid>
              <a:tr h="1607106">
                <a:tc>
                  <a:txBody>
                    <a:bodyPr/>
                    <a:lstStyle/>
                    <a:p>
                      <a:pPr algn="ctr">
                        <a:lnSpc>
                          <a:spcPct val="115000"/>
                        </a:lnSpc>
                        <a:spcAft>
                          <a:spcPts val="0"/>
                        </a:spcAft>
                      </a:pPr>
                      <a:endParaRPr lang="fr-FR" sz="1100" dirty="0">
                        <a:latin typeface="Times New Roman"/>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mn-lt"/>
                          <a:ea typeface="Calibri"/>
                          <a:cs typeface="Times New Roman"/>
                        </a:rPr>
                        <a:t>Certaines espèces d'oiseaux, comme les pique-bœufs, vont débarrasser de grands mammifères de leurs parasites (insectes qui les piquent)  en les mangeant.</a:t>
                      </a: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2287">
                <a:tc>
                  <a:txBody>
                    <a:bodyPr/>
                    <a:lstStyle/>
                    <a:p>
                      <a:pPr algn="ctr">
                        <a:lnSpc>
                          <a:spcPct val="115000"/>
                        </a:lnSpc>
                        <a:spcAft>
                          <a:spcPts val="0"/>
                        </a:spcAft>
                      </a:pPr>
                      <a:endParaRPr lang="fr-FR" sz="1100" dirty="0">
                        <a:latin typeface="Times New Roman"/>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tx1"/>
                          </a:solidFill>
                          <a:latin typeface="+mn-lt"/>
                          <a:ea typeface="+mn-ea"/>
                          <a:cs typeface="+mn-cs"/>
                        </a:rPr>
                        <a:t>Le poisson clown vit dans l’anémone ce qui lui procure une protection contre les autres poissons puisqu’il est le seul à avoir un mucus qui lui permet de tolérer celui de l’anémone qui est toxique. De plus le poisson clown peut se nourrir avec les déchets que sécrète l’anémone. Les déchets qu’il mange nettoie l’anémone ce qui rend cette coopération profitable pour les deux </a:t>
                      </a:r>
                      <a:r>
                        <a:rPr lang="fr-FR" sz="1800" kern="1200" smtClean="0">
                          <a:solidFill>
                            <a:schemeClr val="tx1"/>
                          </a:solidFill>
                          <a:latin typeface="+mn-lt"/>
                          <a:ea typeface="+mn-ea"/>
                          <a:cs typeface="+mn-cs"/>
                        </a:rPr>
                        <a:t>organismes.</a:t>
                      </a: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936">
                <a:tc>
                  <a:txBody>
                    <a:bodyPr/>
                    <a:lstStyle/>
                    <a:p>
                      <a:pPr algn="ctr">
                        <a:lnSpc>
                          <a:spcPct val="115000"/>
                        </a:lnSpc>
                        <a:spcAft>
                          <a:spcPts val="0"/>
                        </a:spcAft>
                      </a:pPr>
                      <a:endParaRPr lang="fr-FR" sz="1100" dirty="0">
                        <a:latin typeface="Times New Roman"/>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kern="1200" dirty="0" smtClean="0">
                          <a:solidFill>
                            <a:schemeClr val="tx1"/>
                          </a:solidFill>
                          <a:latin typeface="+mn-lt"/>
                          <a:ea typeface="+mn-ea"/>
                          <a:cs typeface="+mn-cs"/>
                        </a:rPr>
                        <a:t>Les pucerons fabriquent du miellat, qui constitue pour les fourmis un complément alimentaire riche en sucre. En échange de cet apport alimentaire, les fourmis procurent aux pucerons une défense agressive contre leurs prédateurs et parasites.</a:t>
                      </a:r>
                    </a:p>
                    <a:p>
                      <a:pPr algn="ctr">
                        <a:lnSpc>
                          <a:spcPct val="115000"/>
                        </a:lnSpc>
                        <a:spcAft>
                          <a:spcPts val="0"/>
                        </a:spcAft>
                      </a:pPr>
                      <a:endParaRPr lang="fr-FR" sz="1600" dirty="0">
                        <a:latin typeface="+mn-lt"/>
                        <a:ea typeface="Calibri"/>
                        <a:cs typeface="Times New Roman"/>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4451" name="Picture 3" descr="Afficher l'image d'origine"/>
          <p:cNvPicPr>
            <a:picLocks noChangeAspect="1" noChangeArrowheads="1"/>
          </p:cNvPicPr>
          <p:nvPr/>
        </p:nvPicPr>
        <p:blipFill>
          <a:blip r:embed="rId2" cstate="print"/>
          <a:srcRect/>
          <a:stretch>
            <a:fillRect/>
          </a:stretch>
        </p:blipFill>
        <p:spPr bwMode="auto">
          <a:xfrm>
            <a:off x="1403648" y="0"/>
            <a:ext cx="2191172" cy="1460781"/>
          </a:xfrm>
          <a:prstGeom prst="rect">
            <a:avLst/>
          </a:prstGeom>
          <a:noFill/>
        </p:spPr>
      </p:pic>
      <p:pic>
        <p:nvPicPr>
          <p:cNvPr id="104450" name="Picture 2" descr="Afficher l'image d'origine"/>
          <p:cNvPicPr>
            <a:picLocks noChangeAspect="1" noChangeArrowheads="1"/>
          </p:cNvPicPr>
          <p:nvPr/>
        </p:nvPicPr>
        <p:blipFill>
          <a:blip r:embed="rId3" cstate="print"/>
          <a:srcRect/>
          <a:stretch>
            <a:fillRect/>
          </a:stretch>
        </p:blipFill>
        <p:spPr bwMode="auto">
          <a:xfrm>
            <a:off x="899592" y="2060848"/>
            <a:ext cx="3020513" cy="2160240"/>
          </a:xfrm>
          <a:prstGeom prst="rect">
            <a:avLst/>
          </a:prstGeom>
          <a:noFill/>
        </p:spPr>
      </p:pic>
      <p:pic>
        <p:nvPicPr>
          <p:cNvPr id="104453" name="Picture 5" descr="Afficher l'image d'origine"/>
          <p:cNvPicPr>
            <a:picLocks noChangeAspect="1" noChangeArrowheads="1"/>
          </p:cNvPicPr>
          <p:nvPr/>
        </p:nvPicPr>
        <p:blipFill>
          <a:blip r:embed="rId4" cstate="print"/>
          <a:srcRect/>
          <a:stretch>
            <a:fillRect/>
          </a:stretch>
        </p:blipFill>
        <p:spPr bwMode="auto">
          <a:xfrm>
            <a:off x="1187624" y="4653136"/>
            <a:ext cx="2376264" cy="1644831"/>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1103</Words>
  <Application>Microsoft Office PowerPoint</Application>
  <PresentationFormat>Affichage à l'écran (4:3)</PresentationFormat>
  <Paragraphs>111</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Leçon 5: les interactions entre les organismes</vt:lpstr>
      <vt:lpstr>Activité 1: la fécondation chez la vanille</vt:lpstr>
      <vt:lpstr>Présentation PowerPoint</vt:lpstr>
      <vt:lpstr>Consigne :</vt:lpstr>
      <vt:lpstr>Bilan </vt:lpstr>
      <vt:lpstr>Définition de mutualisme</vt:lpstr>
      <vt:lpstr>Présentation PowerPoint</vt:lpstr>
      <vt:lpstr>Présentation PowerPoint</vt:lpstr>
      <vt:lpstr>Activité 3  évaluation formative : les relations entre les espèces</vt:lpstr>
      <vt:lpstr>Présentation PowerPoint</vt:lpstr>
      <vt:lpstr>Présentation PowerPoint</vt:lpstr>
      <vt:lpstr>Bilan: </vt:lpstr>
      <vt:lpstr>Conclusion sur les interactions entre les organismes</vt:lpstr>
      <vt:lpstr>Activité 4  évaluation sommative : les relations entre les espèces</vt:lpstr>
      <vt:lpstr>Présentation PowerPoint</vt:lpstr>
      <vt:lpstr>Présentation PowerPoint</vt:lpstr>
      <vt:lpstr>Présentation PowerPoint</vt:lpstr>
      <vt:lpstr>Présentation PowerPoint</vt:lpstr>
      <vt:lpstr>BILAN DE REVISION  pour la leçon 5 : les interactions entre les organismes</vt:lpstr>
      <vt:lpstr>BILAN DE REVISION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Activité 9 (A4): la fécondation chez la vanille</dc:title>
  <dc:creator>Michael</dc:creator>
  <cp:lastModifiedBy>BIENVENUE</cp:lastModifiedBy>
  <cp:revision>14</cp:revision>
  <dcterms:created xsi:type="dcterms:W3CDTF">2017-07-18T13:32:16Z</dcterms:created>
  <dcterms:modified xsi:type="dcterms:W3CDTF">2022-06-24T12:30:38Z</dcterms:modified>
</cp:coreProperties>
</file>