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65" r:id="rId3"/>
    <p:sldId id="266" r:id="rId4"/>
    <p:sldId id="267" r:id="rId5"/>
    <p:sldId id="260" r:id="rId6"/>
    <p:sldId id="261" r:id="rId7"/>
    <p:sldId id="259" r:id="rId8"/>
    <p:sldId id="270" r:id="rId9"/>
    <p:sldId id="282" r:id="rId10"/>
    <p:sldId id="281" r:id="rId11"/>
    <p:sldId id="276" r:id="rId12"/>
    <p:sldId id="273" r:id="rId13"/>
    <p:sldId id="272" r:id="rId14"/>
    <p:sldId id="283" r:id="rId15"/>
    <p:sldId id="274" r:id="rId16"/>
    <p:sldId id="275" r:id="rId17"/>
    <p:sldId id="305" r:id="rId18"/>
    <p:sldId id="279" r:id="rId19"/>
    <p:sldId id="277" r:id="rId20"/>
    <p:sldId id="278" r:id="rId21"/>
    <p:sldId id="264" r:id="rId22"/>
    <p:sldId id="262" r:id="rId23"/>
    <p:sldId id="263" r:id="rId24"/>
    <p:sldId id="289" r:id="rId25"/>
    <p:sldId id="293" r:id="rId26"/>
    <p:sldId id="301" r:id="rId27"/>
    <p:sldId id="294" r:id="rId28"/>
    <p:sldId id="330" r:id="rId29"/>
    <p:sldId id="284" r:id="rId30"/>
    <p:sldId id="285" r:id="rId31"/>
    <p:sldId id="280" r:id="rId32"/>
    <p:sldId id="307" r:id="rId33"/>
    <p:sldId id="308" r:id="rId34"/>
    <p:sldId id="309" r:id="rId35"/>
    <p:sldId id="312" r:id="rId36"/>
    <p:sldId id="314" r:id="rId37"/>
    <p:sldId id="310" r:id="rId38"/>
    <p:sldId id="313" r:id="rId39"/>
    <p:sldId id="311" r:id="rId40"/>
    <p:sldId id="315" r:id="rId41"/>
    <p:sldId id="306" r:id="rId42"/>
    <p:sldId id="286" r:id="rId43"/>
    <p:sldId id="287" r:id="rId44"/>
    <p:sldId id="290" r:id="rId45"/>
    <p:sldId id="288" r:id="rId46"/>
    <p:sldId id="295" r:id="rId47"/>
    <p:sldId id="296" r:id="rId48"/>
    <p:sldId id="304" r:id="rId49"/>
    <p:sldId id="298" r:id="rId50"/>
    <p:sldId id="302" r:id="rId51"/>
    <p:sldId id="329" r:id="rId52"/>
    <p:sldId id="300" r:id="rId53"/>
    <p:sldId id="317" r:id="rId54"/>
    <p:sldId id="318" r:id="rId55"/>
    <p:sldId id="319" r:id="rId56"/>
    <p:sldId id="320" r:id="rId57"/>
    <p:sldId id="321" r:id="rId58"/>
    <p:sldId id="322" r:id="rId59"/>
    <p:sldId id="324" r:id="rId60"/>
    <p:sldId id="325" r:id="rId61"/>
    <p:sldId id="326" r:id="rId62"/>
    <p:sldId id="328" r:id="rId63"/>
    <p:sldId id="327" r:id="rId64"/>
    <p:sldId id="268" r:id="rId6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60.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75BE0-262D-43AE-8FC4-E22B4DAAB696}" type="datetimeFigureOut">
              <a:rPr lang="fr-FR" smtClean="0"/>
              <a:pPr/>
              <a:t>26/04/2021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24291F-48C6-4867-9459-CC5501B7096F}"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EF4117D-4DE0-45D9-929F-43014334E2E9}" type="datetimeFigureOut">
              <a:rPr lang="fr-FR" smtClean="0"/>
              <a:pPr/>
              <a:t>26/04/2021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9B9730-19E7-45DA-8D22-06D1DF43C73D}"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F4117D-4DE0-45D9-929F-43014334E2E9}" type="datetimeFigureOut">
              <a:rPr lang="fr-FR" smtClean="0"/>
              <a:pPr/>
              <a:t>26/04/2021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9B9730-19E7-45DA-8D22-06D1DF43C73D}"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F4117D-4DE0-45D9-929F-43014334E2E9}" type="datetimeFigureOut">
              <a:rPr lang="fr-FR" smtClean="0"/>
              <a:pPr/>
              <a:t>26/04/2021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9B9730-19E7-45DA-8D22-06D1DF43C73D}"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F4117D-4DE0-45D9-929F-43014334E2E9}" type="datetimeFigureOut">
              <a:rPr lang="fr-FR" smtClean="0"/>
              <a:pPr/>
              <a:t>26/04/2021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9B9730-19E7-45DA-8D22-06D1DF43C73D}"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EF4117D-4DE0-45D9-929F-43014334E2E9}" type="datetimeFigureOut">
              <a:rPr lang="fr-FR" smtClean="0"/>
              <a:pPr/>
              <a:t>26/04/2021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9B9730-19E7-45DA-8D22-06D1DF43C73D}"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EF4117D-4DE0-45D9-929F-43014334E2E9}" type="datetimeFigureOut">
              <a:rPr lang="fr-FR" smtClean="0"/>
              <a:pPr/>
              <a:t>26/04/2021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9B9730-19E7-45DA-8D22-06D1DF43C73D}"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EF4117D-4DE0-45D9-929F-43014334E2E9}" type="datetimeFigureOut">
              <a:rPr lang="fr-FR" smtClean="0"/>
              <a:pPr/>
              <a:t>26/04/2021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59B9730-19E7-45DA-8D22-06D1DF43C73D}"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BEF4117D-4DE0-45D9-929F-43014334E2E9}" type="datetimeFigureOut">
              <a:rPr lang="fr-FR" smtClean="0"/>
              <a:pPr/>
              <a:t>26/04/2021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59B9730-19E7-45DA-8D22-06D1DF43C73D}"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EF4117D-4DE0-45D9-929F-43014334E2E9}" type="datetimeFigureOut">
              <a:rPr lang="fr-FR" smtClean="0"/>
              <a:pPr/>
              <a:t>26/04/2021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59B9730-19E7-45DA-8D22-06D1DF43C73D}"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EF4117D-4DE0-45D9-929F-43014334E2E9}" type="datetimeFigureOut">
              <a:rPr lang="fr-FR" smtClean="0"/>
              <a:pPr/>
              <a:t>26/04/2021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9B9730-19E7-45DA-8D22-06D1DF43C73D}"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EF4117D-4DE0-45D9-929F-43014334E2E9}" type="datetimeFigureOut">
              <a:rPr lang="fr-FR" smtClean="0"/>
              <a:pPr/>
              <a:t>26/04/2021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9B9730-19E7-45DA-8D22-06D1DF43C73D}"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4117D-4DE0-45D9-929F-43014334E2E9}" type="datetimeFigureOut">
              <a:rPr lang="fr-FR" smtClean="0"/>
              <a:pPr/>
              <a:t>26/04/2021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B9730-19E7-45DA-8D22-06D1DF43C73D}"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6.jpeg"/><Relationship Id="rId26" Type="http://schemas.openxmlformats.org/officeDocument/2006/relationships/oleObject" Target="../embeddings/oleObject6.bin"/><Relationship Id="rId3" Type="http://schemas.openxmlformats.org/officeDocument/2006/relationships/image" Target="../media/image14.jpeg"/><Relationship Id="rId21" Type="http://schemas.openxmlformats.org/officeDocument/2006/relationships/oleObject" Target="../embeddings/oleObject4.bin"/><Relationship Id="rId7" Type="http://schemas.openxmlformats.org/officeDocument/2006/relationships/oleObject" Target="../embeddings/oleObject2.bin"/><Relationship Id="rId12" Type="http://schemas.openxmlformats.org/officeDocument/2006/relationships/image" Target="../media/image21.jpeg"/><Relationship Id="rId17" Type="http://schemas.openxmlformats.org/officeDocument/2006/relationships/image" Target="../media/image25.jpeg"/><Relationship Id="rId25" Type="http://schemas.openxmlformats.org/officeDocument/2006/relationships/oleObject" Target="../embeddings/oleObject5.bin"/><Relationship Id="rId2" Type="http://schemas.openxmlformats.org/officeDocument/2006/relationships/slideLayout" Target="../slideLayouts/slideLayout2.xml"/><Relationship Id="rId16" Type="http://schemas.openxmlformats.org/officeDocument/2006/relationships/image" Target="../media/image24.jpeg"/><Relationship Id="rId20" Type="http://schemas.openxmlformats.org/officeDocument/2006/relationships/image" Target="../media/image28.jpeg"/><Relationship Id="rId29" Type="http://schemas.openxmlformats.org/officeDocument/2006/relationships/image" Target="../media/image33.jpeg"/><Relationship Id="rId1" Type="http://schemas.openxmlformats.org/officeDocument/2006/relationships/vmlDrawing" Target="../drawings/vmlDrawing1.vml"/><Relationship Id="rId6" Type="http://schemas.openxmlformats.org/officeDocument/2006/relationships/image" Target="../media/image16.jpeg"/><Relationship Id="rId11" Type="http://schemas.openxmlformats.org/officeDocument/2006/relationships/image" Target="../media/image20.jpeg"/><Relationship Id="rId24" Type="http://schemas.openxmlformats.org/officeDocument/2006/relationships/image" Target="../media/image31.jpeg"/><Relationship Id="rId5" Type="http://schemas.openxmlformats.org/officeDocument/2006/relationships/oleObject" Target="../embeddings/oleObject1.bin"/><Relationship Id="rId15" Type="http://schemas.openxmlformats.org/officeDocument/2006/relationships/image" Target="../media/image23.jpeg"/><Relationship Id="rId23" Type="http://schemas.openxmlformats.org/officeDocument/2006/relationships/image" Target="../media/image30.jpeg"/><Relationship Id="rId28" Type="http://schemas.openxmlformats.org/officeDocument/2006/relationships/oleObject" Target="../embeddings/oleObject7.bin"/><Relationship Id="rId10" Type="http://schemas.openxmlformats.org/officeDocument/2006/relationships/image" Target="../media/image19.jpeg"/><Relationship Id="rId19" Type="http://schemas.openxmlformats.org/officeDocument/2006/relationships/image" Target="../media/image27.jpeg"/><Relationship Id="rId31" Type="http://schemas.openxmlformats.org/officeDocument/2006/relationships/image" Target="../media/image34.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oleObject" Target="../embeddings/oleObject3.bin"/><Relationship Id="rId22" Type="http://schemas.openxmlformats.org/officeDocument/2006/relationships/image" Target="../media/image29.jpeg"/><Relationship Id="rId27" Type="http://schemas.openxmlformats.org/officeDocument/2006/relationships/image" Target="../media/image32.jpeg"/><Relationship Id="rId30"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6.jpeg"/><Relationship Id="rId26" Type="http://schemas.openxmlformats.org/officeDocument/2006/relationships/oleObject" Target="../embeddings/oleObject14.bin"/><Relationship Id="rId3" Type="http://schemas.openxmlformats.org/officeDocument/2006/relationships/image" Target="../media/image14.jpeg"/><Relationship Id="rId21" Type="http://schemas.openxmlformats.org/officeDocument/2006/relationships/oleObject" Target="../embeddings/oleObject12.bin"/><Relationship Id="rId7" Type="http://schemas.openxmlformats.org/officeDocument/2006/relationships/oleObject" Target="../embeddings/oleObject10.bin"/><Relationship Id="rId12" Type="http://schemas.openxmlformats.org/officeDocument/2006/relationships/image" Target="../media/image21.jpeg"/><Relationship Id="rId17" Type="http://schemas.openxmlformats.org/officeDocument/2006/relationships/image" Target="../media/image25.jpeg"/><Relationship Id="rId25" Type="http://schemas.openxmlformats.org/officeDocument/2006/relationships/oleObject" Target="../embeddings/oleObject13.bin"/><Relationship Id="rId2" Type="http://schemas.openxmlformats.org/officeDocument/2006/relationships/slideLayout" Target="../slideLayouts/slideLayout2.xml"/><Relationship Id="rId16" Type="http://schemas.openxmlformats.org/officeDocument/2006/relationships/image" Target="../media/image24.jpeg"/><Relationship Id="rId20" Type="http://schemas.openxmlformats.org/officeDocument/2006/relationships/image" Target="../media/image28.jpeg"/><Relationship Id="rId29" Type="http://schemas.openxmlformats.org/officeDocument/2006/relationships/image" Target="../media/image33.jpeg"/><Relationship Id="rId1" Type="http://schemas.openxmlformats.org/officeDocument/2006/relationships/vmlDrawing" Target="../drawings/vmlDrawing2.vml"/><Relationship Id="rId6" Type="http://schemas.openxmlformats.org/officeDocument/2006/relationships/image" Target="../media/image16.jpeg"/><Relationship Id="rId11" Type="http://schemas.openxmlformats.org/officeDocument/2006/relationships/image" Target="../media/image20.jpeg"/><Relationship Id="rId24" Type="http://schemas.openxmlformats.org/officeDocument/2006/relationships/image" Target="../media/image31.jpeg"/><Relationship Id="rId5" Type="http://schemas.openxmlformats.org/officeDocument/2006/relationships/oleObject" Target="../embeddings/oleObject9.bin"/><Relationship Id="rId15" Type="http://schemas.openxmlformats.org/officeDocument/2006/relationships/image" Target="../media/image23.jpeg"/><Relationship Id="rId23" Type="http://schemas.openxmlformats.org/officeDocument/2006/relationships/image" Target="../media/image30.jpeg"/><Relationship Id="rId28" Type="http://schemas.openxmlformats.org/officeDocument/2006/relationships/oleObject" Target="../embeddings/oleObject15.bin"/><Relationship Id="rId10" Type="http://schemas.openxmlformats.org/officeDocument/2006/relationships/image" Target="../media/image19.jpeg"/><Relationship Id="rId19" Type="http://schemas.openxmlformats.org/officeDocument/2006/relationships/image" Target="../media/image27.jpeg"/><Relationship Id="rId31" Type="http://schemas.openxmlformats.org/officeDocument/2006/relationships/image" Target="../media/image34.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oleObject" Target="../embeddings/oleObject11.bin"/><Relationship Id="rId22" Type="http://schemas.openxmlformats.org/officeDocument/2006/relationships/image" Target="../media/image29.jpeg"/><Relationship Id="rId27" Type="http://schemas.openxmlformats.org/officeDocument/2006/relationships/image" Target="../media/image32.jpeg"/><Relationship Id="rId30" Type="http://schemas.openxmlformats.org/officeDocument/2006/relationships/oleObject" Target="../embeddings/oleObject16.bin"/></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oleObject" Target="../embeddings/oleObject17.bin"/><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oleObject" Target="../embeddings/oleObject23.bin"/><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fr.wikipedia.org/wiki/Plaque_de_d%C3%A9chets_du_Pacifique_nord" TargetMode="Externa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descr="Résultat de recherche d'images pour &quot;naufragé&quot;"/>
          <p:cNvSpPr>
            <a:spLocks noChangeAspect="1" noChangeArrowheads="1"/>
          </p:cNvSpPr>
          <p:nvPr/>
        </p:nvSpPr>
        <p:spPr bwMode="auto">
          <a:xfrm>
            <a:off x="155575" y="-2338388"/>
            <a:ext cx="6067425" cy="4876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292" name="AutoShape 4" descr="Résultat de recherche d'images pour &quot;naufragé&quot;"/>
          <p:cNvSpPr>
            <a:spLocks noChangeAspect="1" noChangeArrowheads="1"/>
          </p:cNvSpPr>
          <p:nvPr/>
        </p:nvSpPr>
        <p:spPr bwMode="auto">
          <a:xfrm>
            <a:off x="155575" y="-2338388"/>
            <a:ext cx="6067425" cy="4876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294" name="AutoShape 6" descr="Résultat de recherche d'images pour &quot;naufragé&quot;"/>
          <p:cNvSpPr>
            <a:spLocks noChangeAspect="1" noChangeArrowheads="1"/>
          </p:cNvSpPr>
          <p:nvPr/>
        </p:nvSpPr>
        <p:spPr bwMode="auto">
          <a:xfrm>
            <a:off x="155575" y="-2338388"/>
            <a:ext cx="6067425" cy="4876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296" name="AutoShape 8" descr="Résultat de recherche d'images pour &quot;naufragé&quot;"/>
          <p:cNvSpPr>
            <a:spLocks noChangeAspect="1" noChangeArrowheads="1"/>
          </p:cNvSpPr>
          <p:nvPr/>
        </p:nvSpPr>
        <p:spPr bwMode="auto">
          <a:xfrm>
            <a:off x="155575" y="-2338388"/>
            <a:ext cx="6067425" cy="4876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298" name="AutoShape 10" descr="Résultat de recherche d'images pour &quot;naufragé&quot;"/>
          <p:cNvSpPr>
            <a:spLocks noChangeAspect="1" noChangeArrowheads="1"/>
          </p:cNvSpPr>
          <p:nvPr/>
        </p:nvSpPr>
        <p:spPr bwMode="auto">
          <a:xfrm>
            <a:off x="155575" y="-2338388"/>
            <a:ext cx="6067425" cy="4876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2300" name="Picture 12" descr="m056789_003-00-118_p"/>
          <p:cNvPicPr>
            <a:picLocks noChangeAspect="1" noChangeArrowheads="1"/>
          </p:cNvPicPr>
          <p:nvPr/>
        </p:nvPicPr>
        <p:blipFill>
          <a:blip r:embed="rId2" cstate="print"/>
          <a:srcRect/>
          <a:stretch>
            <a:fillRect/>
          </a:stretch>
        </p:blipFill>
        <p:spPr bwMode="auto">
          <a:xfrm>
            <a:off x="611560" y="1484784"/>
            <a:ext cx="7668344" cy="4928800"/>
          </a:xfrm>
          <a:prstGeom prst="rect">
            <a:avLst/>
          </a:prstGeom>
          <a:noFill/>
        </p:spPr>
      </p:pic>
      <p:sp>
        <p:nvSpPr>
          <p:cNvPr id="10" name="Rectangle 9"/>
          <p:cNvSpPr/>
          <p:nvPr/>
        </p:nvSpPr>
        <p:spPr>
          <a:xfrm>
            <a:off x="323528" y="116632"/>
            <a:ext cx="8712968" cy="1015663"/>
          </a:xfrm>
          <a:prstGeom prst="rect">
            <a:avLst/>
          </a:prstGeom>
        </p:spPr>
        <p:txBody>
          <a:bodyPr wrap="square">
            <a:spAutoFit/>
          </a:bodyPr>
          <a:lstStyle/>
          <a:p>
            <a:pPr algn="ctr"/>
            <a:r>
              <a:rPr lang="fr-FR" sz="2400" b="1" i="1" dirty="0" smtClean="0"/>
              <a:t>Parcours artistique et culturel:</a:t>
            </a:r>
          </a:p>
          <a:p>
            <a:r>
              <a:rPr lang="fr-FR" b="1" dirty="0" smtClean="0"/>
              <a:t> Peinture à l’huile: Le naufrage de Marius </a:t>
            </a:r>
            <a:r>
              <a:rPr lang="fr-FR" b="1" dirty="0" err="1" smtClean="0"/>
              <a:t>Cazeneuve</a:t>
            </a:r>
            <a:r>
              <a:rPr lang="fr-FR" b="1" dirty="0" smtClean="0"/>
              <a:t>, exposé au musée du vieux Toulouse (1839-1913)</a:t>
            </a:r>
            <a:endParaRPr lang="fr-FR"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ésultat de recherche d'images pour &quot;naufragé&quot;"/>
          <p:cNvPicPr>
            <a:picLocks noChangeAspect="1" noChangeArrowheads="1"/>
          </p:cNvPicPr>
          <p:nvPr/>
        </p:nvPicPr>
        <p:blipFill>
          <a:blip r:embed="rId2" cstate="print"/>
          <a:srcRect/>
          <a:stretch>
            <a:fillRect/>
          </a:stretch>
        </p:blipFill>
        <p:spPr bwMode="auto">
          <a:xfrm>
            <a:off x="251520" y="188640"/>
            <a:ext cx="8676456" cy="4005259"/>
          </a:xfrm>
          <a:prstGeom prst="rect">
            <a:avLst/>
          </a:prstGeom>
          <a:noFill/>
        </p:spPr>
      </p:pic>
      <p:sp>
        <p:nvSpPr>
          <p:cNvPr id="4" name="Rectangle 3"/>
          <p:cNvSpPr/>
          <p:nvPr/>
        </p:nvSpPr>
        <p:spPr>
          <a:xfrm>
            <a:off x="179512" y="4437112"/>
            <a:ext cx="8964488" cy="1815882"/>
          </a:xfrm>
          <a:prstGeom prst="rect">
            <a:avLst/>
          </a:prstGeom>
        </p:spPr>
        <p:txBody>
          <a:bodyPr wrap="square">
            <a:spAutoFit/>
          </a:bodyPr>
          <a:lstStyle/>
          <a:p>
            <a:pPr marL="514350" indent="-514350"/>
            <a:r>
              <a:rPr lang="fr-FR" sz="2800" dirty="0" smtClean="0"/>
              <a:t>2) Arrivé à l’épave et connaissant vos besoins il vous reste à </a:t>
            </a:r>
            <a:r>
              <a:rPr lang="fr-FR" sz="2800" dirty="0" smtClean="0">
                <a:solidFill>
                  <a:srgbClr val="FF0000"/>
                </a:solidFill>
              </a:rPr>
              <a:t>choisir</a:t>
            </a:r>
            <a:r>
              <a:rPr lang="fr-FR" sz="2800" dirty="0" smtClean="0"/>
              <a:t> ce qui vous semble </a:t>
            </a:r>
            <a:r>
              <a:rPr lang="fr-FR" sz="2800" dirty="0" smtClean="0">
                <a:solidFill>
                  <a:srgbClr val="FF0000"/>
                </a:solidFill>
              </a:rPr>
              <a:t>essentiel</a:t>
            </a:r>
            <a:r>
              <a:rPr lang="fr-FR" sz="2800" dirty="0" smtClean="0"/>
              <a:t> pour votre survie tout en respectant le </a:t>
            </a:r>
            <a:r>
              <a:rPr lang="fr-FR" sz="2800" dirty="0" smtClean="0">
                <a:solidFill>
                  <a:srgbClr val="FF0000"/>
                </a:solidFill>
              </a:rPr>
              <a:t>poids maximal </a:t>
            </a:r>
            <a:r>
              <a:rPr lang="fr-FR" sz="2800" dirty="0" smtClean="0"/>
              <a:t>que vous pourrez transporter dans votre sac sans vous noyer.</a:t>
            </a:r>
            <a:endParaRPr lang="fr-FR"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Critères de réussite:</a:t>
            </a:r>
            <a:endParaRPr lang="fr-FR" dirty="0"/>
          </a:p>
        </p:txBody>
      </p:sp>
      <p:sp>
        <p:nvSpPr>
          <p:cNvPr id="3" name="Espace réservé du contenu 2"/>
          <p:cNvSpPr>
            <a:spLocks noGrp="1"/>
          </p:cNvSpPr>
          <p:nvPr>
            <p:ph idx="1"/>
          </p:nvPr>
        </p:nvSpPr>
        <p:spPr/>
        <p:txBody>
          <a:bodyPr>
            <a:normAutofit/>
          </a:bodyPr>
          <a:lstStyle/>
          <a:p>
            <a:r>
              <a:rPr lang="fr-FR" dirty="0" smtClean="0"/>
              <a:t>J’ai écrit dans le sac à dos les choses que j’ai décidé d’emporter. (5.2)</a:t>
            </a:r>
          </a:p>
          <a:p>
            <a:r>
              <a:rPr lang="fr-FR" dirty="0" smtClean="0"/>
              <a:t>Pour chaque chose j’ai expliqué pourquoi je l’ai choisie ( 1 ou 2 raisons pour chaque chose).(2.1)</a:t>
            </a:r>
          </a:p>
          <a:p>
            <a:r>
              <a:rPr lang="fr-FR" dirty="0" smtClean="0"/>
              <a:t>Je n’ai pas dépassé le poids maximal.(2.5)</a:t>
            </a:r>
          </a:p>
          <a:p>
            <a:r>
              <a:rPr lang="fr-FR" dirty="0" smtClean="0"/>
              <a:t>J’ai communiqué avec mon binôme sans déranger les autres. (4.10)</a:t>
            </a:r>
          </a:p>
          <a:p>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0" y="0"/>
            <a:ext cx="2714625" cy="3240360"/>
          </a:xfrm>
          <a:prstGeom prst="ellipse">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 name="Oval 2"/>
          <p:cNvSpPr>
            <a:spLocks noChangeArrowheads="1"/>
          </p:cNvSpPr>
          <p:nvPr/>
        </p:nvSpPr>
        <p:spPr bwMode="auto">
          <a:xfrm>
            <a:off x="0" y="3617640"/>
            <a:ext cx="2714625" cy="3240360"/>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 name="Oval 2"/>
          <p:cNvSpPr>
            <a:spLocks noChangeArrowheads="1"/>
          </p:cNvSpPr>
          <p:nvPr/>
        </p:nvSpPr>
        <p:spPr bwMode="auto">
          <a:xfrm>
            <a:off x="6429375" y="0"/>
            <a:ext cx="2714625" cy="3240360"/>
          </a:xfrm>
          <a:prstGeom prst="ellipse">
            <a:avLst/>
          </a:pr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 name="Oval 2"/>
          <p:cNvSpPr>
            <a:spLocks noChangeArrowheads="1"/>
          </p:cNvSpPr>
          <p:nvPr/>
        </p:nvSpPr>
        <p:spPr bwMode="auto">
          <a:xfrm>
            <a:off x="6429375" y="3617640"/>
            <a:ext cx="2714625" cy="3240360"/>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 name="ZoneTexte 7"/>
          <p:cNvSpPr txBox="1"/>
          <p:nvPr/>
        </p:nvSpPr>
        <p:spPr>
          <a:xfrm>
            <a:off x="3419872" y="1988840"/>
            <a:ext cx="2592288" cy="3416320"/>
          </a:xfrm>
          <a:prstGeom prst="rect">
            <a:avLst/>
          </a:prstGeom>
          <a:noFill/>
        </p:spPr>
        <p:txBody>
          <a:bodyPr wrap="square" rtlCol="0">
            <a:spAutoFit/>
          </a:bodyPr>
          <a:lstStyle/>
          <a:p>
            <a:r>
              <a:rPr lang="fr-FR" sz="5400" dirty="0" smtClean="0"/>
              <a:t>Mes besoins pour vivre</a:t>
            </a:r>
            <a:r>
              <a:rPr lang="fr-FR" dirty="0" smtClean="0"/>
              <a:t>:</a:t>
            </a:r>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Oval 2"/>
          <p:cNvSpPr>
            <a:spLocks noChangeArrowheads="1"/>
          </p:cNvSpPr>
          <p:nvPr/>
        </p:nvSpPr>
        <p:spPr bwMode="auto">
          <a:xfrm>
            <a:off x="0" y="0"/>
            <a:ext cx="2714625" cy="3240360"/>
          </a:xfrm>
          <a:prstGeom prst="ellipse">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 name="Oval 2"/>
          <p:cNvSpPr>
            <a:spLocks noChangeArrowheads="1"/>
          </p:cNvSpPr>
          <p:nvPr/>
        </p:nvSpPr>
        <p:spPr bwMode="auto">
          <a:xfrm>
            <a:off x="6429375" y="3617640"/>
            <a:ext cx="2714625" cy="3240360"/>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 name="Oval 2"/>
          <p:cNvSpPr>
            <a:spLocks noChangeArrowheads="1"/>
          </p:cNvSpPr>
          <p:nvPr/>
        </p:nvSpPr>
        <p:spPr bwMode="auto">
          <a:xfrm>
            <a:off x="0" y="3617640"/>
            <a:ext cx="2714625" cy="3240360"/>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 name="Oval 2"/>
          <p:cNvSpPr>
            <a:spLocks noChangeArrowheads="1"/>
          </p:cNvSpPr>
          <p:nvPr/>
        </p:nvSpPr>
        <p:spPr bwMode="auto">
          <a:xfrm>
            <a:off x="6429375" y="0"/>
            <a:ext cx="2714625" cy="3240360"/>
          </a:xfrm>
          <a:prstGeom prst="ellipse">
            <a:avLst/>
          </a:pr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pic>
        <p:nvPicPr>
          <p:cNvPr id="8" name="Image 7" descr="Résultat de recherche d'images pour &quot;trousse de secour&quot;"/>
          <p:cNvPicPr/>
          <p:nvPr/>
        </p:nvPicPr>
        <p:blipFill>
          <a:blip r:embed="rId3" cstate="print"/>
          <a:srcRect/>
          <a:stretch>
            <a:fillRect/>
          </a:stretch>
        </p:blipFill>
        <p:spPr bwMode="auto">
          <a:xfrm>
            <a:off x="2627784" y="0"/>
            <a:ext cx="1224136" cy="936104"/>
          </a:xfrm>
          <a:prstGeom prst="rect">
            <a:avLst/>
          </a:prstGeom>
          <a:noFill/>
          <a:ln w="9525">
            <a:noFill/>
            <a:miter lim="800000"/>
            <a:headEnd/>
            <a:tailEnd/>
          </a:ln>
        </p:spPr>
      </p:pic>
      <p:pic>
        <p:nvPicPr>
          <p:cNvPr id="9" name="Image 8" descr="Résultat de recherche d'images pour &quot;médicament&quot;"/>
          <p:cNvPicPr/>
          <p:nvPr/>
        </p:nvPicPr>
        <p:blipFill>
          <a:blip r:embed="rId4" cstate="print"/>
          <a:srcRect/>
          <a:stretch>
            <a:fillRect/>
          </a:stretch>
        </p:blipFill>
        <p:spPr bwMode="auto">
          <a:xfrm>
            <a:off x="2843808" y="4797152"/>
            <a:ext cx="1008112" cy="720080"/>
          </a:xfrm>
          <a:prstGeom prst="rect">
            <a:avLst/>
          </a:prstGeom>
          <a:noFill/>
          <a:ln w="9525">
            <a:noFill/>
            <a:miter lim="800000"/>
            <a:headEnd/>
            <a:tailEnd/>
          </a:ln>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27" name="Object 3"/>
          <p:cNvGraphicFramePr>
            <a:graphicFrameLocks noChangeAspect="1"/>
          </p:cNvGraphicFramePr>
          <p:nvPr/>
        </p:nvGraphicFramePr>
        <p:xfrm>
          <a:off x="3923928" y="116632"/>
          <a:ext cx="239129" cy="648072"/>
        </p:xfrm>
        <a:graphic>
          <a:graphicData uri="http://schemas.openxmlformats.org/presentationml/2006/ole">
            <p:oleObj spid="_x0000_s27650" name="Image bitmap" r:id="rId5" imgW="552527" imgH="1514686" progId="PBrush">
              <p:embed/>
            </p:oleObj>
          </a:graphicData>
        </a:graphic>
      </p:graphicFrame>
      <p:pic>
        <p:nvPicPr>
          <p:cNvPr id="12" name="Image 11" descr="Résultat de recherche d'images pour &quot;allumettes&quot;"/>
          <p:cNvPicPr/>
          <p:nvPr/>
        </p:nvPicPr>
        <p:blipFill>
          <a:blip r:embed="rId6" cstate="print"/>
          <a:srcRect/>
          <a:stretch>
            <a:fillRect/>
          </a:stretch>
        </p:blipFill>
        <p:spPr bwMode="auto">
          <a:xfrm>
            <a:off x="2915816" y="1124744"/>
            <a:ext cx="720080" cy="360040"/>
          </a:xfrm>
          <a:prstGeom prst="rect">
            <a:avLst/>
          </a:prstGeom>
          <a:noFill/>
          <a:ln w="9525">
            <a:noFill/>
            <a:miter lim="800000"/>
            <a:headEnd/>
            <a:tailEnd/>
          </a:ln>
        </p:spPr>
      </p:pic>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29" name="Object 5"/>
          <p:cNvGraphicFramePr>
            <a:graphicFrameLocks noChangeAspect="1"/>
          </p:cNvGraphicFramePr>
          <p:nvPr/>
        </p:nvGraphicFramePr>
        <p:xfrm>
          <a:off x="3707904" y="1124744"/>
          <a:ext cx="735460" cy="288032"/>
        </p:xfrm>
        <a:graphic>
          <a:graphicData uri="http://schemas.openxmlformats.org/presentationml/2006/ole">
            <p:oleObj spid="_x0000_s27651" name="Image bitmap" r:id="rId7" imgW="6542857" imgH="2542857" progId="PBrush">
              <p:embed/>
            </p:oleObj>
          </a:graphicData>
        </a:graphic>
      </p:graphicFrame>
      <p:pic>
        <p:nvPicPr>
          <p:cNvPr id="15" name="Image 14" descr="Résultat de recherche d'images pour &quot;sac de couchage&quot;"/>
          <p:cNvPicPr/>
          <p:nvPr/>
        </p:nvPicPr>
        <p:blipFill>
          <a:blip r:embed="rId8" cstate="print"/>
          <a:srcRect/>
          <a:stretch>
            <a:fillRect/>
          </a:stretch>
        </p:blipFill>
        <p:spPr bwMode="auto">
          <a:xfrm>
            <a:off x="2771800" y="1556792"/>
            <a:ext cx="1452194" cy="970409"/>
          </a:xfrm>
          <a:prstGeom prst="rect">
            <a:avLst/>
          </a:prstGeom>
          <a:noFill/>
          <a:ln w="9525">
            <a:noFill/>
            <a:miter lim="800000"/>
            <a:headEnd/>
            <a:tailEnd/>
          </a:ln>
        </p:spPr>
      </p:pic>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8" name="Image 17" descr="Résultat de recherche d'images pour &quot;pull polaire&quot;"/>
          <p:cNvPicPr/>
          <p:nvPr/>
        </p:nvPicPr>
        <p:blipFill>
          <a:blip r:embed="rId9" cstate="print"/>
          <a:srcRect/>
          <a:stretch>
            <a:fillRect/>
          </a:stretch>
        </p:blipFill>
        <p:spPr bwMode="auto">
          <a:xfrm>
            <a:off x="3635896" y="5661248"/>
            <a:ext cx="992290" cy="848274"/>
          </a:xfrm>
          <a:prstGeom prst="rect">
            <a:avLst/>
          </a:prstGeom>
          <a:noFill/>
          <a:ln w="9525">
            <a:noFill/>
            <a:miter lim="800000"/>
            <a:headEnd/>
            <a:tailEnd/>
          </a:ln>
        </p:spPr>
      </p:pic>
      <p:pic>
        <p:nvPicPr>
          <p:cNvPr id="19" name="Image 18" descr="Résultat de recherche d'images pour &quot;lampe de poche&quot;"/>
          <p:cNvPicPr/>
          <p:nvPr/>
        </p:nvPicPr>
        <p:blipFill>
          <a:blip r:embed="rId10" cstate="print"/>
          <a:srcRect/>
          <a:stretch>
            <a:fillRect/>
          </a:stretch>
        </p:blipFill>
        <p:spPr bwMode="auto">
          <a:xfrm>
            <a:off x="4860032" y="1988840"/>
            <a:ext cx="576064" cy="576064"/>
          </a:xfrm>
          <a:prstGeom prst="rect">
            <a:avLst/>
          </a:prstGeom>
          <a:noFill/>
          <a:ln w="9525">
            <a:noFill/>
            <a:miter lim="800000"/>
            <a:headEnd/>
            <a:tailEnd/>
          </a:ln>
        </p:spPr>
      </p:pic>
      <p:pic>
        <p:nvPicPr>
          <p:cNvPr id="20" name="Image 19" descr="Résultat de recherche d'images pour &quot;oreiller&quot;"/>
          <p:cNvPicPr/>
          <p:nvPr/>
        </p:nvPicPr>
        <p:blipFill>
          <a:blip r:embed="rId11" cstate="print"/>
          <a:srcRect/>
          <a:stretch>
            <a:fillRect/>
          </a:stretch>
        </p:blipFill>
        <p:spPr bwMode="auto">
          <a:xfrm>
            <a:off x="3707904" y="2348880"/>
            <a:ext cx="1170434" cy="769814"/>
          </a:xfrm>
          <a:prstGeom prst="rect">
            <a:avLst/>
          </a:prstGeom>
          <a:noFill/>
          <a:ln w="9525">
            <a:noFill/>
            <a:miter lim="800000"/>
            <a:headEnd/>
            <a:tailEnd/>
          </a:ln>
        </p:spPr>
      </p:pic>
      <p:pic>
        <p:nvPicPr>
          <p:cNvPr id="21" name="Image 20" descr="Résultat de recherche d'images pour &quot;chips&quot;"/>
          <p:cNvPicPr/>
          <p:nvPr/>
        </p:nvPicPr>
        <p:blipFill>
          <a:blip r:embed="rId12" cstate="print"/>
          <a:srcRect/>
          <a:stretch>
            <a:fillRect/>
          </a:stretch>
        </p:blipFill>
        <p:spPr bwMode="auto">
          <a:xfrm>
            <a:off x="2267744" y="3356992"/>
            <a:ext cx="792088" cy="360040"/>
          </a:xfrm>
          <a:prstGeom prst="rect">
            <a:avLst/>
          </a:prstGeom>
          <a:noFill/>
          <a:ln w="9525">
            <a:noFill/>
            <a:miter lim="800000"/>
            <a:headEnd/>
            <a:tailEnd/>
          </a:ln>
        </p:spPr>
      </p:pic>
      <p:pic>
        <p:nvPicPr>
          <p:cNvPr id="22" name="Image 21" descr="Résultat de recherche d'images pour &quot;sac pomme de terre&quot;"/>
          <p:cNvPicPr/>
          <p:nvPr/>
        </p:nvPicPr>
        <p:blipFill>
          <a:blip r:embed="rId13" cstate="print"/>
          <a:srcRect/>
          <a:stretch>
            <a:fillRect/>
          </a:stretch>
        </p:blipFill>
        <p:spPr bwMode="auto">
          <a:xfrm>
            <a:off x="5580112" y="5971119"/>
            <a:ext cx="958889" cy="886881"/>
          </a:xfrm>
          <a:prstGeom prst="rect">
            <a:avLst/>
          </a:prstGeom>
          <a:noFill/>
          <a:ln w="9525">
            <a:noFill/>
            <a:miter lim="800000"/>
            <a:headEnd/>
            <a:tailEnd/>
          </a:ln>
        </p:spPr>
      </p:pic>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33" name="Object 9"/>
          <p:cNvGraphicFramePr>
            <a:graphicFrameLocks noChangeAspect="1"/>
          </p:cNvGraphicFramePr>
          <p:nvPr/>
        </p:nvGraphicFramePr>
        <p:xfrm>
          <a:off x="3347864" y="2564904"/>
          <a:ext cx="467544" cy="594787"/>
        </p:xfrm>
        <a:graphic>
          <a:graphicData uri="http://schemas.openxmlformats.org/presentationml/2006/ole">
            <p:oleObj spid="_x0000_s27653" name="Image bitmap" r:id="rId14" imgW="2314286" imgH="2952381" progId="PBrush">
              <p:embed/>
            </p:oleObj>
          </a:graphicData>
        </a:graphic>
      </p:graphicFrame>
      <p:pic>
        <p:nvPicPr>
          <p:cNvPr id="25" name="Image 24" descr="Résultat de recherche d'images pour &quot;graine de haricot&quot;"/>
          <p:cNvPicPr/>
          <p:nvPr/>
        </p:nvPicPr>
        <p:blipFill>
          <a:blip r:embed="rId15" cstate="print"/>
          <a:srcRect/>
          <a:stretch>
            <a:fillRect/>
          </a:stretch>
        </p:blipFill>
        <p:spPr bwMode="auto">
          <a:xfrm>
            <a:off x="5508104" y="1412776"/>
            <a:ext cx="746572" cy="746572"/>
          </a:xfrm>
          <a:prstGeom prst="rect">
            <a:avLst/>
          </a:prstGeom>
          <a:noFill/>
          <a:ln w="9525">
            <a:noFill/>
            <a:miter lim="800000"/>
            <a:headEnd/>
            <a:tailEnd/>
          </a:ln>
        </p:spPr>
      </p:pic>
      <p:pic>
        <p:nvPicPr>
          <p:cNvPr id="26" name="Image 25" descr="Résultat de recherche d'images pour &quot;chocolat&quot;"/>
          <p:cNvPicPr/>
          <p:nvPr/>
        </p:nvPicPr>
        <p:blipFill>
          <a:blip r:embed="rId16" cstate="print"/>
          <a:srcRect/>
          <a:stretch>
            <a:fillRect/>
          </a:stretch>
        </p:blipFill>
        <p:spPr bwMode="auto">
          <a:xfrm>
            <a:off x="3131840" y="3212976"/>
            <a:ext cx="821631" cy="821631"/>
          </a:xfrm>
          <a:prstGeom prst="rect">
            <a:avLst/>
          </a:prstGeom>
          <a:noFill/>
          <a:ln w="9525">
            <a:noFill/>
            <a:miter lim="800000"/>
            <a:headEnd/>
            <a:tailEnd/>
          </a:ln>
        </p:spPr>
      </p:pic>
      <p:pic>
        <p:nvPicPr>
          <p:cNvPr id="27" name="Image 26" descr="Résultat de recherche d'images pour &quot;soda sans marque&quot;"/>
          <p:cNvPicPr/>
          <p:nvPr/>
        </p:nvPicPr>
        <p:blipFill>
          <a:blip r:embed="rId17" cstate="print"/>
          <a:srcRect/>
          <a:stretch>
            <a:fillRect/>
          </a:stretch>
        </p:blipFill>
        <p:spPr bwMode="auto">
          <a:xfrm>
            <a:off x="5580112" y="4005064"/>
            <a:ext cx="663771" cy="1156225"/>
          </a:xfrm>
          <a:prstGeom prst="rect">
            <a:avLst/>
          </a:prstGeom>
          <a:noFill/>
          <a:ln w="9525">
            <a:noFill/>
            <a:miter lim="800000"/>
            <a:headEnd/>
            <a:tailEnd/>
          </a:ln>
        </p:spPr>
      </p:pic>
      <p:pic>
        <p:nvPicPr>
          <p:cNvPr id="28" name="Image 27" descr="Résultat de recherche d'images pour &quot;poule&quot;"/>
          <p:cNvPicPr/>
          <p:nvPr/>
        </p:nvPicPr>
        <p:blipFill>
          <a:blip r:embed="rId18" cstate="print"/>
          <a:srcRect/>
          <a:stretch>
            <a:fillRect/>
          </a:stretch>
        </p:blipFill>
        <p:spPr bwMode="auto">
          <a:xfrm>
            <a:off x="4499992" y="4941168"/>
            <a:ext cx="1228233" cy="1084217"/>
          </a:xfrm>
          <a:prstGeom prst="rect">
            <a:avLst/>
          </a:prstGeom>
          <a:noFill/>
          <a:ln w="9525">
            <a:noFill/>
            <a:miter lim="800000"/>
            <a:headEnd/>
            <a:tailEnd/>
          </a:ln>
        </p:spPr>
      </p:pic>
      <p:pic>
        <p:nvPicPr>
          <p:cNvPr id="29" name="Image 28" descr="Résultat de recherche d'images pour &quot;oeuf&quot;"/>
          <p:cNvPicPr/>
          <p:nvPr/>
        </p:nvPicPr>
        <p:blipFill>
          <a:blip r:embed="rId19" cstate="print"/>
          <a:srcRect/>
          <a:stretch>
            <a:fillRect/>
          </a:stretch>
        </p:blipFill>
        <p:spPr bwMode="auto">
          <a:xfrm>
            <a:off x="1691680" y="3212976"/>
            <a:ext cx="720080" cy="432048"/>
          </a:xfrm>
          <a:prstGeom prst="rect">
            <a:avLst/>
          </a:prstGeom>
          <a:noFill/>
          <a:ln w="9525">
            <a:noFill/>
            <a:miter lim="800000"/>
            <a:headEnd/>
            <a:tailEnd/>
          </a:ln>
        </p:spPr>
      </p:pic>
      <p:pic>
        <p:nvPicPr>
          <p:cNvPr id="30" name="Image 29" descr="Résultat de recherche d'images pour &quot;cordage&quot;"/>
          <p:cNvPicPr/>
          <p:nvPr/>
        </p:nvPicPr>
        <p:blipFill>
          <a:blip r:embed="rId20" cstate="print"/>
          <a:srcRect/>
          <a:stretch>
            <a:fillRect/>
          </a:stretch>
        </p:blipFill>
        <p:spPr bwMode="auto">
          <a:xfrm>
            <a:off x="3059832" y="3933056"/>
            <a:ext cx="966489" cy="750465"/>
          </a:xfrm>
          <a:prstGeom prst="rect">
            <a:avLst/>
          </a:prstGeom>
          <a:noFill/>
          <a:ln w="9525">
            <a:noFill/>
            <a:miter lim="800000"/>
            <a:headEnd/>
            <a:tailEnd/>
          </a:ln>
        </p:spPr>
      </p:pic>
      <p:sp>
        <p:nvSpPr>
          <p:cNvPr id="1036"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35" name="Object 11"/>
          <p:cNvGraphicFramePr>
            <a:graphicFrameLocks noChangeAspect="1"/>
          </p:cNvGraphicFramePr>
          <p:nvPr/>
        </p:nvGraphicFramePr>
        <p:xfrm>
          <a:off x="4427984" y="0"/>
          <a:ext cx="1259632" cy="1135652"/>
        </p:xfrm>
        <a:graphic>
          <a:graphicData uri="http://schemas.openxmlformats.org/presentationml/2006/ole">
            <p:oleObj spid="_x0000_s27654" name="Image bitmap" r:id="rId21" imgW="2685714" imgH="2429214" progId="PBrush">
              <p:embed/>
            </p:oleObj>
          </a:graphicData>
        </a:graphic>
      </p:graphicFrame>
      <p:pic>
        <p:nvPicPr>
          <p:cNvPr id="33" name="Image 32" descr="Résultat de recherche d'images pour &quot;PQ&quot;"/>
          <p:cNvPicPr/>
          <p:nvPr/>
        </p:nvPicPr>
        <p:blipFill>
          <a:blip r:embed="rId22" cstate="print"/>
          <a:srcRect/>
          <a:stretch>
            <a:fillRect/>
          </a:stretch>
        </p:blipFill>
        <p:spPr bwMode="auto">
          <a:xfrm>
            <a:off x="3995936" y="4077072"/>
            <a:ext cx="1057205" cy="730871"/>
          </a:xfrm>
          <a:prstGeom prst="rect">
            <a:avLst/>
          </a:prstGeom>
          <a:noFill/>
          <a:ln w="9525">
            <a:noFill/>
            <a:miter lim="800000"/>
            <a:headEnd/>
            <a:tailEnd/>
          </a:ln>
        </p:spPr>
      </p:pic>
      <p:pic>
        <p:nvPicPr>
          <p:cNvPr id="34" name="Image 33" descr="Résultat de recherche d'images pour &quot;dentifrice&quot;"/>
          <p:cNvPicPr/>
          <p:nvPr/>
        </p:nvPicPr>
        <p:blipFill>
          <a:blip r:embed="rId23" cstate="print"/>
          <a:srcRect/>
          <a:stretch>
            <a:fillRect/>
          </a:stretch>
        </p:blipFill>
        <p:spPr bwMode="auto">
          <a:xfrm>
            <a:off x="4355976" y="1412776"/>
            <a:ext cx="758240" cy="672251"/>
          </a:xfrm>
          <a:prstGeom prst="rect">
            <a:avLst/>
          </a:prstGeom>
          <a:noFill/>
          <a:ln w="9525">
            <a:noFill/>
            <a:miter lim="800000"/>
            <a:headEnd/>
            <a:tailEnd/>
          </a:ln>
        </p:spPr>
      </p:pic>
      <p:pic>
        <p:nvPicPr>
          <p:cNvPr id="35" name="Image 34" descr="Résultat de recherche d'images pour &quot;brosse à dent&quot;"/>
          <p:cNvPicPr/>
          <p:nvPr/>
        </p:nvPicPr>
        <p:blipFill>
          <a:blip r:embed="rId24" cstate="print"/>
          <a:srcRect/>
          <a:stretch>
            <a:fillRect/>
          </a:stretch>
        </p:blipFill>
        <p:spPr bwMode="auto">
          <a:xfrm>
            <a:off x="3563888" y="5013176"/>
            <a:ext cx="833596" cy="659025"/>
          </a:xfrm>
          <a:prstGeom prst="rect">
            <a:avLst/>
          </a:prstGeom>
          <a:noFill/>
          <a:ln w="9525">
            <a:noFill/>
            <a:miter lim="800000"/>
            <a:headEnd/>
            <a:tailEnd/>
          </a:ln>
        </p:spPr>
      </p:pic>
      <p:sp>
        <p:nvSpPr>
          <p:cNvPr id="103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37" name="Object 13"/>
          <p:cNvGraphicFramePr>
            <a:graphicFrameLocks noChangeAspect="1"/>
          </p:cNvGraphicFramePr>
          <p:nvPr/>
        </p:nvGraphicFramePr>
        <p:xfrm>
          <a:off x="4644008" y="6021288"/>
          <a:ext cx="719356" cy="504056"/>
        </p:xfrm>
        <a:graphic>
          <a:graphicData uri="http://schemas.openxmlformats.org/presentationml/2006/ole">
            <p:oleObj spid="_x0000_s27655" name="Image bitmap" r:id="rId25" imgW="2219635" imgH="1552792" progId="PBrush">
              <p:embed/>
            </p:oleObj>
          </a:graphicData>
        </a:graphic>
      </p:graphicFrame>
      <p:sp>
        <p:nvSpPr>
          <p:cNvPr id="1040"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39" name="Object 15"/>
          <p:cNvGraphicFramePr>
            <a:graphicFrameLocks noChangeAspect="1"/>
          </p:cNvGraphicFramePr>
          <p:nvPr/>
        </p:nvGraphicFramePr>
        <p:xfrm>
          <a:off x="2555776" y="2420888"/>
          <a:ext cx="683568" cy="846146"/>
        </p:xfrm>
        <a:graphic>
          <a:graphicData uri="http://schemas.openxmlformats.org/presentationml/2006/ole">
            <p:oleObj spid="_x0000_s27656" name="Image bitmap" r:id="rId26" imgW="3858164" imgH="4753639" progId="PBrush">
              <p:embed/>
            </p:oleObj>
          </a:graphicData>
        </a:graphic>
      </p:graphicFrame>
      <p:pic>
        <p:nvPicPr>
          <p:cNvPr id="40" name="Image 39" descr="Résultat de recherche d'images pour &quot;brosse à cheveux&quot;"/>
          <p:cNvPicPr/>
          <p:nvPr/>
        </p:nvPicPr>
        <p:blipFill>
          <a:blip r:embed="rId27" cstate="print"/>
          <a:srcRect/>
          <a:stretch>
            <a:fillRect/>
          </a:stretch>
        </p:blipFill>
        <p:spPr bwMode="auto">
          <a:xfrm>
            <a:off x="5220072" y="2420888"/>
            <a:ext cx="953017" cy="475821"/>
          </a:xfrm>
          <a:prstGeom prst="rect">
            <a:avLst/>
          </a:prstGeom>
          <a:noFill/>
          <a:ln w="9525">
            <a:noFill/>
            <a:miter lim="800000"/>
            <a:headEnd/>
            <a:tailEnd/>
          </a:ln>
        </p:spPr>
      </p:pic>
      <p:sp>
        <p:nvSpPr>
          <p:cNvPr id="1042"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41" name="Object 17"/>
          <p:cNvGraphicFramePr>
            <a:graphicFrameLocks noChangeAspect="1"/>
          </p:cNvGraphicFramePr>
          <p:nvPr/>
        </p:nvGraphicFramePr>
        <p:xfrm>
          <a:off x="3995936" y="3140968"/>
          <a:ext cx="608642" cy="764704"/>
        </p:xfrm>
        <a:graphic>
          <a:graphicData uri="http://schemas.openxmlformats.org/presentationml/2006/ole">
            <p:oleObj spid="_x0000_s27657" name="Image bitmap" r:id="rId28" imgW="5047619" imgH="6361905" progId="PBrush">
              <p:embed/>
            </p:oleObj>
          </a:graphicData>
        </a:graphic>
      </p:graphicFrame>
      <p:pic>
        <p:nvPicPr>
          <p:cNvPr id="43" name="Image 42" descr="Résultat de recherche d'images pour &quot;gps&quot;"/>
          <p:cNvPicPr/>
          <p:nvPr/>
        </p:nvPicPr>
        <p:blipFill>
          <a:blip r:embed="rId29" cstate="print"/>
          <a:srcRect/>
          <a:stretch>
            <a:fillRect/>
          </a:stretch>
        </p:blipFill>
        <p:spPr bwMode="auto">
          <a:xfrm>
            <a:off x="5724128" y="5229200"/>
            <a:ext cx="645476" cy="645476"/>
          </a:xfrm>
          <a:prstGeom prst="rect">
            <a:avLst/>
          </a:prstGeom>
          <a:noFill/>
          <a:ln w="9525">
            <a:noFill/>
            <a:miter lim="800000"/>
            <a:headEnd/>
            <a:tailEnd/>
          </a:ln>
        </p:spPr>
      </p:pic>
      <p:sp>
        <p:nvSpPr>
          <p:cNvPr id="1044"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43" name="Object 19"/>
          <p:cNvGraphicFramePr>
            <a:graphicFrameLocks noChangeAspect="1"/>
          </p:cNvGraphicFramePr>
          <p:nvPr/>
        </p:nvGraphicFramePr>
        <p:xfrm>
          <a:off x="2771800" y="6093296"/>
          <a:ext cx="1008112" cy="624837"/>
        </p:xfrm>
        <a:graphic>
          <a:graphicData uri="http://schemas.openxmlformats.org/presentationml/2006/ole">
            <p:oleObj spid="_x0000_s27658" name="Image bitmap" r:id="rId30" imgW="19933333" imgH="10447619" progId="PBrush">
              <p:embed/>
            </p:oleObj>
          </a:graphicData>
        </a:graphic>
      </p:graphicFrame>
      <p:pic>
        <p:nvPicPr>
          <p:cNvPr id="46" name="Image 45" descr="Résultat de recherche d'images pour &quot;thon entier poisson&quot;"/>
          <p:cNvPicPr/>
          <p:nvPr/>
        </p:nvPicPr>
        <p:blipFill>
          <a:blip r:embed="rId31" cstate="print"/>
          <a:srcRect/>
          <a:stretch>
            <a:fillRect/>
          </a:stretch>
        </p:blipFill>
        <p:spPr bwMode="auto">
          <a:xfrm>
            <a:off x="4572000" y="3068960"/>
            <a:ext cx="2297855" cy="89021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Oval 2"/>
          <p:cNvSpPr>
            <a:spLocks noChangeArrowheads="1"/>
          </p:cNvSpPr>
          <p:nvPr/>
        </p:nvSpPr>
        <p:spPr bwMode="auto">
          <a:xfrm>
            <a:off x="0" y="0"/>
            <a:ext cx="2714625" cy="3240360"/>
          </a:xfrm>
          <a:prstGeom prst="ellipse">
            <a:avLst/>
          </a:prstGeom>
          <a:solidFill>
            <a:srgbClr val="FF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 name="Oval 2"/>
          <p:cNvSpPr>
            <a:spLocks noChangeArrowheads="1"/>
          </p:cNvSpPr>
          <p:nvPr/>
        </p:nvSpPr>
        <p:spPr bwMode="auto">
          <a:xfrm>
            <a:off x="6429375" y="3617640"/>
            <a:ext cx="2714625" cy="3240360"/>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6" name="Oval 2"/>
          <p:cNvSpPr>
            <a:spLocks noChangeArrowheads="1"/>
          </p:cNvSpPr>
          <p:nvPr/>
        </p:nvSpPr>
        <p:spPr bwMode="auto">
          <a:xfrm>
            <a:off x="0" y="3617640"/>
            <a:ext cx="2714625" cy="3240360"/>
          </a:xfrm>
          <a:prstGeom prst="ellipse">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7" name="Oval 2"/>
          <p:cNvSpPr>
            <a:spLocks noChangeArrowheads="1"/>
          </p:cNvSpPr>
          <p:nvPr/>
        </p:nvSpPr>
        <p:spPr bwMode="auto">
          <a:xfrm>
            <a:off x="6429375" y="0"/>
            <a:ext cx="2714625" cy="3240360"/>
          </a:xfrm>
          <a:prstGeom prst="ellipse">
            <a:avLst/>
          </a:pr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pic>
        <p:nvPicPr>
          <p:cNvPr id="8" name="Image 7" descr="Résultat de recherche d'images pour &quot;trousse de secour&quot;"/>
          <p:cNvPicPr/>
          <p:nvPr/>
        </p:nvPicPr>
        <p:blipFill>
          <a:blip r:embed="rId3" cstate="print"/>
          <a:srcRect/>
          <a:stretch>
            <a:fillRect/>
          </a:stretch>
        </p:blipFill>
        <p:spPr bwMode="auto">
          <a:xfrm>
            <a:off x="2627784" y="0"/>
            <a:ext cx="1224136" cy="936104"/>
          </a:xfrm>
          <a:prstGeom prst="rect">
            <a:avLst/>
          </a:prstGeom>
          <a:noFill/>
          <a:ln w="9525">
            <a:noFill/>
            <a:miter lim="800000"/>
            <a:headEnd/>
            <a:tailEnd/>
          </a:ln>
        </p:spPr>
      </p:pic>
      <p:pic>
        <p:nvPicPr>
          <p:cNvPr id="9" name="Image 8" descr="Résultat de recherche d'images pour &quot;médicament&quot;"/>
          <p:cNvPicPr/>
          <p:nvPr/>
        </p:nvPicPr>
        <p:blipFill>
          <a:blip r:embed="rId4" cstate="print"/>
          <a:srcRect/>
          <a:stretch>
            <a:fillRect/>
          </a:stretch>
        </p:blipFill>
        <p:spPr bwMode="auto">
          <a:xfrm>
            <a:off x="2843808" y="4797152"/>
            <a:ext cx="1008112" cy="720080"/>
          </a:xfrm>
          <a:prstGeom prst="rect">
            <a:avLst/>
          </a:prstGeom>
          <a:noFill/>
          <a:ln w="9525">
            <a:noFill/>
            <a:miter lim="800000"/>
            <a:headEnd/>
            <a:tailEnd/>
          </a:ln>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27" name="Object 3"/>
          <p:cNvGraphicFramePr>
            <a:graphicFrameLocks noChangeAspect="1"/>
          </p:cNvGraphicFramePr>
          <p:nvPr/>
        </p:nvGraphicFramePr>
        <p:xfrm>
          <a:off x="3923928" y="116632"/>
          <a:ext cx="239129" cy="648072"/>
        </p:xfrm>
        <a:graphic>
          <a:graphicData uri="http://schemas.openxmlformats.org/presentationml/2006/ole">
            <p:oleObj spid="_x0000_s28674" name="Image bitmap" r:id="rId5" imgW="552527" imgH="1514686" progId="PBrush">
              <p:embed/>
            </p:oleObj>
          </a:graphicData>
        </a:graphic>
      </p:graphicFrame>
      <p:pic>
        <p:nvPicPr>
          <p:cNvPr id="12" name="Image 11" descr="Résultat de recherche d'images pour &quot;allumettes&quot;"/>
          <p:cNvPicPr/>
          <p:nvPr/>
        </p:nvPicPr>
        <p:blipFill>
          <a:blip r:embed="rId6" cstate="print"/>
          <a:srcRect/>
          <a:stretch>
            <a:fillRect/>
          </a:stretch>
        </p:blipFill>
        <p:spPr bwMode="auto">
          <a:xfrm>
            <a:off x="2915816" y="1124744"/>
            <a:ext cx="720080" cy="360040"/>
          </a:xfrm>
          <a:prstGeom prst="rect">
            <a:avLst/>
          </a:prstGeom>
          <a:noFill/>
          <a:ln w="9525">
            <a:noFill/>
            <a:miter lim="800000"/>
            <a:headEnd/>
            <a:tailEnd/>
          </a:ln>
        </p:spPr>
      </p:pic>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29" name="Object 5"/>
          <p:cNvGraphicFramePr>
            <a:graphicFrameLocks noChangeAspect="1"/>
          </p:cNvGraphicFramePr>
          <p:nvPr/>
        </p:nvGraphicFramePr>
        <p:xfrm>
          <a:off x="3707904" y="1124744"/>
          <a:ext cx="735460" cy="288032"/>
        </p:xfrm>
        <a:graphic>
          <a:graphicData uri="http://schemas.openxmlformats.org/presentationml/2006/ole">
            <p:oleObj spid="_x0000_s28675" name="Image bitmap" r:id="rId7" imgW="6542857" imgH="2542857" progId="PBrush">
              <p:embed/>
            </p:oleObj>
          </a:graphicData>
        </a:graphic>
      </p:graphicFrame>
      <p:pic>
        <p:nvPicPr>
          <p:cNvPr id="15" name="Image 14" descr="Résultat de recherche d'images pour &quot;sac de couchage&quot;"/>
          <p:cNvPicPr/>
          <p:nvPr/>
        </p:nvPicPr>
        <p:blipFill>
          <a:blip r:embed="rId8" cstate="print"/>
          <a:srcRect/>
          <a:stretch>
            <a:fillRect/>
          </a:stretch>
        </p:blipFill>
        <p:spPr bwMode="auto">
          <a:xfrm>
            <a:off x="2771800" y="1556792"/>
            <a:ext cx="1452194" cy="970409"/>
          </a:xfrm>
          <a:prstGeom prst="rect">
            <a:avLst/>
          </a:prstGeom>
          <a:noFill/>
          <a:ln w="9525">
            <a:noFill/>
            <a:miter lim="800000"/>
            <a:headEnd/>
            <a:tailEnd/>
          </a:ln>
        </p:spPr>
      </p:pic>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8" name="Image 17" descr="Résultat de recherche d'images pour &quot;pull polaire&quot;"/>
          <p:cNvPicPr/>
          <p:nvPr/>
        </p:nvPicPr>
        <p:blipFill>
          <a:blip r:embed="rId9" cstate="print"/>
          <a:srcRect/>
          <a:stretch>
            <a:fillRect/>
          </a:stretch>
        </p:blipFill>
        <p:spPr bwMode="auto">
          <a:xfrm>
            <a:off x="3635896" y="5661248"/>
            <a:ext cx="992290" cy="848274"/>
          </a:xfrm>
          <a:prstGeom prst="rect">
            <a:avLst/>
          </a:prstGeom>
          <a:noFill/>
          <a:ln w="9525">
            <a:noFill/>
            <a:miter lim="800000"/>
            <a:headEnd/>
            <a:tailEnd/>
          </a:ln>
        </p:spPr>
      </p:pic>
      <p:pic>
        <p:nvPicPr>
          <p:cNvPr id="19" name="Image 18" descr="Résultat de recherche d'images pour &quot;lampe de poche&quot;"/>
          <p:cNvPicPr/>
          <p:nvPr/>
        </p:nvPicPr>
        <p:blipFill>
          <a:blip r:embed="rId10" cstate="print"/>
          <a:srcRect/>
          <a:stretch>
            <a:fillRect/>
          </a:stretch>
        </p:blipFill>
        <p:spPr bwMode="auto">
          <a:xfrm>
            <a:off x="4860032" y="1988840"/>
            <a:ext cx="576064" cy="576064"/>
          </a:xfrm>
          <a:prstGeom prst="rect">
            <a:avLst/>
          </a:prstGeom>
          <a:noFill/>
          <a:ln w="9525">
            <a:noFill/>
            <a:miter lim="800000"/>
            <a:headEnd/>
            <a:tailEnd/>
          </a:ln>
        </p:spPr>
      </p:pic>
      <p:pic>
        <p:nvPicPr>
          <p:cNvPr id="20" name="Image 19" descr="Résultat de recherche d'images pour &quot;oreiller&quot;"/>
          <p:cNvPicPr/>
          <p:nvPr/>
        </p:nvPicPr>
        <p:blipFill>
          <a:blip r:embed="rId11" cstate="print"/>
          <a:srcRect/>
          <a:stretch>
            <a:fillRect/>
          </a:stretch>
        </p:blipFill>
        <p:spPr bwMode="auto">
          <a:xfrm>
            <a:off x="3707904" y="2348880"/>
            <a:ext cx="1170434" cy="769814"/>
          </a:xfrm>
          <a:prstGeom prst="rect">
            <a:avLst/>
          </a:prstGeom>
          <a:noFill/>
          <a:ln w="9525">
            <a:noFill/>
            <a:miter lim="800000"/>
            <a:headEnd/>
            <a:tailEnd/>
          </a:ln>
        </p:spPr>
      </p:pic>
      <p:pic>
        <p:nvPicPr>
          <p:cNvPr id="21" name="Image 20" descr="Résultat de recherche d'images pour &quot;chips&quot;"/>
          <p:cNvPicPr/>
          <p:nvPr/>
        </p:nvPicPr>
        <p:blipFill>
          <a:blip r:embed="rId12" cstate="print"/>
          <a:srcRect/>
          <a:stretch>
            <a:fillRect/>
          </a:stretch>
        </p:blipFill>
        <p:spPr bwMode="auto">
          <a:xfrm>
            <a:off x="2267744" y="3356992"/>
            <a:ext cx="792088" cy="360040"/>
          </a:xfrm>
          <a:prstGeom prst="rect">
            <a:avLst/>
          </a:prstGeom>
          <a:noFill/>
          <a:ln w="9525">
            <a:noFill/>
            <a:miter lim="800000"/>
            <a:headEnd/>
            <a:tailEnd/>
          </a:ln>
        </p:spPr>
      </p:pic>
      <p:pic>
        <p:nvPicPr>
          <p:cNvPr id="22" name="Image 21" descr="Résultat de recherche d'images pour &quot;sac pomme de terre&quot;"/>
          <p:cNvPicPr/>
          <p:nvPr/>
        </p:nvPicPr>
        <p:blipFill>
          <a:blip r:embed="rId13" cstate="print"/>
          <a:srcRect/>
          <a:stretch>
            <a:fillRect/>
          </a:stretch>
        </p:blipFill>
        <p:spPr bwMode="auto">
          <a:xfrm>
            <a:off x="5580112" y="5971119"/>
            <a:ext cx="958889" cy="886881"/>
          </a:xfrm>
          <a:prstGeom prst="rect">
            <a:avLst/>
          </a:prstGeom>
          <a:noFill/>
          <a:ln w="9525">
            <a:noFill/>
            <a:miter lim="800000"/>
            <a:headEnd/>
            <a:tailEnd/>
          </a:ln>
        </p:spPr>
      </p:pic>
      <p:sp>
        <p:nvSpPr>
          <p:cNvPr id="103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33" name="Object 9"/>
          <p:cNvGraphicFramePr>
            <a:graphicFrameLocks noChangeAspect="1"/>
          </p:cNvGraphicFramePr>
          <p:nvPr/>
        </p:nvGraphicFramePr>
        <p:xfrm>
          <a:off x="3347864" y="2564904"/>
          <a:ext cx="467544" cy="594787"/>
        </p:xfrm>
        <a:graphic>
          <a:graphicData uri="http://schemas.openxmlformats.org/presentationml/2006/ole">
            <p:oleObj spid="_x0000_s28676" name="Image bitmap" r:id="rId14" imgW="2314286" imgH="2952381" progId="PBrush">
              <p:embed/>
            </p:oleObj>
          </a:graphicData>
        </a:graphic>
      </p:graphicFrame>
      <p:pic>
        <p:nvPicPr>
          <p:cNvPr id="25" name="Image 24" descr="Résultat de recherche d'images pour &quot;graine de haricot&quot;"/>
          <p:cNvPicPr/>
          <p:nvPr/>
        </p:nvPicPr>
        <p:blipFill>
          <a:blip r:embed="rId15" cstate="print"/>
          <a:srcRect/>
          <a:stretch>
            <a:fillRect/>
          </a:stretch>
        </p:blipFill>
        <p:spPr bwMode="auto">
          <a:xfrm>
            <a:off x="5508104" y="1412776"/>
            <a:ext cx="746572" cy="746572"/>
          </a:xfrm>
          <a:prstGeom prst="rect">
            <a:avLst/>
          </a:prstGeom>
          <a:noFill/>
          <a:ln w="9525">
            <a:noFill/>
            <a:miter lim="800000"/>
            <a:headEnd/>
            <a:tailEnd/>
          </a:ln>
        </p:spPr>
      </p:pic>
      <p:pic>
        <p:nvPicPr>
          <p:cNvPr id="26" name="Image 25" descr="Résultat de recherche d'images pour &quot;chocolat&quot;"/>
          <p:cNvPicPr/>
          <p:nvPr/>
        </p:nvPicPr>
        <p:blipFill>
          <a:blip r:embed="rId16" cstate="print"/>
          <a:srcRect/>
          <a:stretch>
            <a:fillRect/>
          </a:stretch>
        </p:blipFill>
        <p:spPr bwMode="auto">
          <a:xfrm>
            <a:off x="3131840" y="3212976"/>
            <a:ext cx="821631" cy="821631"/>
          </a:xfrm>
          <a:prstGeom prst="rect">
            <a:avLst/>
          </a:prstGeom>
          <a:noFill/>
          <a:ln w="9525">
            <a:noFill/>
            <a:miter lim="800000"/>
            <a:headEnd/>
            <a:tailEnd/>
          </a:ln>
        </p:spPr>
      </p:pic>
      <p:pic>
        <p:nvPicPr>
          <p:cNvPr id="27" name="Image 26" descr="Résultat de recherche d'images pour &quot;soda sans marque&quot;"/>
          <p:cNvPicPr/>
          <p:nvPr/>
        </p:nvPicPr>
        <p:blipFill>
          <a:blip r:embed="rId17" cstate="print"/>
          <a:srcRect/>
          <a:stretch>
            <a:fillRect/>
          </a:stretch>
        </p:blipFill>
        <p:spPr bwMode="auto">
          <a:xfrm>
            <a:off x="5580112" y="4005064"/>
            <a:ext cx="663771" cy="1156225"/>
          </a:xfrm>
          <a:prstGeom prst="rect">
            <a:avLst/>
          </a:prstGeom>
          <a:noFill/>
          <a:ln w="9525">
            <a:noFill/>
            <a:miter lim="800000"/>
            <a:headEnd/>
            <a:tailEnd/>
          </a:ln>
        </p:spPr>
      </p:pic>
      <p:pic>
        <p:nvPicPr>
          <p:cNvPr id="28" name="Image 27" descr="Résultat de recherche d'images pour &quot;poule&quot;"/>
          <p:cNvPicPr/>
          <p:nvPr/>
        </p:nvPicPr>
        <p:blipFill>
          <a:blip r:embed="rId18" cstate="print"/>
          <a:srcRect/>
          <a:stretch>
            <a:fillRect/>
          </a:stretch>
        </p:blipFill>
        <p:spPr bwMode="auto">
          <a:xfrm>
            <a:off x="4499992" y="4941168"/>
            <a:ext cx="1228233" cy="1084217"/>
          </a:xfrm>
          <a:prstGeom prst="rect">
            <a:avLst/>
          </a:prstGeom>
          <a:noFill/>
          <a:ln w="9525">
            <a:noFill/>
            <a:miter lim="800000"/>
            <a:headEnd/>
            <a:tailEnd/>
          </a:ln>
        </p:spPr>
      </p:pic>
      <p:pic>
        <p:nvPicPr>
          <p:cNvPr id="29" name="Image 28" descr="Résultat de recherche d'images pour &quot;oeuf&quot;"/>
          <p:cNvPicPr/>
          <p:nvPr/>
        </p:nvPicPr>
        <p:blipFill>
          <a:blip r:embed="rId19" cstate="print"/>
          <a:srcRect/>
          <a:stretch>
            <a:fillRect/>
          </a:stretch>
        </p:blipFill>
        <p:spPr bwMode="auto">
          <a:xfrm>
            <a:off x="1691680" y="3212976"/>
            <a:ext cx="720080" cy="432048"/>
          </a:xfrm>
          <a:prstGeom prst="rect">
            <a:avLst/>
          </a:prstGeom>
          <a:noFill/>
          <a:ln w="9525">
            <a:noFill/>
            <a:miter lim="800000"/>
            <a:headEnd/>
            <a:tailEnd/>
          </a:ln>
        </p:spPr>
      </p:pic>
      <p:pic>
        <p:nvPicPr>
          <p:cNvPr id="30" name="Image 29" descr="Résultat de recherche d'images pour &quot;cordage&quot;"/>
          <p:cNvPicPr/>
          <p:nvPr/>
        </p:nvPicPr>
        <p:blipFill>
          <a:blip r:embed="rId20" cstate="print"/>
          <a:srcRect/>
          <a:stretch>
            <a:fillRect/>
          </a:stretch>
        </p:blipFill>
        <p:spPr bwMode="auto">
          <a:xfrm>
            <a:off x="3059832" y="3933056"/>
            <a:ext cx="966489" cy="750465"/>
          </a:xfrm>
          <a:prstGeom prst="rect">
            <a:avLst/>
          </a:prstGeom>
          <a:noFill/>
          <a:ln w="9525">
            <a:noFill/>
            <a:miter lim="800000"/>
            <a:headEnd/>
            <a:tailEnd/>
          </a:ln>
        </p:spPr>
      </p:pic>
      <p:sp>
        <p:nvSpPr>
          <p:cNvPr id="1036"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35" name="Object 11"/>
          <p:cNvGraphicFramePr>
            <a:graphicFrameLocks noChangeAspect="1"/>
          </p:cNvGraphicFramePr>
          <p:nvPr/>
        </p:nvGraphicFramePr>
        <p:xfrm>
          <a:off x="4427984" y="0"/>
          <a:ext cx="1259632" cy="1135652"/>
        </p:xfrm>
        <a:graphic>
          <a:graphicData uri="http://schemas.openxmlformats.org/presentationml/2006/ole">
            <p:oleObj spid="_x0000_s28677" name="Image bitmap" r:id="rId21" imgW="2685714" imgH="2429214" progId="PBrush">
              <p:embed/>
            </p:oleObj>
          </a:graphicData>
        </a:graphic>
      </p:graphicFrame>
      <p:pic>
        <p:nvPicPr>
          <p:cNvPr id="33" name="Image 32" descr="Résultat de recherche d'images pour &quot;PQ&quot;"/>
          <p:cNvPicPr/>
          <p:nvPr/>
        </p:nvPicPr>
        <p:blipFill>
          <a:blip r:embed="rId22" cstate="print"/>
          <a:srcRect/>
          <a:stretch>
            <a:fillRect/>
          </a:stretch>
        </p:blipFill>
        <p:spPr bwMode="auto">
          <a:xfrm>
            <a:off x="3995936" y="4077072"/>
            <a:ext cx="1057205" cy="730871"/>
          </a:xfrm>
          <a:prstGeom prst="rect">
            <a:avLst/>
          </a:prstGeom>
          <a:noFill/>
          <a:ln w="9525">
            <a:noFill/>
            <a:miter lim="800000"/>
            <a:headEnd/>
            <a:tailEnd/>
          </a:ln>
        </p:spPr>
      </p:pic>
      <p:pic>
        <p:nvPicPr>
          <p:cNvPr id="34" name="Image 33" descr="Résultat de recherche d'images pour &quot;dentifrice&quot;"/>
          <p:cNvPicPr/>
          <p:nvPr/>
        </p:nvPicPr>
        <p:blipFill>
          <a:blip r:embed="rId23" cstate="print"/>
          <a:srcRect/>
          <a:stretch>
            <a:fillRect/>
          </a:stretch>
        </p:blipFill>
        <p:spPr bwMode="auto">
          <a:xfrm>
            <a:off x="4355976" y="1412776"/>
            <a:ext cx="758240" cy="672251"/>
          </a:xfrm>
          <a:prstGeom prst="rect">
            <a:avLst/>
          </a:prstGeom>
          <a:noFill/>
          <a:ln w="9525">
            <a:noFill/>
            <a:miter lim="800000"/>
            <a:headEnd/>
            <a:tailEnd/>
          </a:ln>
        </p:spPr>
      </p:pic>
      <p:pic>
        <p:nvPicPr>
          <p:cNvPr id="35" name="Image 34" descr="Résultat de recherche d'images pour &quot;brosse à dent&quot;"/>
          <p:cNvPicPr/>
          <p:nvPr/>
        </p:nvPicPr>
        <p:blipFill>
          <a:blip r:embed="rId24" cstate="print"/>
          <a:srcRect/>
          <a:stretch>
            <a:fillRect/>
          </a:stretch>
        </p:blipFill>
        <p:spPr bwMode="auto">
          <a:xfrm>
            <a:off x="3563888" y="5013176"/>
            <a:ext cx="833596" cy="659025"/>
          </a:xfrm>
          <a:prstGeom prst="rect">
            <a:avLst/>
          </a:prstGeom>
          <a:noFill/>
          <a:ln w="9525">
            <a:noFill/>
            <a:miter lim="800000"/>
            <a:headEnd/>
            <a:tailEnd/>
          </a:ln>
        </p:spPr>
      </p:pic>
      <p:sp>
        <p:nvSpPr>
          <p:cNvPr id="103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37" name="Object 13"/>
          <p:cNvGraphicFramePr>
            <a:graphicFrameLocks noChangeAspect="1"/>
          </p:cNvGraphicFramePr>
          <p:nvPr/>
        </p:nvGraphicFramePr>
        <p:xfrm>
          <a:off x="4644008" y="6021288"/>
          <a:ext cx="719356" cy="504056"/>
        </p:xfrm>
        <a:graphic>
          <a:graphicData uri="http://schemas.openxmlformats.org/presentationml/2006/ole">
            <p:oleObj spid="_x0000_s28678" name="Image bitmap" r:id="rId25" imgW="2219635" imgH="1552792" progId="PBrush">
              <p:embed/>
            </p:oleObj>
          </a:graphicData>
        </a:graphic>
      </p:graphicFrame>
      <p:sp>
        <p:nvSpPr>
          <p:cNvPr id="1040"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39" name="Object 15"/>
          <p:cNvGraphicFramePr>
            <a:graphicFrameLocks noChangeAspect="1"/>
          </p:cNvGraphicFramePr>
          <p:nvPr/>
        </p:nvGraphicFramePr>
        <p:xfrm>
          <a:off x="2555776" y="2420888"/>
          <a:ext cx="683568" cy="846146"/>
        </p:xfrm>
        <a:graphic>
          <a:graphicData uri="http://schemas.openxmlformats.org/presentationml/2006/ole">
            <p:oleObj spid="_x0000_s28679" name="Image bitmap" r:id="rId26" imgW="3858164" imgH="4753639" progId="PBrush">
              <p:embed/>
            </p:oleObj>
          </a:graphicData>
        </a:graphic>
      </p:graphicFrame>
      <p:pic>
        <p:nvPicPr>
          <p:cNvPr id="40" name="Image 39" descr="Résultat de recherche d'images pour &quot;brosse à cheveux&quot;"/>
          <p:cNvPicPr/>
          <p:nvPr/>
        </p:nvPicPr>
        <p:blipFill>
          <a:blip r:embed="rId27" cstate="print"/>
          <a:srcRect/>
          <a:stretch>
            <a:fillRect/>
          </a:stretch>
        </p:blipFill>
        <p:spPr bwMode="auto">
          <a:xfrm>
            <a:off x="5220072" y="2420888"/>
            <a:ext cx="953017" cy="475821"/>
          </a:xfrm>
          <a:prstGeom prst="rect">
            <a:avLst/>
          </a:prstGeom>
          <a:noFill/>
          <a:ln w="9525">
            <a:noFill/>
            <a:miter lim="800000"/>
            <a:headEnd/>
            <a:tailEnd/>
          </a:ln>
        </p:spPr>
      </p:pic>
      <p:sp>
        <p:nvSpPr>
          <p:cNvPr id="1042"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41" name="Object 17"/>
          <p:cNvGraphicFramePr>
            <a:graphicFrameLocks noChangeAspect="1"/>
          </p:cNvGraphicFramePr>
          <p:nvPr/>
        </p:nvGraphicFramePr>
        <p:xfrm>
          <a:off x="3995936" y="3140968"/>
          <a:ext cx="608642" cy="764704"/>
        </p:xfrm>
        <a:graphic>
          <a:graphicData uri="http://schemas.openxmlformats.org/presentationml/2006/ole">
            <p:oleObj spid="_x0000_s28680" name="Image bitmap" r:id="rId28" imgW="5047619" imgH="6361905" progId="PBrush">
              <p:embed/>
            </p:oleObj>
          </a:graphicData>
        </a:graphic>
      </p:graphicFrame>
      <p:pic>
        <p:nvPicPr>
          <p:cNvPr id="43" name="Image 42" descr="Résultat de recherche d'images pour &quot;gps&quot;"/>
          <p:cNvPicPr/>
          <p:nvPr/>
        </p:nvPicPr>
        <p:blipFill>
          <a:blip r:embed="rId29" cstate="print"/>
          <a:srcRect/>
          <a:stretch>
            <a:fillRect/>
          </a:stretch>
        </p:blipFill>
        <p:spPr bwMode="auto">
          <a:xfrm>
            <a:off x="5724128" y="5229200"/>
            <a:ext cx="645476" cy="645476"/>
          </a:xfrm>
          <a:prstGeom prst="rect">
            <a:avLst/>
          </a:prstGeom>
          <a:noFill/>
          <a:ln w="9525">
            <a:noFill/>
            <a:miter lim="800000"/>
            <a:headEnd/>
            <a:tailEnd/>
          </a:ln>
        </p:spPr>
      </p:pic>
      <p:sp>
        <p:nvSpPr>
          <p:cNvPr id="1044"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43" name="Object 19"/>
          <p:cNvGraphicFramePr>
            <a:graphicFrameLocks noChangeAspect="1"/>
          </p:cNvGraphicFramePr>
          <p:nvPr/>
        </p:nvGraphicFramePr>
        <p:xfrm>
          <a:off x="2771800" y="6093296"/>
          <a:ext cx="1008112" cy="624837"/>
        </p:xfrm>
        <a:graphic>
          <a:graphicData uri="http://schemas.openxmlformats.org/presentationml/2006/ole">
            <p:oleObj spid="_x0000_s28681" name="Image bitmap" r:id="rId30" imgW="19933333" imgH="10447619" progId="PBrush">
              <p:embed/>
            </p:oleObj>
          </a:graphicData>
        </a:graphic>
      </p:graphicFrame>
      <p:pic>
        <p:nvPicPr>
          <p:cNvPr id="46" name="Image 45" descr="Résultat de recherche d'images pour &quot;thon entier poisson&quot;"/>
          <p:cNvPicPr/>
          <p:nvPr/>
        </p:nvPicPr>
        <p:blipFill>
          <a:blip r:embed="rId31" cstate="print"/>
          <a:srcRect/>
          <a:stretch>
            <a:fillRect/>
          </a:stretch>
        </p:blipFill>
        <p:spPr bwMode="auto">
          <a:xfrm>
            <a:off x="4572000" y="3068960"/>
            <a:ext cx="2297855" cy="890219"/>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2699792" y="332656"/>
            <a:ext cx="3758331" cy="5558729"/>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Bilan:</a:t>
            </a:r>
            <a:endParaRPr lang="fr-FR" dirty="0">
              <a:solidFill>
                <a:srgbClr val="FF0000"/>
              </a:solidFill>
            </a:endParaRPr>
          </a:p>
        </p:txBody>
      </p:sp>
      <p:sp>
        <p:nvSpPr>
          <p:cNvPr id="4" name="Oval 2"/>
          <p:cNvSpPr>
            <a:spLocks noChangeArrowheads="1"/>
          </p:cNvSpPr>
          <p:nvPr/>
        </p:nvSpPr>
        <p:spPr bwMode="auto">
          <a:xfrm>
            <a:off x="3491880" y="2348880"/>
            <a:ext cx="1800200" cy="158417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 name="ZoneTexte 4"/>
          <p:cNvSpPr txBox="1"/>
          <p:nvPr/>
        </p:nvSpPr>
        <p:spPr>
          <a:xfrm flipH="1">
            <a:off x="3491880" y="2708920"/>
            <a:ext cx="1872208" cy="1200329"/>
          </a:xfrm>
          <a:prstGeom prst="rect">
            <a:avLst/>
          </a:prstGeom>
          <a:noFill/>
        </p:spPr>
        <p:txBody>
          <a:bodyPr wrap="square" rtlCol="0">
            <a:spAutoFit/>
          </a:bodyPr>
          <a:lstStyle/>
          <a:p>
            <a:pPr algn="ctr"/>
            <a:r>
              <a:rPr lang="fr-FR" dirty="0" smtClean="0"/>
              <a:t>Besoins d’un être</a:t>
            </a:r>
          </a:p>
          <a:p>
            <a:pPr algn="ctr"/>
            <a:r>
              <a:rPr lang="fr-FR" dirty="0" smtClean="0"/>
              <a:t> humain pour vivre  en bonne santé</a:t>
            </a:r>
            <a:endParaRPr lang="fr-FR" dirty="0"/>
          </a:p>
        </p:txBody>
      </p:sp>
      <p:cxnSp>
        <p:nvCxnSpPr>
          <p:cNvPr id="7" name="Connecteur droit 6"/>
          <p:cNvCxnSpPr/>
          <p:nvPr/>
        </p:nvCxnSpPr>
        <p:spPr>
          <a:xfrm flipH="1" flipV="1">
            <a:off x="2627784" y="2132856"/>
            <a:ext cx="1008112" cy="5760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5148064" y="2132856"/>
            <a:ext cx="1080120" cy="57606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2699792" y="3573016"/>
            <a:ext cx="936104" cy="64807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flipV="1">
            <a:off x="5148064" y="3573016"/>
            <a:ext cx="1008112" cy="57606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179512" y="980728"/>
            <a:ext cx="8784976" cy="439248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8674" name="Picture 2"/>
          <p:cNvPicPr>
            <a:picLocks noChangeAspect="1" noChangeArrowheads="1"/>
          </p:cNvPicPr>
          <p:nvPr/>
        </p:nvPicPr>
        <p:blipFill>
          <a:blip r:embed="rId2" cstate="print"/>
          <a:srcRect/>
          <a:stretch>
            <a:fillRect/>
          </a:stretch>
        </p:blipFill>
        <p:spPr bwMode="auto">
          <a:xfrm>
            <a:off x="0" y="0"/>
            <a:ext cx="916251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L’argumentation.</a:t>
            </a:r>
            <a:endParaRPr lang="fr-FR" dirty="0">
              <a:solidFill>
                <a:srgbClr val="FF0000"/>
              </a:solidFill>
            </a:endParaRPr>
          </a:p>
        </p:txBody>
      </p:sp>
      <p:sp>
        <p:nvSpPr>
          <p:cNvPr id="3" name="Espace réservé du contenu 2"/>
          <p:cNvSpPr>
            <a:spLocks noGrp="1"/>
          </p:cNvSpPr>
          <p:nvPr>
            <p:ph idx="1"/>
          </p:nvPr>
        </p:nvSpPr>
        <p:spPr/>
        <p:txBody>
          <a:bodyPr/>
          <a:lstStyle/>
          <a:p>
            <a:pPr>
              <a:buNone/>
            </a:pPr>
            <a:r>
              <a:rPr lang="fr-FR" dirty="0" smtClean="0"/>
              <a:t>Je sais </a:t>
            </a:r>
            <a:r>
              <a:rPr lang="fr-FR" dirty="0" smtClean="0">
                <a:solidFill>
                  <a:srgbClr val="FF0000"/>
                </a:solidFill>
              </a:rPr>
              <a:t>argumenter</a:t>
            </a:r>
            <a:r>
              <a:rPr lang="fr-FR" dirty="0" smtClean="0"/>
              <a:t> si je sais </a:t>
            </a:r>
            <a:r>
              <a:rPr lang="fr-FR" dirty="0" smtClean="0">
                <a:solidFill>
                  <a:srgbClr val="FF0000"/>
                </a:solidFill>
              </a:rPr>
              <a:t>expliquer pourquoi </a:t>
            </a:r>
            <a:r>
              <a:rPr lang="fr-FR" dirty="0" smtClean="0"/>
              <a:t>je dis ou je fais quelque chose. Pour cela je dois:</a:t>
            </a:r>
          </a:p>
          <a:p>
            <a:r>
              <a:rPr lang="fr-FR" dirty="0" smtClean="0"/>
              <a:t>Utiliser des mots comme: </a:t>
            </a:r>
            <a:r>
              <a:rPr lang="fr-FR" dirty="0" smtClean="0">
                <a:solidFill>
                  <a:srgbClr val="FF0000"/>
                </a:solidFill>
              </a:rPr>
              <a:t>car, parce que, donc, ainsi, or,…</a:t>
            </a:r>
          </a:p>
          <a:p>
            <a:r>
              <a:rPr lang="fr-FR" dirty="0" smtClean="0"/>
              <a:t>Utiliser des </a:t>
            </a:r>
            <a:r>
              <a:rPr lang="fr-FR" dirty="0" smtClean="0">
                <a:solidFill>
                  <a:srgbClr val="FF0000"/>
                </a:solidFill>
              </a:rPr>
              <a:t>arguments</a:t>
            </a:r>
            <a:r>
              <a:rPr lang="fr-FR" dirty="0" smtClean="0"/>
              <a:t> (des preuves) qui prouveront que j’ai eu raison. ( connaissances fiables, résultats d’expériences…)</a:t>
            </a:r>
          </a:p>
          <a:p>
            <a:endParaRPr lang="fr-FR" dirty="0" smtClean="0"/>
          </a:p>
          <a:p>
            <a:endParaRPr lang="fr-FR" dirty="0" smtClean="0"/>
          </a:p>
          <a:p>
            <a:endParaRPr lang="fr-FR" dirty="0" smtClean="0"/>
          </a:p>
          <a:p>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l"/>
            <a:r>
              <a:rPr lang="fr-FR" sz="8800" dirty="0" smtClean="0">
                <a:solidFill>
                  <a:schemeClr val="accent2">
                    <a:lumMod val="75000"/>
                  </a:schemeClr>
                </a:solidFill>
              </a:rPr>
              <a:t>   PROJET</a:t>
            </a:r>
            <a:endParaRPr lang="fr-FR" sz="8800" dirty="0">
              <a:solidFill>
                <a:schemeClr val="accent2">
                  <a:lumMod val="75000"/>
                </a:schemeClr>
              </a:solidFill>
            </a:endParaRPr>
          </a:p>
        </p:txBody>
      </p:sp>
      <p:pic>
        <p:nvPicPr>
          <p:cNvPr id="23554" name="Picture 2" descr="Résultat de recherche d'images pour &quot;robinson crusoé&quot;"/>
          <p:cNvPicPr>
            <a:picLocks noChangeAspect="1" noChangeArrowheads="1"/>
          </p:cNvPicPr>
          <p:nvPr/>
        </p:nvPicPr>
        <p:blipFill>
          <a:blip r:embed="rId2" cstate="print"/>
          <a:srcRect/>
          <a:stretch>
            <a:fillRect/>
          </a:stretch>
        </p:blipFill>
        <p:spPr bwMode="auto">
          <a:xfrm>
            <a:off x="755576" y="1412776"/>
            <a:ext cx="6557868" cy="489654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649491"/>
          </a:xfrm>
        </p:spPr>
        <p:txBody>
          <a:bodyPr/>
          <a:lstStyle/>
          <a:p>
            <a:pPr>
              <a:buNone/>
            </a:pPr>
            <a:r>
              <a:rPr lang="fr-FR" b="1" u="sng" dirty="0" smtClean="0">
                <a:solidFill>
                  <a:srgbClr val="FF0000"/>
                </a:solidFill>
              </a:rPr>
              <a:t>II) Découverte et installation sur l’île:</a:t>
            </a:r>
          </a:p>
          <a:p>
            <a:pPr>
              <a:buNone/>
            </a:pPr>
            <a:r>
              <a:rPr lang="fr-FR" b="1" u="sng" dirty="0" smtClean="0">
                <a:solidFill>
                  <a:srgbClr val="00B050"/>
                </a:solidFill>
              </a:rPr>
              <a:t>1) Découverte de l’île:</a:t>
            </a:r>
          </a:p>
          <a:p>
            <a:endParaRPr lang="fr-FR" dirty="0" smtClean="0"/>
          </a:p>
          <a:p>
            <a:pPr>
              <a:buNone/>
            </a:pPr>
            <a:r>
              <a:rPr lang="fr-FR" dirty="0" smtClean="0"/>
              <a:t>Activité 2 TICE: l’installation sur l’île</a:t>
            </a:r>
          </a:p>
          <a:p>
            <a:pPr>
              <a:buNone/>
            </a:pPr>
            <a:endParaRPr lang="fr-FR" dirty="0" smtClean="0"/>
          </a:p>
          <a:p>
            <a:pPr>
              <a:buNone/>
            </a:pPr>
            <a:r>
              <a:rPr lang="fr-FR" dirty="0" smtClean="0"/>
              <a:t>Vous avez 30 minutes de connexion à internet pour prendre toutes les informations utiles sur l’île où vous venez de faire naufrage.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upload.wikimedia.org/wikipedia/commons/8/87/Robinson_Crusoe_island.png"/>
          <p:cNvPicPr>
            <a:picLocks noChangeAspect="1" noChangeArrowheads="1"/>
          </p:cNvPicPr>
          <p:nvPr/>
        </p:nvPicPr>
        <p:blipFill>
          <a:blip r:embed="rId2" cstate="print"/>
          <a:srcRect/>
          <a:stretch>
            <a:fillRect/>
          </a:stretch>
        </p:blipFill>
        <p:spPr bwMode="auto">
          <a:xfrm>
            <a:off x="683568" y="764704"/>
            <a:ext cx="7791450" cy="5457825"/>
          </a:xfrm>
          <a:prstGeom prst="rect">
            <a:avLst/>
          </a:prstGeom>
          <a:noFill/>
        </p:spPr>
      </p:pic>
      <p:sp>
        <p:nvSpPr>
          <p:cNvPr id="4" name="Étoile à 5 branches 3"/>
          <p:cNvSpPr/>
          <p:nvPr/>
        </p:nvSpPr>
        <p:spPr>
          <a:xfrm>
            <a:off x="2051720" y="3068960"/>
            <a:ext cx="288032" cy="288032"/>
          </a:xfrm>
          <a:prstGeom prst="star5">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5" name="ZoneTexte 4"/>
          <p:cNvSpPr txBox="1"/>
          <p:nvPr/>
        </p:nvSpPr>
        <p:spPr>
          <a:xfrm>
            <a:off x="1547664" y="2708920"/>
            <a:ext cx="1872208" cy="369332"/>
          </a:xfrm>
          <a:prstGeom prst="rect">
            <a:avLst/>
          </a:prstGeom>
          <a:noFill/>
        </p:spPr>
        <p:txBody>
          <a:bodyPr wrap="square" rtlCol="0">
            <a:spAutoFit/>
          </a:bodyPr>
          <a:lstStyle/>
          <a:p>
            <a:r>
              <a:rPr lang="fr-FR" dirty="0" smtClean="0">
                <a:solidFill>
                  <a:srgbClr val="FF0000"/>
                </a:solidFill>
              </a:rPr>
              <a:t>Lieu du naufrage</a:t>
            </a:r>
            <a:endParaRPr lang="fr-FR"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arte de l'île Robinson Crusoe."/>
          <p:cNvPicPr>
            <a:picLocks noChangeAspect="1" noChangeArrowheads="1"/>
          </p:cNvPicPr>
          <p:nvPr/>
        </p:nvPicPr>
        <p:blipFill>
          <a:blip r:embed="rId2" cstate="print"/>
          <a:srcRect/>
          <a:stretch>
            <a:fillRect/>
          </a:stretch>
        </p:blipFill>
        <p:spPr bwMode="auto">
          <a:xfrm>
            <a:off x="971600" y="548680"/>
            <a:ext cx="6896100" cy="535305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escription de l'image CHL orthographic (+all claims).svg."/>
          <p:cNvPicPr>
            <a:picLocks noChangeAspect="1" noChangeArrowheads="1"/>
          </p:cNvPicPr>
          <p:nvPr/>
        </p:nvPicPr>
        <p:blipFill>
          <a:blip r:embed="rId2" cstate="print"/>
          <a:srcRect/>
          <a:stretch>
            <a:fillRect/>
          </a:stretch>
        </p:blipFill>
        <p:spPr bwMode="auto">
          <a:xfrm>
            <a:off x="1331640" y="620688"/>
            <a:ext cx="5248275" cy="5248275"/>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rmitte.free.fr/ermitage/2007/scargot.gif"/>
          <p:cNvPicPr>
            <a:picLocks noChangeAspect="1" noChangeArrowheads="1"/>
          </p:cNvPicPr>
          <p:nvPr/>
        </p:nvPicPr>
        <p:blipFill>
          <a:blip r:embed="rId2" cstate="print"/>
          <a:srcRect/>
          <a:stretch>
            <a:fillRect/>
          </a:stretch>
        </p:blipFill>
        <p:spPr bwMode="auto">
          <a:xfrm>
            <a:off x="467544" y="1340768"/>
            <a:ext cx="3398995" cy="3096345"/>
          </a:xfrm>
          <a:prstGeom prst="rect">
            <a:avLst/>
          </a:prstGeom>
          <a:noFill/>
        </p:spPr>
      </p:pic>
      <p:pic>
        <p:nvPicPr>
          <p:cNvPr id="68614" name="Picture 6" descr="Résultat de recherche d'images pour &quot;dorsale juan fernandez&quot;"/>
          <p:cNvPicPr>
            <a:picLocks noChangeAspect="1" noChangeArrowheads="1"/>
          </p:cNvPicPr>
          <p:nvPr/>
        </p:nvPicPr>
        <p:blipFill>
          <a:blip r:embed="rId3" cstate="print"/>
          <a:srcRect/>
          <a:stretch>
            <a:fillRect/>
          </a:stretch>
        </p:blipFill>
        <p:spPr bwMode="auto">
          <a:xfrm>
            <a:off x="4067944" y="620688"/>
            <a:ext cx="4867275" cy="5534025"/>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Image associée"/>
          <p:cNvPicPr>
            <a:picLocks noChangeAspect="1" noChangeArrowheads="1"/>
          </p:cNvPicPr>
          <p:nvPr/>
        </p:nvPicPr>
        <p:blipFill>
          <a:blip r:embed="rId2" cstate="print"/>
          <a:srcRect/>
          <a:stretch>
            <a:fillRect/>
          </a:stretch>
        </p:blipFill>
        <p:spPr bwMode="auto">
          <a:xfrm>
            <a:off x="1171320" y="548680"/>
            <a:ext cx="6725274" cy="54006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mage associée"/>
          <p:cNvPicPr>
            <a:picLocks noChangeAspect="1" noChangeArrowheads="1"/>
          </p:cNvPicPr>
          <p:nvPr/>
        </p:nvPicPr>
        <p:blipFill>
          <a:blip r:embed="rId2" cstate="print"/>
          <a:srcRect/>
          <a:stretch>
            <a:fillRect/>
          </a:stretch>
        </p:blipFill>
        <p:spPr bwMode="auto">
          <a:xfrm>
            <a:off x="395536" y="620688"/>
            <a:ext cx="7562850" cy="560070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Résultat de recherche d'images pour &quot;dorsale juan fernandez&quot;"/>
          <p:cNvPicPr>
            <a:picLocks noChangeAspect="1" noChangeArrowheads="1"/>
          </p:cNvPicPr>
          <p:nvPr/>
        </p:nvPicPr>
        <p:blipFill>
          <a:blip r:embed="rId2" cstate="print"/>
          <a:srcRect/>
          <a:stretch>
            <a:fillRect/>
          </a:stretch>
        </p:blipFill>
        <p:spPr bwMode="auto">
          <a:xfrm>
            <a:off x="5220072" y="620688"/>
            <a:ext cx="3771900" cy="4876801"/>
          </a:xfrm>
          <a:prstGeom prst="rect">
            <a:avLst/>
          </a:prstGeom>
          <a:noFill/>
        </p:spPr>
      </p:pic>
      <p:pic>
        <p:nvPicPr>
          <p:cNvPr id="74758" name="Picture 6" descr="Image illustrative de l'article Plaque Juan Fernández"/>
          <p:cNvPicPr>
            <a:picLocks noChangeAspect="1" noChangeArrowheads="1"/>
          </p:cNvPicPr>
          <p:nvPr/>
        </p:nvPicPr>
        <p:blipFill>
          <a:blip r:embed="rId3" cstate="print"/>
          <a:srcRect/>
          <a:stretch>
            <a:fillRect/>
          </a:stretch>
        </p:blipFill>
        <p:spPr bwMode="auto">
          <a:xfrm>
            <a:off x="467544" y="1916832"/>
            <a:ext cx="4589007" cy="2427363"/>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557300" y="1124744"/>
            <a:ext cx="7975139" cy="4577371"/>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Bilan</a:t>
            </a:r>
            <a:endParaRPr lang="fr-FR" dirty="0">
              <a:solidFill>
                <a:srgbClr val="FF0000"/>
              </a:solidFill>
            </a:endParaRPr>
          </a:p>
        </p:txBody>
      </p:sp>
      <p:sp>
        <p:nvSpPr>
          <p:cNvPr id="3" name="Espace réservé du contenu 2"/>
          <p:cNvSpPr>
            <a:spLocks noGrp="1"/>
          </p:cNvSpPr>
          <p:nvPr>
            <p:ph idx="1"/>
          </p:nvPr>
        </p:nvSpPr>
        <p:spPr/>
        <p:txBody>
          <a:bodyPr>
            <a:normAutofit fontScale="92500"/>
          </a:bodyPr>
          <a:lstStyle/>
          <a:p>
            <a:pPr>
              <a:buNone/>
            </a:pPr>
            <a:r>
              <a:rPr lang="fr-FR" dirty="0" smtClean="0"/>
              <a:t>L’archipel de Juan FERNANDEZ est composée de 3 îles dont celle de Robinson </a:t>
            </a:r>
            <a:r>
              <a:rPr lang="fr-FR" dirty="0" err="1" smtClean="0"/>
              <a:t>Crusoé</a:t>
            </a:r>
            <a:r>
              <a:rPr lang="fr-FR" dirty="0" smtClean="0"/>
              <a:t>. Elle est située dans le Pacifique et elle est d’origine volcanique.</a:t>
            </a:r>
          </a:p>
          <a:p>
            <a:pPr>
              <a:buNone/>
            </a:pPr>
            <a:r>
              <a:rPr lang="fr-FR" dirty="0" smtClean="0"/>
              <a:t>Le climat est subtropical, avec une température moyenne de 15°C. L’île de Robinson ne reçoit de l’eau douce que lors des tempêtes tropicales. Elle est située à la frontière de plusieurs plaques tectoniques, ce qui peut créer des séismes ou des tsunamis.</a:t>
            </a:r>
          </a:p>
          <a:p>
            <a:pPr>
              <a:buNone/>
            </a:pPr>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Projet ROBINSON CRUSOE</a:t>
            </a:r>
            <a:endParaRPr lang="fr-FR" dirty="0">
              <a:solidFill>
                <a:srgbClr val="FF0000"/>
              </a:solidFill>
            </a:endParaRPr>
          </a:p>
        </p:txBody>
      </p:sp>
      <p:sp>
        <p:nvSpPr>
          <p:cNvPr id="3" name="Espace réservé du contenu 2"/>
          <p:cNvSpPr>
            <a:spLocks noGrp="1"/>
          </p:cNvSpPr>
          <p:nvPr>
            <p:ph idx="1"/>
          </p:nvPr>
        </p:nvSpPr>
        <p:spPr>
          <a:xfrm>
            <a:off x="457200" y="1600201"/>
            <a:ext cx="8229600" cy="1396752"/>
          </a:xfrm>
        </p:spPr>
        <p:txBody>
          <a:bodyPr/>
          <a:lstStyle/>
          <a:p>
            <a:pPr marL="571500" indent="-571500">
              <a:buAutoNum type="romanUcParenR"/>
            </a:pPr>
            <a:r>
              <a:rPr lang="fr-FR" b="1" u="sng" dirty="0" smtClean="0">
                <a:solidFill>
                  <a:srgbClr val="FF0000"/>
                </a:solidFill>
              </a:rPr>
              <a:t>Le Naufrage:</a:t>
            </a:r>
          </a:p>
          <a:p>
            <a:pPr marL="571500" indent="-571500">
              <a:buNone/>
            </a:pPr>
            <a:r>
              <a:rPr lang="fr-FR" sz="2800" b="1" u="sng" dirty="0" smtClean="0"/>
              <a:t>Activité 1 :</a:t>
            </a:r>
            <a:r>
              <a:rPr lang="fr-FR" sz="2800" dirty="0" smtClean="0"/>
              <a:t>Voyage à bord de l’épave.</a:t>
            </a:r>
          </a:p>
          <a:p>
            <a:pPr marL="571500" indent="-571500">
              <a:buAutoNum type="romanUcParenR"/>
            </a:pPr>
            <a:endParaRPr lang="fr-FR"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None/>
            </a:pPr>
            <a:r>
              <a:rPr lang="fr-FR" dirty="0" smtClean="0"/>
              <a:t>Cette île présente donc des risques pour vous: le risque volcanique, sismique et le risque de tempête.</a:t>
            </a:r>
          </a:p>
          <a:p>
            <a:pPr>
              <a:buNone/>
            </a:pPr>
            <a:endParaRPr lang="fr-FR" dirty="0" smtClean="0"/>
          </a:p>
          <a:p>
            <a:pPr>
              <a:buNone/>
            </a:pPr>
            <a:r>
              <a:rPr lang="fr-FR" dirty="0" smtClean="0">
                <a:solidFill>
                  <a:srgbClr val="00B050"/>
                </a:solidFill>
              </a:rPr>
              <a:t>Comment se protéger de ces risques?</a:t>
            </a:r>
          </a:p>
          <a:p>
            <a:pPr>
              <a:buNone/>
            </a:pPr>
            <a:r>
              <a:rPr lang="fr-FR" b="1" u="sng" dirty="0" smtClean="0">
                <a:solidFill>
                  <a:srgbClr val="00B050"/>
                </a:solidFill>
              </a:rPr>
              <a:t>2) Evaluer le risque pour s’installer et survivre:</a:t>
            </a:r>
            <a:r>
              <a:rPr lang="fr-FR" dirty="0" smtClean="0"/>
              <a:t> </a:t>
            </a:r>
            <a:r>
              <a:rPr lang="fr-FR" b="1" dirty="0" smtClean="0"/>
              <a:t>Activité 3 : </a:t>
            </a:r>
            <a:r>
              <a:rPr lang="fr-FR" dirty="0" smtClean="0"/>
              <a:t>l’Homme face aux risques</a:t>
            </a:r>
            <a:endParaRPr lang="fr-FR" b="1" u="sng" dirty="0" smtClean="0">
              <a:solidFill>
                <a:srgbClr val="00B05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200" y="404665"/>
            <a:ext cx="8229600" cy="3168352"/>
          </a:xfrm>
        </p:spPr>
        <p:txBody>
          <a:bodyPr>
            <a:normAutofit/>
          </a:bodyPr>
          <a:lstStyle/>
          <a:p>
            <a:pPr>
              <a:buNone/>
            </a:pPr>
            <a:r>
              <a:rPr lang="fr-FR" sz="2800" dirty="0" smtClean="0"/>
              <a:t>Les catastrophes naturelles, telles que les séismes, les éruptions volcaniques, les tempêtes ou encore les effondrements de terrains sont provoqués par les activités internes et externes de la planète Terre. Si l’homme ne peut empêcher les catastrophes, il cherche à les prévoir et à en évaluer les risques pour mieux se protéger.</a:t>
            </a:r>
            <a:endParaRPr lang="fr-FR" sz="2800" dirty="0"/>
          </a:p>
        </p:txBody>
      </p:sp>
      <p:pic>
        <p:nvPicPr>
          <p:cNvPr id="57346" name="Picture 2" descr="Résultat de recherche d'images pour &quot;photo volcan piton de la fournaise&quot;"/>
          <p:cNvPicPr>
            <a:picLocks noChangeAspect="1" noChangeArrowheads="1"/>
          </p:cNvPicPr>
          <p:nvPr/>
        </p:nvPicPr>
        <p:blipFill>
          <a:blip r:embed="rId2" cstate="print"/>
          <a:srcRect/>
          <a:stretch>
            <a:fillRect/>
          </a:stretch>
        </p:blipFill>
        <p:spPr bwMode="auto">
          <a:xfrm>
            <a:off x="395266" y="3645024"/>
            <a:ext cx="3304914" cy="2206030"/>
          </a:xfrm>
          <a:prstGeom prst="rect">
            <a:avLst/>
          </a:prstGeom>
          <a:noFill/>
        </p:spPr>
      </p:pic>
      <p:pic>
        <p:nvPicPr>
          <p:cNvPr id="57348" name="Picture 4" descr="Résultat de recherche d'images pour &quot;photo seisme&quot;"/>
          <p:cNvPicPr>
            <a:picLocks noChangeAspect="1" noChangeArrowheads="1"/>
          </p:cNvPicPr>
          <p:nvPr/>
        </p:nvPicPr>
        <p:blipFill>
          <a:blip r:embed="rId3" cstate="print"/>
          <a:srcRect/>
          <a:stretch>
            <a:fillRect/>
          </a:stretch>
        </p:blipFill>
        <p:spPr bwMode="auto">
          <a:xfrm>
            <a:off x="2123728" y="5157192"/>
            <a:ext cx="2808312" cy="1578846"/>
          </a:xfrm>
          <a:prstGeom prst="rect">
            <a:avLst/>
          </a:prstGeom>
          <a:noFill/>
        </p:spPr>
      </p:pic>
      <p:pic>
        <p:nvPicPr>
          <p:cNvPr id="57350" name="Picture 6" descr="Résultat de recherche d'images pour &quot;photo tempete tropicale&quot;"/>
          <p:cNvPicPr>
            <a:picLocks noChangeAspect="1" noChangeArrowheads="1"/>
          </p:cNvPicPr>
          <p:nvPr/>
        </p:nvPicPr>
        <p:blipFill>
          <a:blip r:embed="rId4" cstate="print"/>
          <a:srcRect/>
          <a:stretch>
            <a:fillRect/>
          </a:stretch>
        </p:blipFill>
        <p:spPr bwMode="auto">
          <a:xfrm>
            <a:off x="3635896" y="3356992"/>
            <a:ext cx="2943225" cy="1962150"/>
          </a:xfrm>
          <a:prstGeom prst="rect">
            <a:avLst/>
          </a:prstGeom>
          <a:noFill/>
        </p:spPr>
      </p:pic>
      <p:pic>
        <p:nvPicPr>
          <p:cNvPr id="57352" name="Picture 8" descr="Résultat de recherche d'images pour &quot;photo tempete tropicale&quot;"/>
          <p:cNvPicPr>
            <a:picLocks noChangeAspect="1" noChangeArrowheads="1"/>
          </p:cNvPicPr>
          <p:nvPr/>
        </p:nvPicPr>
        <p:blipFill>
          <a:blip r:embed="rId5" cstate="print"/>
          <a:srcRect/>
          <a:stretch>
            <a:fillRect/>
          </a:stretch>
        </p:blipFill>
        <p:spPr bwMode="auto">
          <a:xfrm>
            <a:off x="4860032" y="4869160"/>
            <a:ext cx="3672408" cy="1836204"/>
          </a:xfrm>
          <a:prstGeom prst="rect">
            <a:avLst/>
          </a:prstGeom>
          <a:noFill/>
        </p:spPr>
      </p:pic>
      <p:pic>
        <p:nvPicPr>
          <p:cNvPr id="57354" name="Picture 10" descr="Résultat de recherche d'images pour &quot;photo inondation&quot;"/>
          <p:cNvPicPr>
            <a:picLocks noChangeAspect="1" noChangeArrowheads="1"/>
          </p:cNvPicPr>
          <p:nvPr/>
        </p:nvPicPr>
        <p:blipFill>
          <a:blip r:embed="rId6" cstate="print"/>
          <a:srcRect/>
          <a:stretch>
            <a:fillRect/>
          </a:stretch>
        </p:blipFill>
        <p:spPr bwMode="auto">
          <a:xfrm>
            <a:off x="6444208" y="3717032"/>
            <a:ext cx="2374901" cy="1584176"/>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0" y="1412776"/>
            <a:ext cx="8994031" cy="3456384"/>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141254" y="1772816"/>
            <a:ext cx="8861498" cy="3312367"/>
          </a:xfrm>
          <a:prstGeom prst="rect">
            <a:avLst/>
          </a:prstGeom>
          <a:noFill/>
          <a:ln w="9525">
            <a:noFill/>
            <a:miter lim="800000"/>
            <a:headEnd/>
            <a:tailEnd/>
          </a:ln>
        </p:spPr>
      </p:pic>
      <p:pic>
        <p:nvPicPr>
          <p:cNvPr id="57347" name="Picture 3"/>
          <p:cNvPicPr>
            <a:picLocks noChangeAspect="1" noChangeArrowheads="1"/>
          </p:cNvPicPr>
          <p:nvPr/>
        </p:nvPicPr>
        <p:blipFill>
          <a:blip r:embed="rId3" cstate="print"/>
          <a:srcRect/>
          <a:stretch>
            <a:fillRect/>
          </a:stretch>
        </p:blipFill>
        <p:spPr bwMode="auto">
          <a:xfrm>
            <a:off x="179512" y="1412775"/>
            <a:ext cx="8772975" cy="366049"/>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1700808"/>
            <a:ext cx="8892480" cy="371035"/>
          </a:xfrm>
          <a:prstGeom prst="rect">
            <a:avLst/>
          </a:prstGeom>
          <a:noFill/>
          <a:ln w="9525">
            <a:noFill/>
            <a:miter lim="800000"/>
            <a:headEnd/>
            <a:tailEnd/>
          </a:ln>
        </p:spPr>
      </p:pic>
      <p:pic>
        <p:nvPicPr>
          <p:cNvPr id="58372" name="Picture 4"/>
          <p:cNvPicPr>
            <a:picLocks noChangeAspect="1" noChangeArrowheads="1"/>
          </p:cNvPicPr>
          <p:nvPr/>
        </p:nvPicPr>
        <p:blipFill>
          <a:blip r:embed="rId3" cstate="print"/>
          <a:srcRect/>
          <a:stretch>
            <a:fillRect/>
          </a:stretch>
        </p:blipFill>
        <p:spPr bwMode="auto">
          <a:xfrm>
            <a:off x="1" y="1968451"/>
            <a:ext cx="8867666" cy="3270259"/>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92D050"/>
                </a:solidFill>
              </a:rPr>
              <a:t>Correction</a:t>
            </a:r>
            <a:endParaRPr lang="fr-FR" dirty="0">
              <a:solidFill>
                <a:srgbClr val="92D050"/>
              </a:solidFill>
            </a:endParaRPr>
          </a:p>
        </p:txBody>
      </p:sp>
      <p:graphicFrame>
        <p:nvGraphicFramePr>
          <p:cNvPr id="4" name="Tableau 3"/>
          <p:cNvGraphicFramePr>
            <a:graphicFrameLocks noGrp="1"/>
          </p:cNvGraphicFramePr>
          <p:nvPr/>
        </p:nvGraphicFramePr>
        <p:xfrm>
          <a:off x="467544" y="1308354"/>
          <a:ext cx="8280921" cy="4784943"/>
        </p:xfrm>
        <a:graphic>
          <a:graphicData uri="http://schemas.openxmlformats.org/drawingml/2006/table">
            <a:tbl>
              <a:tblPr/>
              <a:tblGrid>
                <a:gridCol w="3695483"/>
                <a:gridCol w="3717189"/>
                <a:gridCol w="868249"/>
              </a:tblGrid>
              <a:tr h="217497">
                <a:tc>
                  <a:txBody>
                    <a:bodyPr/>
                    <a:lstStyle/>
                    <a:p>
                      <a:pPr algn="ctr">
                        <a:lnSpc>
                          <a:spcPct val="115000"/>
                        </a:lnSpc>
                        <a:spcAft>
                          <a:spcPts val="0"/>
                        </a:spcAft>
                      </a:pPr>
                      <a:r>
                        <a:rPr lang="fr-FR" sz="1100">
                          <a:latin typeface="Times New Roman"/>
                          <a:ea typeface="Calibri"/>
                          <a:cs typeface="Times New Roman"/>
                        </a:rPr>
                        <a:t>Aléas</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Times New Roman"/>
                          <a:ea typeface="Calibri"/>
                          <a:cs typeface="Times New Roman"/>
                        </a:rPr>
                        <a:t>Enjeux</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Times New Roman"/>
                          <a:ea typeface="Calibri"/>
                          <a:cs typeface="Times New Roman"/>
                        </a:rPr>
                        <a:t>Risques</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2482">
                <a:tc>
                  <a:txBody>
                    <a:bodyPr/>
                    <a:lstStyle/>
                    <a:p>
                      <a:pPr algn="ctr">
                        <a:lnSpc>
                          <a:spcPct val="115000"/>
                        </a:lnSpc>
                        <a:spcAft>
                          <a:spcPts val="0"/>
                        </a:spcAft>
                      </a:pPr>
                      <a:endParaRPr lang="fr-FR" sz="1100">
                        <a:latin typeface="Times New Roman"/>
                        <a:ea typeface="Calibri"/>
                        <a:cs typeface="Times New Roman"/>
                      </a:endParaRPr>
                    </a:p>
                    <a:p>
                      <a:pPr>
                        <a:lnSpc>
                          <a:spcPct val="115000"/>
                        </a:lnSpc>
                        <a:spcAft>
                          <a:spcPts val="0"/>
                        </a:spcAft>
                      </a:pPr>
                      <a:r>
                        <a:rPr lang="fr-FR" sz="1100">
                          <a:latin typeface="Times New Roman"/>
                          <a:ea typeface="Calibri"/>
                          <a:cs typeface="Times New Roman"/>
                        </a:rPr>
                        <a:t>X   Fort</a:t>
                      </a: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Faible</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a:latin typeface="Times New Roman"/>
                        <a:ea typeface="Calibri"/>
                        <a:cs typeface="Times New Roman"/>
                      </a:endParaRPr>
                    </a:p>
                    <a:p>
                      <a:pPr>
                        <a:lnSpc>
                          <a:spcPct val="115000"/>
                        </a:lnSpc>
                        <a:spcAft>
                          <a:spcPts val="0"/>
                        </a:spcAft>
                      </a:pPr>
                      <a:r>
                        <a:rPr lang="fr-FR" sz="1100">
                          <a:latin typeface="Times New Roman"/>
                          <a:ea typeface="Calibri"/>
                          <a:cs typeface="Times New Roman"/>
                        </a:rPr>
                        <a:t>X   Fort</a:t>
                      </a: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Faible</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Courier New"/>
                        <a:buChar char="o"/>
                      </a:pPr>
                      <a:r>
                        <a:rPr lang="fr-FR" sz="1100">
                          <a:latin typeface="Times New Roman"/>
                          <a:ea typeface="Calibri"/>
                          <a:cs typeface="Times New Roman"/>
                        </a:rPr>
                        <a:t>Nul</a:t>
                      </a: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Faible </a:t>
                      </a:r>
                      <a:endParaRPr lang="fr-FR" sz="1000">
                        <a:latin typeface="Calibri"/>
                        <a:ea typeface="Calibri"/>
                        <a:cs typeface="Times New Roman"/>
                      </a:endParaRPr>
                    </a:p>
                    <a:p>
                      <a:pPr marL="15240">
                        <a:lnSpc>
                          <a:spcPct val="115000"/>
                        </a:lnSpc>
                        <a:spcAft>
                          <a:spcPts val="0"/>
                        </a:spcAft>
                      </a:pPr>
                      <a:r>
                        <a:rPr lang="fr-FR" sz="1100">
                          <a:latin typeface="Times New Roman"/>
                          <a:ea typeface="Calibri"/>
                          <a:cs typeface="Times New Roman"/>
                        </a:rPr>
                        <a:t>X    Elevé</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2482">
                <a:tc>
                  <a:txBody>
                    <a:bodyPr/>
                    <a:lstStyle/>
                    <a:p>
                      <a:pPr algn="ctr">
                        <a:lnSpc>
                          <a:spcPct val="115000"/>
                        </a:lnSpc>
                        <a:spcAft>
                          <a:spcPts val="0"/>
                        </a:spcAft>
                      </a:pPr>
                      <a:endParaRPr lang="fr-FR" sz="1100">
                        <a:latin typeface="Times New Roman"/>
                        <a:ea typeface="Calibri"/>
                        <a:cs typeface="Times New Roman"/>
                      </a:endParaRPr>
                    </a:p>
                    <a:p>
                      <a:pPr>
                        <a:lnSpc>
                          <a:spcPct val="115000"/>
                        </a:lnSpc>
                        <a:spcAft>
                          <a:spcPts val="0"/>
                        </a:spcAft>
                      </a:pPr>
                      <a:r>
                        <a:rPr lang="fr-FR" sz="1100">
                          <a:latin typeface="Times New Roman"/>
                          <a:ea typeface="Calibri"/>
                          <a:cs typeface="Times New Roman"/>
                        </a:rPr>
                        <a:t>X   Fort</a:t>
                      </a: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Faible</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a:latin typeface="Times New Roman"/>
                        <a:ea typeface="Calibri"/>
                        <a:cs typeface="Times New Roman"/>
                      </a:endParaRPr>
                    </a:p>
                    <a:p>
                      <a:pPr>
                        <a:lnSpc>
                          <a:spcPct val="115000"/>
                        </a:lnSpc>
                        <a:spcAft>
                          <a:spcPts val="0"/>
                        </a:spcAft>
                      </a:pPr>
                      <a:r>
                        <a:rPr lang="fr-FR" sz="1100">
                          <a:latin typeface="Times New Roman"/>
                          <a:ea typeface="Calibri"/>
                          <a:cs typeface="Times New Roman"/>
                        </a:rPr>
                        <a:t>X   Fort</a:t>
                      </a: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Faible</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Courier New"/>
                        <a:buChar char="o"/>
                      </a:pPr>
                      <a:r>
                        <a:rPr lang="fr-FR" sz="1100">
                          <a:latin typeface="Times New Roman"/>
                          <a:ea typeface="Calibri"/>
                          <a:cs typeface="Times New Roman"/>
                        </a:rPr>
                        <a:t>Nul</a:t>
                      </a: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Faible </a:t>
                      </a:r>
                      <a:endParaRPr lang="fr-FR" sz="1000">
                        <a:latin typeface="Calibri"/>
                        <a:ea typeface="Calibri"/>
                        <a:cs typeface="Times New Roman"/>
                      </a:endParaRPr>
                    </a:p>
                    <a:p>
                      <a:pPr marL="15240">
                        <a:lnSpc>
                          <a:spcPct val="115000"/>
                        </a:lnSpc>
                        <a:spcAft>
                          <a:spcPts val="0"/>
                        </a:spcAft>
                      </a:pPr>
                      <a:r>
                        <a:rPr lang="fr-FR" sz="1100">
                          <a:latin typeface="Times New Roman"/>
                          <a:ea typeface="Calibri"/>
                          <a:cs typeface="Times New Roman"/>
                        </a:rPr>
                        <a:t>X    Elevé</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2482">
                <a:tc>
                  <a:txBody>
                    <a:bodyPr/>
                    <a:lstStyle/>
                    <a:p>
                      <a:pPr>
                        <a:lnSpc>
                          <a:spcPct val="115000"/>
                        </a:lnSpc>
                        <a:spcAft>
                          <a:spcPts val="0"/>
                        </a:spcAft>
                      </a:pPr>
                      <a:endParaRPr lang="fr-FR" sz="1100">
                        <a:latin typeface="Times New Roman"/>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Fort</a:t>
                      </a:r>
                      <a:endParaRPr lang="fr-FR" sz="1000">
                        <a:latin typeface="Calibri"/>
                        <a:ea typeface="Calibri"/>
                        <a:cs typeface="Times New Roman"/>
                      </a:endParaRPr>
                    </a:p>
                    <a:p>
                      <a:pPr>
                        <a:lnSpc>
                          <a:spcPct val="115000"/>
                        </a:lnSpc>
                        <a:spcAft>
                          <a:spcPts val="0"/>
                        </a:spcAft>
                      </a:pPr>
                      <a:r>
                        <a:rPr lang="fr-FR" sz="1100">
                          <a:latin typeface="Times New Roman"/>
                          <a:ea typeface="Calibri"/>
                          <a:cs typeface="Times New Roman"/>
                        </a:rPr>
                        <a:t>X   Faible</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pPr>
                      <a:endParaRPr lang="fr-FR" sz="1100">
                        <a:latin typeface="Times New Roman"/>
                        <a:ea typeface="Calibri"/>
                        <a:cs typeface="Times New Roman"/>
                      </a:endParaRPr>
                    </a:p>
                    <a:p>
                      <a:pPr>
                        <a:lnSpc>
                          <a:spcPct val="115000"/>
                        </a:lnSpc>
                        <a:spcAft>
                          <a:spcPts val="0"/>
                        </a:spcAft>
                      </a:pPr>
                      <a:r>
                        <a:rPr lang="fr-FR" sz="1100">
                          <a:latin typeface="Times New Roman"/>
                          <a:ea typeface="Calibri"/>
                          <a:cs typeface="Times New Roman"/>
                        </a:rPr>
                        <a:t>X   Fort</a:t>
                      </a: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Faible</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Courier New"/>
                        <a:buChar char="o"/>
                      </a:pPr>
                      <a:r>
                        <a:rPr lang="fr-FR" sz="1100" dirty="0">
                          <a:latin typeface="Times New Roman"/>
                          <a:ea typeface="Calibri"/>
                          <a:cs typeface="Times New Roman"/>
                        </a:rPr>
                        <a:t>Nul</a:t>
                      </a:r>
                      <a:endParaRPr lang="fr-FR" sz="1000" dirty="0">
                        <a:latin typeface="Calibri"/>
                        <a:ea typeface="Calibri"/>
                        <a:cs typeface="Times New Roman"/>
                      </a:endParaRPr>
                    </a:p>
                    <a:p>
                      <a:pPr marL="15240">
                        <a:lnSpc>
                          <a:spcPct val="115000"/>
                        </a:lnSpc>
                        <a:spcAft>
                          <a:spcPts val="0"/>
                        </a:spcAft>
                      </a:pPr>
                      <a:r>
                        <a:rPr lang="fr-FR" sz="1100" dirty="0">
                          <a:latin typeface="Times New Roman"/>
                          <a:ea typeface="Calibri"/>
                          <a:cs typeface="Times New Roman"/>
                        </a:rPr>
                        <a:t>X   Faible </a:t>
                      </a:r>
                      <a:endParaRPr lang="fr-FR" sz="1000" dirty="0">
                        <a:latin typeface="Calibri"/>
                        <a:ea typeface="Calibri"/>
                        <a:cs typeface="Times New Roman"/>
                      </a:endParaRPr>
                    </a:p>
                    <a:p>
                      <a:pPr marL="342900" lvl="0" indent="-342900">
                        <a:lnSpc>
                          <a:spcPct val="115000"/>
                        </a:lnSpc>
                        <a:spcAft>
                          <a:spcPts val="0"/>
                        </a:spcAft>
                        <a:buFont typeface="Courier New"/>
                        <a:buChar char="o"/>
                      </a:pPr>
                      <a:r>
                        <a:rPr lang="fr-FR" sz="1100" dirty="0">
                          <a:latin typeface="Times New Roman"/>
                          <a:ea typeface="Calibri"/>
                          <a:cs typeface="Times New Roman"/>
                        </a:rPr>
                        <a:t>Elevé</a:t>
                      </a:r>
                      <a:endParaRPr lang="fr-FR" sz="10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1446" name="Object 6"/>
          <p:cNvGraphicFramePr>
            <a:graphicFrameLocks noChangeAspect="1"/>
          </p:cNvGraphicFramePr>
          <p:nvPr/>
        </p:nvGraphicFramePr>
        <p:xfrm>
          <a:off x="1331640" y="1700808"/>
          <a:ext cx="1971675" cy="609600"/>
        </p:xfrm>
        <a:graphic>
          <a:graphicData uri="http://schemas.openxmlformats.org/presentationml/2006/ole">
            <p:oleObj spid="_x0000_s61446" name="Image bitmap" r:id="rId3" imgW="4153480" imgH="1286055" progId="PBrush">
              <p:embed/>
            </p:oleObj>
          </a:graphicData>
        </a:graphic>
      </p:graphicFrame>
      <p:graphicFrame>
        <p:nvGraphicFramePr>
          <p:cNvPr id="61445" name="Object 5"/>
          <p:cNvGraphicFramePr>
            <a:graphicFrameLocks noChangeAspect="1"/>
          </p:cNvGraphicFramePr>
          <p:nvPr/>
        </p:nvGraphicFramePr>
        <p:xfrm>
          <a:off x="5148064" y="1772816"/>
          <a:ext cx="1704975" cy="485775"/>
        </p:xfrm>
        <a:graphic>
          <a:graphicData uri="http://schemas.openxmlformats.org/presentationml/2006/ole">
            <p:oleObj spid="_x0000_s61445" name="Image bitmap" r:id="rId4" imgW="3962953" imgH="1142857" progId="PBrush">
              <p:embed/>
            </p:oleObj>
          </a:graphicData>
        </a:graphic>
      </p:graphicFrame>
      <p:graphicFrame>
        <p:nvGraphicFramePr>
          <p:cNvPr id="61444" name="Object 4"/>
          <p:cNvGraphicFramePr>
            <a:graphicFrameLocks noChangeAspect="1"/>
          </p:cNvGraphicFramePr>
          <p:nvPr/>
        </p:nvGraphicFramePr>
        <p:xfrm>
          <a:off x="1475656" y="3140968"/>
          <a:ext cx="1933575" cy="962025"/>
        </p:xfrm>
        <a:graphic>
          <a:graphicData uri="http://schemas.openxmlformats.org/presentationml/2006/ole">
            <p:oleObj spid="_x0000_s61444" name="Image bitmap" r:id="rId5" imgW="6695238" imgH="3323810" progId="PBrush">
              <p:embed/>
            </p:oleObj>
          </a:graphicData>
        </a:graphic>
      </p:graphicFrame>
      <p:graphicFrame>
        <p:nvGraphicFramePr>
          <p:cNvPr id="61443" name="Object 3"/>
          <p:cNvGraphicFramePr>
            <a:graphicFrameLocks noChangeAspect="1"/>
          </p:cNvGraphicFramePr>
          <p:nvPr/>
        </p:nvGraphicFramePr>
        <p:xfrm>
          <a:off x="5148064" y="4725144"/>
          <a:ext cx="2171700" cy="828675"/>
        </p:xfrm>
        <a:graphic>
          <a:graphicData uri="http://schemas.openxmlformats.org/presentationml/2006/ole">
            <p:oleObj spid="_x0000_s61443" name="Image bitmap" r:id="rId6" imgW="6714286" imgH="2561905" progId="PBrush">
              <p:embed/>
            </p:oleObj>
          </a:graphicData>
        </a:graphic>
      </p:graphicFrame>
      <p:graphicFrame>
        <p:nvGraphicFramePr>
          <p:cNvPr id="61442" name="Object 2"/>
          <p:cNvGraphicFramePr>
            <a:graphicFrameLocks noChangeAspect="1"/>
          </p:cNvGraphicFramePr>
          <p:nvPr/>
        </p:nvGraphicFramePr>
        <p:xfrm>
          <a:off x="1403648" y="4725144"/>
          <a:ext cx="2028825" cy="914400"/>
        </p:xfrm>
        <a:graphic>
          <a:graphicData uri="http://schemas.openxmlformats.org/presentationml/2006/ole">
            <p:oleObj spid="_x0000_s61442" name="Image bitmap" r:id="rId7" imgW="6733333" imgH="3019048" progId="PBrush">
              <p:embed/>
            </p:oleObj>
          </a:graphicData>
        </a:graphic>
      </p:graphicFrame>
      <p:graphicFrame>
        <p:nvGraphicFramePr>
          <p:cNvPr id="61441" name="Object 1"/>
          <p:cNvGraphicFramePr>
            <a:graphicFrameLocks noChangeAspect="1"/>
          </p:cNvGraphicFramePr>
          <p:nvPr/>
        </p:nvGraphicFramePr>
        <p:xfrm>
          <a:off x="5220072" y="3140968"/>
          <a:ext cx="2038350" cy="771525"/>
        </p:xfrm>
        <a:graphic>
          <a:graphicData uri="http://schemas.openxmlformats.org/presentationml/2006/ole">
            <p:oleObj spid="_x0000_s61441" name="Image bitmap" r:id="rId8" imgW="6714286" imgH="2561905" progId="PBrush">
              <p:embed/>
            </p:oleObj>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92D050"/>
                </a:solidFill>
              </a:rPr>
              <a:t>Correction </a:t>
            </a:r>
            <a:endParaRPr lang="fr-FR" dirty="0">
              <a:solidFill>
                <a:srgbClr val="92D050"/>
              </a:solidFill>
            </a:endParaRPr>
          </a:p>
        </p:txBody>
      </p:sp>
      <p:graphicFrame>
        <p:nvGraphicFramePr>
          <p:cNvPr id="4" name="Tableau 3"/>
          <p:cNvGraphicFramePr>
            <a:graphicFrameLocks noGrp="1"/>
          </p:cNvGraphicFramePr>
          <p:nvPr/>
        </p:nvGraphicFramePr>
        <p:xfrm>
          <a:off x="395535" y="1404745"/>
          <a:ext cx="8280921" cy="5120598"/>
        </p:xfrm>
        <a:graphic>
          <a:graphicData uri="http://schemas.openxmlformats.org/drawingml/2006/table">
            <a:tbl>
              <a:tblPr/>
              <a:tblGrid>
                <a:gridCol w="3695483"/>
                <a:gridCol w="3717189"/>
                <a:gridCol w="868249"/>
              </a:tblGrid>
              <a:tr h="1706866">
                <a:tc>
                  <a:txBody>
                    <a:bodyPr/>
                    <a:lstStyle/>
                    <a:p>
                      <a:pPr algn="ctr">
                        <a:lnSpc>
                          <a:spcPct val="115000"/>
                        </a:lnSpc>
                        <a:spcAft>
                          <a:spcPts val="0"/>
                        </a:spcAft>
                      </a:pPr>
                      <a:endParaRPr lang="fr-FR" sz="1100" dirty="0">
                        <a:latin typeface="Times New Roman"/>
                        <a:ea typeface="Calibri"/>
                        <a:cs typeface="Times New Roman"/>
                      </a:endParaRPr>
                    </a:p>
                    <a:p>
                      <a:pPr>
                        <a:lnSpc>
                          <a:spcPct val="115000"/>
                        </a:lnSpc>
                        <a:spcAft>
                          <a:spcPts val="0"/>
                        </a:spcAft>
                      </a:pPr>
                      <a:r>
                        <a:rPr lang="fr-FR" sz="1100" dirty="0">
                          <a:latin typeface="Times New Roman"/>
                          <a:ea typeface="Calibri"/>
                          <a:cs typeface="Times New Roman"/>
                        </a:rPr>
                        <a:t>X   Fort</a:t>
                      </a:r>
                      <a:endParaRPr lang="fr-FR" sz="1000" dirty="0">
                        <a:latin typeface="Calibri"/>
                        <a:ea typeface="Calibri"/>
                        <a:cs typeface="Times New Roman"/>
                      </a:endParaRPr>
                    </a:p>
                    <a:p>
                      <a:pPr marL="342900" lvl="0" indent="-342900">
                        <a:lnSpc>
                          <a:spcPct val="115000"/>
                        </a:lnSpc>
                        <a:spcAft>
                          <a:spcPts val="0"/>
                        </a:spcAft>
                        <a:buFont typeface="Courier New"/>
                        <a:buChar char="o"/>
                      </a:pPr>
                      <a:r>
                        <a:rPr lang="fr-FR" sz="1100" dirty="0">
                          <a:latin typeface="Times New Roman"/>
                          <a:ea typeface="Calibri"/>
                          <a:cs typeface="Times New Roman"/>
                        </a:rPr>
                        <a:t>Faible</a:t>
                      </a:r>
                      <a:endParaRPr lang="fr-FR" sz="10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a:latin typeface="Times New Roman"/>
                        <a:ea typeface="Calibri"/>
                        <a:cs typeface="Times New Roman"/>
                      </a:endParaRPr>
                    </a:p>
                    <a:p>
                      <a:pPr>
                        <a:lnSpc>
                          <a:spcPct val="115000"/>
                        </a:lnSpc>
                        <a:spcAft>
                          <a:spcPts val="0"/>
                        </a:spcAft>
                      </a:pPr>
                      <a:r>
                        <a:rPr lang="fr-FR" sz="1100">
                          <a:latin typeface="Times New Roman"/>
                          <a:ea typeface="Calibri"/>
                          <a:cs typeface="Times New Roman"/>
                        </a:rPr>
                        <a:t>X   Fort</a:t>
                      </a: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Faible</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Courier New"/>
                        <a:buChar char="o"/>
                      </a:pPr>
                      <a:r>
                        <a:rPr lang="fr-FR" sz="1100">
                          <a:latin typeface="Times New Roman"/>
                          <a:ea typeface="Calibri"/>
                          <a:cs typeface="Times New Roman"/>
                        </a:rPr>
                        <a:t>Nul</a:t>
                      </a: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Faible </a:t>
                      </a:r>
                      <a:endParaRPr lang="fr-FR" sz="1000">
                        <a:latin typeface="Calibri"/>
                        <a:ea typeface="Calibri"/>
                        <a:cs typeface="Times New Roman"/>
                      </a:endParaRPr>
                    </a:p>
                    <a:p>
                      <a:pPr marL="15240">
                        <a:lnSpc>
                          <a:spcPct val="115000"/>
                        </a:lnSpc>
                        <a:spcAft>
                          <a:spcPts val="0"/>
                        </a:spcAft>
                      </a:pPr>
                      <a:r>
                        <a:rPr lang="fr-FR" sz="1100">
                          <a:latin typeface="Times New Roman"/>
                          <a:ea typeface="Calibri"/>
                          <a:cs typeface="Times New Roman"/>
                        </a:rPr>
                        <a:t>X   Elevé</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866">
                <a:tc>
                  <a:txBody>
                    <a:bodyPr/>
                    <a:lstStyle/>
                    <a:p>
                      <a:pPr algn="ctr">
                        <a:lnSpc>
                          <a:spcPct val="115000"/>
                        </a:lnSpc>
                        <a:spcAft>
                          <a:spcPts val="0"/>
                        </a:spcAft>
                      </a:pPr>
                      <a:endParaRPr lang="fr-FR" sz="1100">
                        <a:latin typeface="Times New Roman"/>
                        <a:ea typeface="Calibri"/>
                        <a:cs typeface="Times New Roman"/>
                      </a:endParaRPr>
                    </a:p>
                    <a:p>
                      <a:pPr>
                        <a:lnSpc>
                          <a:spcPct val="115000"/>
                        </a:lnSpc>
                        <a:spcAft>
                          <a:spcPts val="0"/>
                        </a:spcAft>
                      </a:pPr>
                      <a:r>
                        <a:rPr lang="fr-FR" sz="1100">
                          <a:latin typeface="Times New Roman"/>
                          <a:ea typeface="Calibri"/>
                          <a:cs typeface="Times New Roman"/>
                        </a:rPr>
                        <a:t>X   Fort</a:t>
                      </a: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Faible</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100">
                        <a:latin typeface="Times New Roman"/>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Fort</a:t>
                      </a:r>
                      <a:endParaRPr lang="fr-FR" sz="1000">
                        <a:latin typeface="Calibri"/>
                        <a:ea typeface="Calibri"/>
                        <a:cs typeface="Times New Roman"/>
                      </a:endParaRPr>
                    </a:p>
                    <a:p>
                      <a:pPr>
                        <a:lnSpc>
                          <a:spcPct val="115000"/>
                        </a:lnSpc>
                        <a:spcAft>
                          <a:spcPts val="0"/>
                        </a:spcAft>
                      </a:pPr>
                      <a:r>
                        <a:rPr lang="fr-FR" sz="1100">
                          <a:latin typeface="Times New Roman"/>
                          <a:ea typeface="Calibri"/>
                          <a:cs typeface="Times New Roman"/>
                        </a:rPr>
                        <a:t>X    Faible</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Times New Roman"/>
                          <a:ea typeface="Calibri"/>
                          <a:cs typeface="Times New Roman"/>
                        </a:rPr>
                        <a:t>X    Nul</a:t>
                      </a: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Faible </a:t>
                      </a: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Elevé</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866">
                <a:tc>
                  <a:txBody>
                    <a:bodyPr/>
                    <a:lstStyle/>
                    <a:p>
                      <a:pPr algn="ctr">
                        <a:lnSpc>
                          <a:spcPct val="115000"/>
                        </a:lnSpc>
                        <a:spcAft>
                          <a:spcPts val="0"/>
                        </a:spcAft>
                      </a:pP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Fort</a:t>
                      </a:r>
                      <a:endParaRPr lang="fr-FR" sz="1000">
                        <a:latin typeface="Calibri"/>
                        <a:ea typeface="Calibri"/>
                        <a:cs typeface="Times New Roman"/>
                      </a:endParaRPr>
                    </a:p>
                    <a:p>
                      <a:pPr>
                        <a:lnSpc>
                          <a:spcPct val="115000"/>
                        </a:lnSpc>
                        <a:spcAft>
                          <a:spcPts val="0"/>
                        </a:spcAft>
                      </a:pPr>
                      <a:r>
                        <a:rPr lang="fr-FR" sz="1100">
                          <a:latin typeface="Times New Roman"/>
                          <a:ea typeface="Calibri"/>
                          <a:cs typeface="Times New Roman"/>
                        </a:rPr>
                        <a:t>X    Faible</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latin typeface="Calibri"/>
                        <a:ea typeface="Calibri"/>
                        <a:cs typeface="Times New Roman"/>
                      </a:endParaRPr>
                    </a:p>
                    <a:p>
                      <a:pPr marL="342900" lvl="0" indent="-342900">
                        <a:lnSpc>
                          <a:spcPct val="115000"/>
                        </a:lnSpc>
                        <a:spcAft>
                          <a:spcPts val="0"/>
                        </a:spcAft>
                        <a:buFont typeface="Courier New"/>
                        <a:buChar char="o"/>
                      </a:pPr>
                      <a:r>
                        <a:rPr lang="fr-FR" sz="1100">
                          <a:latin typeface="Times New Roman"/>
                          <a:ea typeface="Calibri"/>
                          <a:cs typeface="Times New Roman"/>
                        </a:rPr>
                        <a:t>Fort</a:t>
                      </a:r>
                      <a:endParaRPr lang="fr-FR" sz="1000">
                        <a:latin typeface="Calibri"/>
                        <a:ea typeface="Calibri"/>
                        <a:cs typeface="Times New Roman"/>
                      </a:endParaRPr>
                    </a:p>
                    <a:p>
                      <a:pPr>
                        <a:lnSpc>
                          <a:spcPct val="115000"/>
                        </a:lnSpc>
                        <a:spcAft>
                          <a:spcPts val="0"/>
                        </a:spcAft>
                      </a:pPr>
                      <a:r>
                        <a:rPr lang="fr-FR" sz="1100">
                          <a:latin typeface="Times New Roman"/>
                          <a:ea typeface="Calibri"/>
                          <a:cs typeface="Times New Roman"/>
                        </a:rPr>
                        <a:t>X    Faible</a:t>
                      </a:r>
                      <a:endParaRPr lang="fr-FR" sz="100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dirty="0">
                          <a:latin typeface="Times New Roman"/>
                          <a:ea typeface="Calibri"/>
                          <a:cs typeface="Times New Roman"/>
                        </a:rPr>
                        <a:t>X    Nul</a:t>
                      </a:r>
                      <a:endParaRPr lang="fr-FR" sz="1000" dirty="0">
                        <a:latin typeface="Calibri"/>
                        <a:ea typeface="Calibri"/>
                        <a:cs typeface="Times New Roman"/>
                      </a:endParaRPr>
                    </a:p>
                    <a:p>
                      <a:pPr marL="342900" lvl="0" indent="-342900">
                        <a:lnSpc>
                          <a:spcPct val="115000"/>
                        </a:lnSpc>
                        <a:spcAft>
                          <a:spcPts val="0"/>
                        </a:spcAft>
                        <a:buFont typeface="Courier New"/>
                        <a:buChar char="o"/>
                      </a:pPr>
                      <a:r>
                        <a:rPr lang="fr-FR" sz="1100" dirty="0">
                          <a:latin typeface="Times New Roman"/>
                          <a:ea typeface="Calibri"/>
                          <a:cs typeface="Times New Roman"/>
                        </a:rPr>
                        <a:t>Faible </a:t>
                      </a:r>
                      <a:endParaRPr lang="fr-FR" sz="1000" dirty="0">
                        <a:latin typeface="Calibri"/>
                        <a:ea typeface="Calibri"/>
                        <a:cs typeface="Times New Roman"/>
                      </a:endParaRPr>
                    </a:p>
                    <a:p>
                      <a:pPr marL="342900" lvl="0" indent="-342900">
                        <a:lnSpc>
                          <a:spcPct val="115000"/>
                        </a:lnSpc>
                        <a:spcAft>
                          <a:spcPts val="0"/>
                        </a:spcAft>
                        <a:buFont typeface="Courier New"/>
                        <a:buChar char="o"/>
                      </a:pPr>
                      <a:r>
                        <a:rPr lang="fr-FR" sz="1100" dirty="0">
                          <a:latin typeface="Times New Roman"/>
                          <a:ea typeface="Calibri"/>
                          <a:cs typeface="Times New Roman"/>
                        </a:rPr>
                        <a:t>Elevé</a:t>
                      </a:r>
                      <a:endParaRPr lang="fr-FR" sz="1000" dirty="0">
                        <a:latin typeface="Calibri"/>
                        <a:ea typeface="Calibri"/>
                        <a:cs typeface="Times New Roman"/>
                      </a:endParaRPr>
                    </a:p>
                  </a:txBody>
                  <a:tcPr marL="61633" marR="6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5238" name="Object 6"/>
          <p:cNvGraphicFramePr>
            <a:graphicFrameLocks noChangeAspect="1"/>
          </p:cNvGraphicFramePr>
          <p:nvPr/>
        </p:nvGraphicFramePr>
        <p:xfrm>
          <a:off x="1115616" y="1484784"/>
          <a:ext cx="2095500" cy="895350"/>
        </p:xfrm>
        <a:graphic>
          <a:graphicData uri="http://schemas.openxmlformats.org/presentationml/2006/ole">
            <p:oleObj spid="_x0000_s95238" name="Image bitmap" r:id="rId3" imgW="3258005" imgH="1390844" progId="PBrush">
              <p:embed/>
            </p:oleObj>
          </a:graphicData>
        </a:graphic>
      </p:graphicFrame>
      <p:graphicFrame>
        <p:nvGraphicFramePr>
          <p:cNvPr id="95237" name="Object 5"/>
          <p:cNvGraphicFramePr>
            <a:graphicFrameLocks noChangeAspect="1"/>
          </p:cNvGraphicFramePr>
          <p:nvPr/>
        </p:nvGraphicFramePr>
        <p:xfrm>
          <a:off x="5076056" y="1556792"/>
          <a:ext cx="1847850" cy="733425"/>
        </p:xfrm>
        <a:graphic>
          <a:graphicData uri="http://schemas.openxmlformats.org/presentationml/2006/ole">
            <p:oleObj spid="_x0000_s95237" name="Image bitmap" r:id="rId4" imgW="3172268" imgH="1257476" progId="PBrush">
              <p:embed/>
            </p:oleObj>
          </a:graphicData>
        </a:graphic>
      </p:graphicFrame>
      <p:graphicFrame>
        <p:nvGraphicFramePr>
          <p:cNvPr id="95236" name="Object 4"/>
          <p:cNvGraphicFramePr>
            <a:graphicFrameLocks noChangeAspect="1"/>
          </p:cNvGraphicFramePr>
          <p:nvPr/>
        </p:nvGraphicFramePr>
        <p:xfrm>
          <a:off x="1691680" y="3212976"/>
          <a:ext cx="1123950" cy="942975"/>
        </p:xfrm>
        <a:graphic>
          <a:graphicData uri="http://schemas.openxmlformats.org/presentationml/2006/ole">
            <p:oleObj spid="_x0000_s95236" name="Image bitmap" r:id="rId5" imgW="1580952" imgH="1333333" progId="PBrush">
              <p:embed/>
            </p:oleObj>
          </a:graphicData>
        </a:graphic>
      </p:graphicFrame>
      <p:graphicFrame>
        <p:nvGraphicFramePr>
          <p:cNvPr id="95235" name="Object 3"/>
          <p:cNvGraphicFramePr>
            <a:graphicFrameLocks noChangeAspect="1"/>
          </p:cNvGraphicFramePr>
          <p:nvPr/>
        </p:nvGraphicFramePr>
        <p:xfrm>
          <a:off x="5436096" y="3212976"/>
          <a:ext cx="1304925" cy="857250"/>
        </p:xfrm>
        <a:graphic>
          <a:graphicData uri="http://schemas.openxmlformats.org/presentationml/2006/ole">
            <p:oleObj spid="_x0000_s95235" name="Image bitmap" r:id="rId6" imgW="1486107" imgH="980952" progId="PBrush">
              <p:embed/>
            </p:oleObj>
          </a:graphicData>
        </a:graphic>
      </p:graphicFrame>
      <p:graphicFrame>
        <p:nvGraphicFramePr>
          <p:cNvPr id="95234" name="Object 2"/>
          <p:cNvGraphicFramePr>
            <a:graphicFrameLocks noChangeAspect="1"/>
          </p:cNvGraphicFramePr>
          <p:nvPr/>
        </p:nvGraphicFramePr>
        <p:xfrm>
          <a:off x="1259632" y="4941168"/>
          <a:ext cx="2038350" cy="800100"/>
        </p:xfrm>
        <a:graphic>
          <a:graphicData uri="http://schemas.openxmlformats.org/presentationml/2006/ole">
            <p:oleObj spid="_x0000_s95234" name="Image bitmap" r:id="rId7" imgW="2676899" imgH="1047619" progId="PBrush">
              <p:embed/>
            </p:oleObj>
          </a:graphicData>
        </a:graphic>
      </p:graphicFrame>
      <p:graphicFrame>
        <p:nvGraphicFramePr>
          <p:cNvPr id="95233" name="Object 1"/>
          <p:cNvGraphicFramePr>
            <a:graphicFrameLocks noChangeAspect="1"/>
          </p:cNvGraphicFramePr>
          <p:nvPr/>
        </p:nvGraphicFramePr>
        <p:xfrm>
          <a:off x="5148064" y="4941168"/>
          <a:ext cx="1933575" cy="752475"/>
        </p:xfrm>
        <a:graphic>
          <a:graphicData uri="http://schemas.openxmlformats.org/presentationml/2006/ole">
            <p:oleObj spid="_x0000_s95233" name="Image bitmap" r:id="rId8" imgW="2676899" imgH="1047619" progId="PBrush">
              <p:embed/>
            </p:oleObj>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ervices d'urgence/Risques majeurs/numéros utiles | Roubia"/>
          <p:cNvPicPr/>
          <p:nvPr/>
        </p:nvPicPr>
        <p:blipFill>
          <a:blip r:embed="rId2" cstate="print"/>
          <a:srcRect/>
          <a:stretch>
            <a:fillRect/>
          </a:stretch>
        </p:blipFill>
        <p:spPr bwMode="auto">
          <a:xfrm>
            <a:off x="1259632" y="404664"/>
            <a:ext cx="6624736" cy="4320479"/>
          </a:xfrm>
          <a:prstGeom prst="rect">
            <a:avLst/>
          </a:prstGeom>
          <a:noFill/>
          <a:ln w="9525">
            <a:noFill/>
            <a:miter lim="800000"/>
            <a:headEnd/>
            <a:tailEnd/>
          </a:ln>
        </p:spPr>
      </p:pic>
      <p:sp>
        <p:nvSpPr>
          <p:cNvPr id="4" name="Espace réservé du contenu 3"/>
          <p:cNvSpPr>
            <a:spLocks noGrp="1"/>
          </p:cNvSpPr>
          <p:nvPr>
            <p:ph idx="1"/>
          </p:nvPr>
        </p:nvSpPr>
        <p:spPr>
          <a:xfrm>
            <a:off x="457200" y="4869160"/>
            <a:ext cx="8229600" cy="1728192"/>
          </a:xfrm>
        </p:spPr>
        <p:txBody>
          <a:bodyPr>
            <a:normAutofit/>
          </a:bodyPr>
          <a:lstStyle/>
          <a:p>
            <a:pPr lvl="0">
              <a:buNone/>
            </a:pPr>
            <a:r>
              <a:rPr lang="fr-FR" sz="2400" dirty="0" smtClean="0"/>
              <a:t>2) A partir du document ci-dessus indiquer comment on peut  préparer la population à l’éventualité d’une nouvelle inondation :</a:t>
            </a:r>
          </a:p>
          <a:p>
            <a:endParaRPr lang="fr-F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92D050"/>
                </a:solidFill>
              </a:rPr>
              <a:t>Correction</a:t>
            </a:r>
            <a:endParaRPr lang="fr-FR" dirty="0">
              <a:solidFill>
                <a:srgbClr val="92D050"/>
              </a:solidFill>
            </a:endParaRPr>
          </a:p>
        </p:txBody>
      </p:sp>
      <p:sp>
        <p:nvSpPr>
          <p:cNvPr id="3" name="Espace réservé du contenu 2"/>
          <p:cNvSpPr>
            <a:spLocks noGrp="1"/>
          </p:cNvSpPr>
          <p:nvPr>
            <p:ph idx="1"/>
          </p:nvPr>
        </p:nvSpPr>
        <p:spPr/>
        <p:txBody>
          <a:bodyPr/>
          <a:lstStyle/>
          <a:p>
            <a:pPr lvl="0">
              <a:buNone/>
            </a:pPr>
            <a:r>
              <a:rPr lang="fr-FR" dirty="0" smtClean="0">
                <a:solidFill>
                  <a:srgbClr val="92D050"/>
                </a:solidFill>
              </a:rPr>
              <a:t>2) Pour préparer la population à l’éventualité d’une nouvelle inondation, l’Homme met en place des plans de préventions et des campagnes d’affichages qui expliquent à la population comment réagir face aux risques.</a:t>
            </a:r>
          </a:p>
          <a:p>
            <a:pPr lvl="0">
              <a:buNone/>
            </a:pPr>
            <a:r>
              <a:rPr lang="fr-FR" dirty="0" smtClean="0">
                <a:solidFill>
                  <a:srgbClr val="92D050"/>
                </a:solidFill>
              </a:rPr>
              <a:t>Exemple pour le risque d’inondation : il faut fermer les portes et les fenêtres et monter dans les étages... </a:t>
            </a:r>
          </a:p>
          <a:p>
            <a:pPr>
              <a:buNone/>
            </a:pPr>
            <a:endParaRPr lang="fr-F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5301208"/>
            <a:ext cx="8229600" cy="1108720"/>
          </a:xfrm>
        </p:spPr>
        <p:txBody>
          <a:bodyPr>
            <a:normAutofit fontScale="77500" lnSpcReduction="20000"/>
          </a:bodyPr>
          <a:lstStyle/>
          <a:p>
            <a:pPr lvl="0">
              <a:buNone/>
            </a:pPr>
            <a:r>
              <a:rPr lang="fr-FR" sz="3100" dirty="0" smtClean="0"/>
              <a:t>3) Indiquer à quoi sert une construction parasismique :</a:t>
            </a:r>
          </a:p>
          <a:p>
            <a:pPr lvl="0">
              <a:buNone/>
            </a:pPr>
            <a:r>
              <a:rPr lang="fr-FR" sz="3100" dirty="0" smtClean="0"/>
              <a:t>4) Pour conclure, résumer en quelques lignes, comment l’Homme fait face aux différents risques qui l’entourent : </a:t>
            </a:r>
          </a:p>
          <a:p>
            <a:pPr>
              <a:buNone/>
            </a:pPr>
            <a:endParaRPr lang="fr-FR" dirty="0"/>
          </a:p>
        </p:txBody>
      </p:sp>
      <p:pic>
        <p:nvPicPr>
          <p:cNvPr id="4" name="Image 3" descr="schema"/>
          <p:cNvPicPr/>
          <p:nvPr/>
        </p:nvPicPr>
        <p:blipFill>
          <a:blip r:embed="rId2" cstate="print"/>
          <a:srcRect/>
          <a:stretch>
            <a:fillRect/>
          </a:stretch>
        </p:blipFill>
        <p:spPr bwMode="auto">
          <a:xfrm>
            <a:off x="1187624" y="188640"/>
            <a:ext cx="7128792" cy="453650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buNone/>
            </a:pPr>
            <a:r>
              <a:rPr lang="fr-FR" dirty="0" smtClean="0"/>
              <a:t>Préambule: Pêcheurs de thon professionnels vous et votre équipage composé de 2 hommes et de 2 femmes avez l’habitude de naviguer au large de l’Amérique du sud sur des zones où le poisson foisonne. Après une journée de pêche harassante vous vous couchez lorsque une tempête survient et fait sombrer votre navire.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lstStyle/>
          <a:p>
            <a:r>
              <a:rPr lang="fr-FR" dirty="0" smtClean="0">
                <a:solidFill>
                  <a:srgbClr val="92D050"/>
                </a:solidFill>
              </a:rPr>
              <a:t>Correction </a:t>
            </a:r>
            <a:endParaRPr lang="fr-FR" dirty="0">
              <a:solidFill>
                <a:srgbClr val="92D050"/>
              </a:solidFill>
            </a:endParaRPr>
          </a:p>
        </p:txBody>
      </p:sp>
      <p:sp>
        <p:nvSpPr>
          <p:cNvPr id="3" name="Espace réservé du contenu 2"/>
          <p:cNvSpPr>
            <a:spLocks noGrp="1"/>
          </p:cNvSpPr>
          <p:nvPr>
            <p:ph idx="1"/>
          </p:nvPr>
        </p:nvSpPr>
        <p:spPr>
          <a:xfrm>
            <a:off x="457200" y="1124744"/>
            <a:ext cx="8229600" cy="5256584"/>
          </a:xfrm>
        </p:spPr>
        <p:txBody>
          <a:bodyPr>
            <a:normAutofit fontScale="92500" lnSpcReduction="20000"/>
          </a:bodyPr>
          <a:lstStyle/>
          <a:p>
            <a:pPr lvl="0">
              <a:buNone/>
            </a:pPr>
            <a:r>
              <a:rPr lang="fr-FR" dirty="0" smtClean="0">
                <a:solidFill>
                  <a:srgbClr val="92D050"/>
                </a:solidFill>
              </a:rPr>
              <a:t>3) Une construction parasismique sert à éviter au maximum l’effondrement des habitations lors d’un séisme (=tremblement de terre), en construisant des logements adaptés à cette contrainte. </a:t>
            </a:r>
          </a:p>
          <a:p>
            <a:pPr>
              <a:buNone/>
            </a:pPr>
            <a:endParaRPr lang="fr-FR" dirty="0" smtClean="0">
              <a:solidFill>
                <a:srgbClr val="92D050"/>
              </a:solidFill>
            </a:endParaRPr>
          </a:p>
          <a:p>
            <a:pPr lvl="0">
              <a:buNone/>
            </a:pPr>
            <a:r>
              <a:rPr lang="fr-FR" dirty="0" smtClean="0">
                <a:solidFill>
                  <a:srgbClr val="92D050"/>
                </a:solidFill>
              </a:rPr>
              <a:t>4)Pour limiter les conséquences sur la population face aux différents risques, l’Homme identifie ces zones. Dans ces zones, il met en place un plan de prévention des risques. Ce dernier comprend la surveillance des phénomènes, la réglementation des normes et des zones de construction et l’information des populations.</a:t>
            </a:r>
          </a:p>
          <a:p>
            <a:pPr>
              <a:buNone/>
            </a:pPr>
            <a:endParaRPr lang="fr-F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53217" y="3244334"/>
            <a:ext cx="237566" cy="369332"/>
          </a:xfrm>
          <a:prstGeom prst="rect">
            <a:avLst/>
          </a:prstGeom>
        </p:spPr>
        <p:txBody>
          <a:bodyPr wrap="none">
            <a:spAutoFit/>
          </a:bodyPr>
          <a:lstStyle/>
          <a:p>
            <a:r>
              <a:rPr lang="fr-FR" dirty="0" smtClean="0"/>
              <a:t> </a:t>
            </a:r>
            <a:endParaRPr lang="fr-FR" dirty="0"/>
          </a:p>
        </p:txBody>
      </p:sp>
      <p:pic>
        <p:nvPicPr>
          <p:cNvPr id="55298" name="Picture 2"/>
          <p:cNvPicPr>
            <a:picLocks noChangeAspect="1" noChangeArrowheads="1"/>
          </p:cNvPicPr>
          <p:nvPr/>
        </p:nvPicPr>
        <p:blipFill>
          <a:blip r:embed="rId2" cstate="print"/>
          <a:srcRect/>
          <a:stretch>
            <a:fillRect/>
          </a:stretch>
        </p:blipFill>
        <p:spPr bwMode="auto">
          <a:xfrm>
            <a:off x="133350" y="980728"/>
            <a:ext cx="8877300" cy="460851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Définition de risque</a:t>
            </a:r>
            <a:endParaRPr lang="fr-FR" dirty="0">
              <a:solidFill>
                <a:srgbClr val="FF0000"/>
              </a:solidFill>
            </a:endParaRPr>
          </a:p>
        </p:txBody>
      </p:sp>
      <p:sp>
        <p:nvSpPr>
          <p:cNvPr id="3" name="Espace réservé du contenu 2"/>
          <p:cNvSpPr>
            <a:spLocks noGrp="1"/>
          </p:cNvSpPr>
          <p:nvPr>
            <p:ph idx="1"/>
          </p:nvPr>
        </p:nvSpPr>
        <p:spPr/>
        <p:txBody>
          <a:bodyPr>
            <a:normAutofit/>
          </a:bodyPr>
          <a:lstStyle/>
          <a:p>
            <a:pPr>
              <a:buNone/>
            </a:pPr>
            <a:r>
              <a:rPr lang="fr-FR" dirty="0" smtClean="0"/>
              <a:t>Le risque se défini par la possibilité qu’un phénomène dangereux survienne: </a:t>
            </a:r>
            <a:r>
              <a:rPr lang="fr-FR" b="1" dirty="0" smtClean="0"/>
              <a:t>l’aléa</a:t>
            </a:r>
            <a:r>
              <a:rPr lang="fr-FR" dirty="0" smtClean="0"/>
              <a:t> et par les conséquences humaines et matérielles qu’il peut causer, destructions de bâtiments, morts ou blessés: </a:t>
            </a:r>
            <a:r>
              <a:rPr lang="fr-FR" b="1" dirty="0" smtClean="0"/>
              <a:t>les enjeux</a:t>
            </a:r>
            <a:r>
              <a:rPr lang="fr-FR" dirty="0" smtClean="0"/>
              <a:t>.</a:t>
            </a:r>
            <a:br>
              <a:rPr lang="fr-FR" dirty="0" smtClean="0"/>
            </a:br>
            <a:endParaRPr lang="fr-F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692696"/>
            <a:ext cx="8229600" cy="1872208"/>
          </a:xfrm>
        </p:spPr>
        <p:txBody>
          <a:bodyPr>
            <a:normAutofit/>
          </a:bodyPr>
          <a:lstStyle/>
          <a:p>
            <a:pPr>
              <a:buNone/>
            </a:pPr>
            <a:r>
              <a:rPr lang="fr-FR" sz="2800" dirty="0" smtClean="0"/>
              <a:t>Les scientifiques réalisent des cartes où figurent les zones à risques pour l’homme. Pour cela, il doit mettre en corrélation les cartes des aléas avec les zones d’occupation humaine.</a:t>
            </a:r>
            <a:endParaRPr lang="fr-FR" sz="2800" dirty="0"/>
          </a:p>
        </p:txBody>
      </p:sp>
      <p:pic>
        <p:nvPicPr>
          <p:cNvPr id="66564" name="Picture 4" descr="Résultat de recherche d'images pour &quot;carte risque sismique france&quot;"/>
          <p:cNvPicPr>
            <a:picLocks noChangeAspect="1" noChangeArrowheads="1"/>
          </p:cNvPicPr>
          <p:nvPr/>
        </p:nvPicPr>
        <p:blipFill>
          <a:blip r:embed="rId2" cstate="print"/>
          <a:srcRect/>
          <a:stretch>
            <a:fillRect/>
          </a:stretch>
        </p:blipFill>
        <p:spPr bwMode="auto">
          <a:xfrm>
            <a:off x="0" y="2780928"/>
            <a:ext cx="4824536" cy="3371557"/>
          </a:xfrm>
          <a:prstGeom prst="rect">
            <a:avLst/>
          </a:prstGeom>
          <a:noFill/>
        </p:spPr>
      </p:pic>
      <p:pic>
        <p:nvPicPr>
          <p:cNvPr id="6" name="Picture 3"/>
          <p:cNvPicPr>
            <a:picLocks noChangeAspect="1" noChangeArrowheads="1"/>
          </p:cNvPicPr>
          <p:nvPr/>
        </p:nvPicPr>
        <p:blipFill>
          <a:blip r:embed="rId3" cstate="print"/>
          <a:srcRect/>
          <a:stretch>
            <a:fillRect/>
          </a:stretch>
        </p:blipFill>
        <p:spPr bwMode="auto">
          <a:xfrm>
            <a:off x="4788024" y="2852936"/>
            <a:ext cx="4139952" cy="2831979"/>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229600" cy="1143000"/>
          </a:xfrm>
        </p:spPr>
        <p:txBody>
          <a:bodyPr/>
          <a:lstStyle/>
          <a:p>
            <a:r>
              <a:rPr lang="fr-FR" dirty="0" smtClean="0">
                <a:solidFill>
                  <a:srgbClr val="FF0000"/>
                </a:solidFill>
              </a:rPr>
              <a:t>Bilan</a:t>
            </a:r>
            <a:endParaRPr lang="fr-FR" dirty="0">
              <a:solidFill>
                <a:srgbClr val="FF0000"/>
              </a:solidFill>
            </a:endParaRPr>
          </a:p>
        </p:txBody>
      </p:sp>
      <p:sp>
        <p:nvSpPr>
          <p:cNvPr id="3" name="Espace réservé du contenu 2"/>
          <p:cNvSpPr>
            <a:spLocks noGrp="1"/>
          </p:cNvSpPr>
          <p:nvPr>
            <p:ph idx="1"/>
          </p:nvPr>
        </p:nvSpPr>
        <p:spPr>
          <a:xfrm>
            <a:off x="457200" y="1196752"/>
            <a:ext cx="8229600" cy="4929411"/>
          </a:xfrm>
        </p:spPr>
        <p:txBody>
          <a:bodyPr>
            <a:normAutofit lnSpcReduction="10000"/>
          </a:bodyPr>
          <a:lstStyle/>
          <a:p>
            <a:pPr>
              <a:buNone/>
            </a:pPr>
            <a:r>
              <a:rPr lang="fr-FR" sz="2800" dirty="0" smtClean="0"/>
              <a:t>Après étude: le volcanisme sur l’île est éteint, il n’y a donc plus de risque volcanique.</a:t>
            </a:r>
          </a:p>
          <a:p>
            <a:pPr>
              <a:buNone/>
            </a:pPr>
            <a:r>
              <a:rPr lang="fr-FR" sz="2800" dirty="0" smtClean="0"/>
              <a:t>Par contre les tempêtes tropicales sont régulières et sont situées au Sud et à l’Est de l’île. Il faut donc s’installer au Nord Ouest de l’île, pour limiter le risque. </a:t>
            </a:r>
          </a:p>
          <a:p>
            <a:pPr>
              <a:buNone/>
            </a:pPr>
            <a:r>
              <a:rPr lang="fr-FR" sz="2800" dirty="0" smtClean="0"/>
              <a:t>Les séismes sont des phénomènes imprévisibles, pour s'en protéger, il faut les connaitre. Dans les pays où ils sont réguliers, on éduque les populations aux gestes et comportements à avoir lorsqu'un séisme se produit.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Conclusion risque</a:t>
            </a:r>
            <a:endParaRPr lang="fr-FR" dirty="0">
              <a:solidFill>
                <a:srgbClr val="FF0000"/>
              </a:solidFill>
            </a:endParaRPr>
          </a:p>
        </p:txBody>
      </p:sp>
      <p:sp>
        <p:nvSpPr>
          <p:cNvPr id="3" name="Espace réservé du contenu 2"/>
          <p:cNvSpPr>
            <a:spLocks noGrp="1"/>
          </p:cNvSpPr>
          <p:nvPr>
            <p:ph idx="1"/>
          </p:nvPr>
        </p:nvSpPr>
        <p:spPr/>
        <p:txBody>
          <a:bodyPr>
            <a:normAutofit lnSpcReduction="10000"/>
          </a:bodyPr>
          <a:lstStyle/>
          <a:p>
            <a:pPr>
              <a:buNone/>
            </a:pPr>
            <a:r>
              <a:rPr lang="fr-FR" sz="2800" dirty="0" smtClean="0">
                <a:solidFill>
                  <a:srgbClr val="FF0000"/>
                </a:solidFill>
              </a:rPr>
              <a:t>Les éruptions, les tempêtes,… sont des aléas résultant de l’activité interne et externe du globe. Lorsqu’ils menacent des populations, ils constituent alors des risques.</a:t>
            </a:r>
          </a:p>
          <a:p>
            <a:pPr>
              <a:buNone/>
            </a:pPr>
            <a:r>
              <a:rPr lang="fr-FR" sz="2800" dirty="0" smtClean="0">
                <a:solidFill>
                  <a:srgbClr val="FF0000"/>
                </a:solidFill>
              </a:rPr>
              <a:t>Pour limiter les conséquences, l’Homme identifie les zones à risques.</a:t>
            </a:r>
          </a:p>
          <a:p>
            <a:pPr>
              <a:buNone/>
            </a:pPr>
            <a:r>
              <a:rPr lang="fr-FR" sz="2800" dirty="0" smtClean="0">
                <a:solidFill>
                  <a:srgbClr val="FF0000"/>
                </a:solidFill>
              </a:rPr>
              <a:t>Dans ces zones, il met en place un plan de prévention des risques. Ce dernier comprend la surveillance des phénomènes, la réglementation des normes et des zones de construction et l’information des populations.</a:t>
            </a:r>
          </a:p>
          <a:p>
            <a:pPr>
              <a:buNone/>
            </a:pPr>
            <a:endParaRPr lang="fr-F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lstStyle/>
          <a:p>
            <a:pPr>
              <a:buNone/>
            </a:pPr>
            <a:r>
              <a:rPr lang="fr-FR" dirty="0" smtClean="0"/>
              <a:t>Une fois installé, vous faites le tour de l’île à la découverte de la faune et de la flore. </a:t>
            </a:r>
          </a:p>
          <a:p>
            <a:pPr>
              <a:buNone/>
            </a:pPr>
            <a:endParaRPr lang="fr-FR" dirty="0" smtClean="0"/>
          </a:p>
          <a:p>
            <a:pPr>
              <a:buNone/>
            </a:pPr>
            <a:r>
              <a:rPr lang="fr-FR" b="1" u="sng" dirty="0" smtClean="0">
                <a:solidFill>
                  <a:srgbClr val="FF0000"/>
                </a:solidFill>
              </a:rPr>
              <a:t>III) Etude de la faune et de la flore: </a:t>
            </a:r>
          </a:p>
          <a:p>
            <a:pPr>
              <a:buNone/>
            </a:pPr>
            <a:endParaRPr lang="fr-FR" b="1" u="sng" dirty="0" smtClean="0">
              <a:solidFill>
                <a:srgbClr val="FF0000"/>
              </a:solidFill>
            </a:endParaRPr>
          </a:p>
          <a:p>
            <a:pPr>
              <a:buNone/>
            </a:pPr>
            <a:r>
              <a:rPr lang="fr-FR" dirty="0" smtClean="0"/>
              <a:t>Rappel: </a:t>
            </a:r>
            <a:r>
              <a:rPr lang="fr-FR" dirty="0" smtClean="0">
                <a:solidFill>
                  <a:srgbClr val="FF0000"/>
                </a:solidFill>
              </a:rPr>
              <a:t>la biodiversité: </a:t>
            </a:r>
            <a:r>
              <a:rPr lang="fr-FR" dirty="0" smtClean="0"/>
              <a:t>grande diversité d’êtres vivants aussi bien dans le monde végétal que dans le monde animal. </a:t>
            </a:r>
          </a:p>
          <a:p>
            <a:pPr marL="514350" indent="-514350">
              <a:buAutoNum type="arabicParenR"/>
            </a:pPr>
            <a:r>
              <a:rPr lang="fr-FR" b="1" u="sng" dirty="0" smtClean="0">
                <a:solidFill>
                  <a:srgbClr val="00B050"/>
                </a:solidFill>
              </a:rPr>
              <a:t>La faune et la flore de l’île: </a:t>
            </a:r>
          </a:p>
          <a:p>
            <a:pPr marL="514350" indent="-514350">
              <a:buNone/>
            </a:pPr>
            <a:r>
              <a:rPr lang="fr-FR" b="1" dirty="0" smtClean="0"/>
              <a:t>Activité 4:</a:t>
            </a:r>
            <a:r>
              <a:rPr lang="fr-FR" dirty="0" smtClean="0"/>
              <a:t> la faune et la flore de l’île</a:t>
            </a:r>
            <a:endParaRPr lang="fr-FR" b="1" u="sng" dirty="0">
              <a:solidFill>
                <a:srgbClr val="00B05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3573016"/>
            <a:ext cx="2949397" cy="369332"/>
          </a:xfrm>
          <a:prstGeom prst="rect">
            <a:avLst/>
          </a:prstGeom>
        </p:spPr>
        <p:txBody>
          <a:bodyPr wrap="none">
            <a:spAutoFit/>
          </a:bodyPr>
          <a:lstStyle/>
          <a:p>
            <a:r>
              <a:rPr lang="fr-FR" dirty="0" smtClean="0"/>
              <a:t>1) L'otarie </a:t>
            </a:r>
            <a:r>
              <a:rPr lang="fr-FR" dirty="0" smtClean="0"/>
              <a:t>de Juan-Fernandez</a:t>
            </a:r>
            <a:endParaRPr lang="fr-FR" dirty="0"/>
          </a:p>
        </p:txBody>
      </p:sp>
      <p:sp>
        <p:nvSpPr>
          <p:cNvPr id="5" name="Titre 4"/>
          <p:cNvSpPr>
            <a:spLocks noGrp="1"/>
          </p:cNvSpPr>
          <p:nvPr>
            <p:ph type="title"/>
          </p:nvPr>
        </p:nvSpPr>
        <p:spPr/>
        <p:txBody>
          <a:bodyPr>
            <a:normAutofit/>
          </a:bodyPr>
          <a:lstStyle/>
          <a:p>
            <a:pPr algn="l"/>
            <a:r>
              <a:rPr lang="fr-FR" sz="3600" b="1" u="sng" dirty="0" smtClean="0"/>
              <a:t>La faune:</a:t>
            </a:r>
            <a:endParaRPr lang="fr-FR" sz="3600" b="1" u="sng" dirty="0"/>
          </a:p>
        </p:txBody>
      </p:sp>
      <p:pic>
        <p:nvPicPr>
          <p:cNvPr id="75778" name="Picture 2" descr="Résultat de recherche d'images pour &quot;l'otarie de Juan-Fernandez&quot;"/>
          <p:cNvPicPr>
            <a:picLocks noChangeAspect="1" noChangeArrowheads="1"/>
          </p:cNvPicPr>
          <p:nvPr/>
        </p:nvPicPr>
        <p:blipFill>
          <a:blip r:embed="rId2" cstate="print"/>
          <a:srcRect/>
          <a:stretch>
            <a:fillRect/>
          </a:stretch>
        </p:blipFill>
        <p:spPr bwMode="auto">
          <a:xfrm>
            <a:off x="179512" y="1268760"/>
            <a:ext cx="3466017" cy="2304902"/>
          </a:xfrm>
          <a:prstGeom prst="rect">
            <a:avLst/>
          </a:prstGeom>
          <a:noFill/>
        </p:spPr>
      </p:pic>
      <p:sp>
        <p:nvSpPr>
          <p:cNvPr id="7" name="Rectangle 6"/>
          <p:cNvSpPr/>
          <p:nvPr/>
        </p:nvSpPr>
        <p:spPr>
          <a:xfrm>
            <a:off x="4499992" y="1772816"/>
            <a:ext cx="3420039" cy="369332"/>
          </a:xfrm>
          <a:prstGeom prst="rect">
            <a:avLst/>
          </a:prstGeom>
        </p:spPr>
        <p:txBody>
          <a:bodyPr wrap="none">
            <a:spAutoFit/>
          </a:bodyPr>
          <a:lstStyle/>
          <a:p>
            <a:r>
              <a:rPr lang="fr-FR" dirty="0" smtClean="0"/>
              <a:t>3) La </a:t>
            </a:r>
            <a:r>
              <a:rPr lang="fr-FR" dirty="0" smtClean="0"/>
              <a:t>langouste de Juan-Fernandez</a:t>
            </a:r>
            <a:endParaRPr lang="fr-FR" dirty="0"/>
          </a:p>
        </p:txBody>
      </p:sp>
      <p:pic>
        <p:nvPicPr>
          <p:cNvPr id="75780" name="Picture 4" descr="Résultat de recherche d'images pour &quot;la langouste de Juan-Fernandez&quot;"/>
          <p:cNvPicPr>
            <a:picLocks noChangeAspect="1" noChangeArrowheads="1"/>
          </p:cNvPicPr>
          <p:nvPr/>
        </p:nvPicPr>
        <p:blipFill>
          <a:blip r:embed="rId3" cstate="print"/>
          <a:srcRect/>
          <a:stretch>
            <a:fillRect/>
          </a:stretch>
        </p:blipFill>
        <p:spPr bwMode="auto">
          <a:xfrm>
            <a:off x="4644008" y="764704"/>
            <a:ext cx="2857500" cy="1028701"/>
          </a:xfrm>
          <a:prstGeom prst="rect">
            <a:avLst/>
          </a:prstGeom>
          <a:noFill/>
        </p:spPr>
      </p:pic>
      <p:sp>
        <p:nvSpPr>
          <p:cNvPr id="9" name="Rectangle 8"/>
          <p:cNvSpPr/>
          <p:nvPr/>
        </p:nvSpPr>
        <p:spPr>
          <a:xfrm>
            <a:off x="6228184" y="5949280"/>
            <a:ext cx="2489464" cy="369332"/>
          </a:xfrm>
          <a:prstGeom prst="rect">
            <a:avLst/>
          </a:prstGeom>
        </p:spPr>
        <p:txBody>
          <a:bodyPr wrap="none">
            <a:spAutoFit/>
          </a:bodyPr>
          <a:lstStyle/>
          <a:p>
            <a:r>
              <a:rPr lang="fr-FR" dirty="0" smtClean="0"/>
              <a:t>5) La </a:t>
            </a:r>
            <a:r>
              <a:rPr lang="fr-FR" dirty="0" smtClean="0"/>
              <a:t>chèvre domestique</a:t>
            </a:r>
            <a:endParaRPr lang="fr-FR" dirty="0"/>
          </a:p>
        </p:txBody>
      </p:sp>
      <p:pic>
        <p:nvPicPr>
          <p:cNvPr id="75781" name="Picture 5"/>
          <p:cNvPicPr>
            <a:picLocks noChangeAspect="1" noChangeArrowheads="1"/>
          </p:cNvPicPr>
          <p:nvPr/>
        </p:nvPicPr>
        <p:blipFill>
          <a:blip r:embed="rId4" cstate="print"/>
          <a:srcRect/>
          <a:stretch>
            <a:fillRect/>
          </a:stretch>
        </p:blipFill>
        <p:spPr bwMode="auto">
          <a:xfrm>
            <a:off x="5940152" y="2348880"/>
            <a:ext cx="2647774" cy="3519646"/>
          </a:xfrm>
          <a:prstGeom prst="rect">
            <a:avLst/>
          </a:prstGeom>
          <a:noFill/>
          <a:ln w="9525">
            <a:noFill/>
            <a:miter lim="800000"/>
            <a:headEnd/>
            <a:tailEnd/>
          </a:ln>
        </p:spPr>
      </p:pic>
      <p:sp>
        <p:nvSpPr>
          <p:cNvPr id="11" name="Rectangle 10"/>
          <p:cNvSpPr/>
          <p:nvPr/>
        </p:nvSpPr>
        <p:spPr>
          <a:xfrm>
            <a:off x="107504" y="5949280"/>
            <a:ext cx="3159583" cy="369332"/>
          </a:xfrm>
          <a:prstGeom prst="rect">
            <a:avLst/>
          </a:prstGeom>
        </p:spPr>
        <p:txBody>
          <a:bodyPr wrap="none">
            <a:spAutoFit/>
          </a:bodyPr>
          <a:lstStyle/>
          <a:p>
            <a:r>
              <a:rPr lang="fr-FR" dirty="0" smtClean="0"/>
              <a:t>2) Le </a:t>
            </a:r>
            <a:r>
              <a:rPr lang="fr-FR" dirty="0" smtClean="0"/>
              <a:t>pétrel des Juan-Fernandez</a:t>
            </a:r>
            <a:endParaRPr lang="fr-FR" dirty="0"/>
          </a:p>
        </p:txBody>
      </p:sp>
      <p:pic>
        <p:nvPicPr>
          <p:cNvPr id="75783" name="Picture 7" descr="Résultat de recherche d'images pour &quot;le pétrel des Juan-Fernandez&quot;"/>
          <p:cNvPicPr>
            <a:picLocks noChangeAspect="1" noChangeArrowheads="1"/>
          </p:cNvPicPr>
          <p:nvPr/>
        </p:nvPicPr>
        <p:blipFill>
          <a:blip r:embed="rId5" cstate="print"/>
          <a:srcRect/>
          <a:stretch>
            <a:fillRect/>
          </a:stretch>
        </p:blipFill>
        <p:spPr bwMode="auto">
          <a:xfrm>
            <a:off x="323528" y="4077072"/>
            <a:ext cx="2472563" cy="1728192"/>
          </a:xfrm>
          <a:prstGeom prst="rect">
            <a:avLst/>
          </a:prstGeom>
          <a:noFill/>
        </p:spPr>
      </p:pic>
      <p:sp>
        <p:nvSpPr>
          <p:cNvPr id="13" name="Rectangle 12"/>
          <p:cNvSpPr/>
          <p:nvPr/>
        </p:nvSpPr>
        <p:spPr>
          <a:xfrm>
            <a:off x="3563888" y="5949280"/>
            <a:ext cx="1865062" cy="369332"/>
          </a:xfrm>
          <a:prstGeom prst="rect">
            <a:avLst/>
          </a:prstGeom>
        </p:spPr>
        <p:txBody>
          <a:bodyPr wrap="none">
            <a:spAutoFit/>
          </a:bodyPr>
          <a:lstStyle/>
          <a:p>
            <a:r>
              <a:rPr lang="fr-FR" dirty="0" smtClean="0"/>
              <a:t>4) Le </a:t>
            </a:r>
            <a:r>
              <a:rPr lang="fr-FR" dirty="0" smtClean="0"/>
              <a:t>colibri rouge</a:t>
            </a:r>
            <a:endParaRPr lang="fr-FR" dirty="0"/>
          </a:p>
        </p:txBody>
      </p:sp>
      <p:pic>
        <p:nvPicPr>
          <p:cNvPr id="75785" name="Picture 9" descr="Résultat de recherche d'images pour &quot;le colibri rouge de juan fernandez&quot;"/>
          <p:cNvPicPr>
            <a:picLocks noChangeAspect="1" noChangeArrowheads="1"/>
          </p:cNvPicPr>
          <p:nvPr/>
        </p:nvPicPr>
        <p:blipFill>
          <a:blip r:embed="rId6" cstate="print"/>
          <a:srcRect/>
          <a:stretch>
            <a:fillRect/>
          </a:stretch>
        </p:blipFill>
        <p:spPr bwMode="auto">
          <a:xfrm>
            <a:off x="3419872" y="4365104"/>
            <a:ext cx="2131799" cy="1598161"/>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35" name="AutoShape 39"/>
          <p:cNvSpPr>
            <a:spLocks noChangeArrowheads="1"/>
          </p:cNvSpPr>
          <p:nvPr/>
        </p:nvSpPr>
        <p:spPr bwMode="auto">
          <a:xfrm>
            <a:off x="0" y="176213"/>
            <a:ext cx="8964488" cy="6493147"/>
          </a:xfrm>
          <a:prstGeom prst="roundRect">
            <a:avLst>
              <a:gd name="adj" fmla="val 16667"/>
            </a:avLst>
          </a:prstGeom>
          <a:solidFill>
            <a:srgbClr val="FDE9D9"/>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18" name="AutoShape 22"/>
          <p:cNvSpPr>
            <a:spLocks noChangeArrowheads="1"/>
          </p:cNvSpPr>
          <p:nvPr/>
        </p:nvSpPr>
        <p:spPr bwMode="auto">
          <a:xfrm>
            <a:off x="251521" y="548680"/>
            <a:ext cx="8640959" cy="5616624"/>
          </a:xfrm>
          <a:prstGeom prst="roundRect">
            <a:avLst>
              <a:gd name="adj" fmla="val 16667"/>
            </a:avLst>
          </a:prstGeom>
          <a:solidFill>
            <a:srgbClr val="E5DFE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0917" name="Text Box 21"/>
          <p:cNvSpPr txBox="1">
            <a:spLocks noChangeArrowheads="1"/>
          </p:cNvSpPr>
          <p:nvPr/>
        </p:nvSpPr>
        <p:spPr bwMode="auto">
          <a:xfrm>
            <a:off x="4244975" y="647700"/>
            <a:ext cx="971550" cy="317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BOUCHE</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16" name="AutoShape 20"/>
          <p:cNvSpPr>
            <a:spLocks noChangeArrowheads="1"/>
          </p:cNvSpPr>
          <p:nvPr/>
        </p:nvSpPr>
        <p:spPr bwMode="auto">
          <a:xfrm>
            <a:off x="736600" y="835025"/>
            <a:ext cx="3638550" cy="5226050"/>
          </a:xfrm>
          <a:prstGeom prst="roundRect">
            <a:avLst>
              <a:gd name="adj" fmla="val 16667"/>
            </a:avLst>
          </a:prstGeom>
          <a:solidFill>
            <a:srgbClr val="F2DBDB"/>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15" name="Text Box 19"/>
          <p:cNvSpPr txBox="1">
            <a:spLocks noChangeArrowheads="1"/>
          </p:cNvSpPr>
          <p:nvPr/>
        </p:nvSpPr>
        <p:spPr bwMode="auto">
          <a:xfrm>
            <a:off x="1597025" y="965200"/>
            <a:ext cx="1568450" cy="55086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SQUELLETTE INTERNE</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14" name="AutoShape 18"/>
          <p:cNvSpPr>
            <a:spLocks noChangeArrowheads="1"/>
          </p:cNvSpPr>
          <p:nvPr/>
        </p:nvSpPr>
        <p:spPr bwMode="auto">
          <a:xfrm>
            <a:off x="5103813" y="739775"/>
            <a:ext cx="3638550" cy="2762250"/>
          </a:xfrm>
          <a:prstGeom prst="roundRect">
            <a:avLst>
              <a:gd name="adj" fmla="val 16667"/>
            </a:avLst>
          </a:prstGeom>
          <a:solidFill>
            <a:srgbClr val="DAEEF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13" name="Text Box 17"/>
          <p:cNvSpPr txBox="1">
            <a:spLocks noChangeArrowheads="1"/>
          </p:cNvSpPr>
          <p:nvPr/>
        </p:nvSpPr>
        <p:spPr bwMode="auto">
          <a:xfrm>
            <a:off x="6189663" y="835025"/>
            <a:ext cx="1568450" cy="5222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SQUELLETTE EXTERNE</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12" name="AutoShape 16"/>
          <p:cNvSpPr>
            <a:spLocks noChangeArrowheads="1"/>
          </p:cNvSpPr>
          <p:nvPr/>
        </p:nvSpPr>
        <p:spPr bwMode="auto">
          <a:xfrm>
            <a:off x="5103813" y="3621088"/>
            <a:ext cx="3572643" cy="1212850"/>
          </a:xfrm>
          <a:prstGeom prst="roundRect">
            <a:avLst>
              <a:gd name="adj" fmla="val 16667"/>
            </a:avLst>
          </a:prstGeom>
          <a:solidFill>
            <a:srgbClr val="C2D69B"/>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11" name="Text Box 15"/>
          <p:cNvSpPr txBox="1">
            <a:spLocks noChangeArrowheads="1"/>
          </p:cNvSpPr>
          <p:nvPr/>
        </p:nvSpPr>
        <p:spPr bwMode="auto">
          <a:xfrm>
            <a:off x="6376988" y="3771900"/>
            <a:ext cx="1096962" cy="3143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COQUILLE</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10" name="AutoShape 14"/>
          <p:cNvSpPr>
            <a:spLocks noChangeArrowheads="1"/>
          </p:cNvSpPr>
          <p:nvPr/>
        </p:nvSpPr>
        <p:spPr bwMode="auto">
          <a:xfrm>
            <a:off x="5103813" y="5080001"/>
            <a:ext cx="3356619" cy="797272"/>
          </a:xfrm>
          <a:prstGeom prst="roundRect">
            <a:avLst>
              <a:gd name="adj" fmla="val 16667"/>
            </a:avLst>
          </a:prstGeom>
          <a:solidFill>
            <a:srgbClr val="FABF8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0909" name="Text Box 13"/>
          <p:cNvSpPr txBox="1">
            <a:spLocks noChangeArrowheads="1"/>
          </p:cNvSpPr>
          <p:nvPr/>
        </p:nvSpPr>
        <p:spPr bwMode="auto">
          <a:xfrm>
            <a:off x="5715000" y="5210175"/>
            <a:ext cx="2668588" cy="2952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CORPS MOU AVEC ANNEAUX</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08" name="AutoShape 12"/>
          <p:cNvSpPr>
            <a:spLocks noChangeArrowheads="1"/>
          </p:cNvSpPr>
          <p:nvPr/>
        </p:nvSpPr>
        <p:spPr bwMode="auto">
          <a:xfrm>
            <a:off x="5216525" y="1452563"/>
            <a:ext cx="3378200" cy="858837"/>
          </a:xfrm>
          <a:prstGeom prst="roundRect">
            <a:avLst>
              <a:gd name="adj" fmla="val 16667"/>
            </a:avLst>
          </a:prstGeom>
          <a:solidFill>
            <a:srgbClr val="B6DDE8"/>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0907" name="AutoShape 11"/>
          <p:cNvSpPr>
            <a:spLocks noChangeArrowheads="1"/>
          </p:cNvSpPr>
          <p:nvPr/>
        </p:nvSpPr>
        <p:spPr bwMode="auto">
          <a:xfrm>
            <a:off x="5345113" y="2443163"/>
            <a:ext cx="3248025" cy="858837"/>
          </a:xfrm>
          <a:prstGeom prst="roundRect">
            <a:avLst>
              <a:gd name="adj" fmla="val 16667"/>
            </a:avLst>
          </a:prstGeom>
          <a:solidFill>
            <a:srgbClr val="92CDD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0906" name="Text Box 10"/>
          <p:cNvSpPr txBox="1">
            <a:spLocks noChangeArrowheads="1"/>
          </p:cNvSpPr>
          <p:nvPr/>
        </p:nvSpPr>
        <p:spPr bwMode="auto">
          <a:xfrm>
            <a:off x="6376988" y="1582738"/>
            <a:ext cx="1231900" cy="2794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ANTENNES</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05" name="Text Box 9"/>
          <p:cNvSpPr txBox="1">
            <a:spLocks noChangeArrowheads="1"/>
          </p:cNvSpPr>
          <p:nvPr/>
        </p:nvSpPr>
        <p:spPr bwMode="auto">
          <a:xfrm>
            <a:off x="6376988" y="2555875"/>
            <a:ext cx="1138237" cy="2984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 PATTES</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04" name="AutoShape 8"/>
          <p:cNvSpPr>
            <a:spLocks noChangeArrowheads="1"/>
          </p:cNvSpPr>
          <p:nvPr/>
        </p:nvSpPr>
        <p:spPr bwMode="auto">
          <a:xfrm>
            <a:off x="868363" y="1582738"/>
            <a:ext cx="3376612" cy="2574925"/>
          </a:xfrm>
          <a:prstGeom prst="roundRect">
            <a:avLst>
              <a:gd name="adj" fmla="val 16667"/>
            </a:avLst>
          </a:prstGeom>
          <a:solidFill>
            <a:srgbClr val="E5B8B7"/>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0903" name="AutoShape 7"/>
          <p:cNvSpPr>
            <a:spLocks noChangeArrowheads="1"/>
          </p:cNvSpPr>
          <p:nvPr/>
        </p:nvSpPr>
        <p:spPr bwMode="auto">
          <a:xfrm>
            <a:off x="1076325" y="2219325"/>
            <a:ext cx="2887663" cy="820738"/>
          </a:xfrm>
          <a:prstGeom prst="roundRect">
            <a:avLst>
              <a:gd name="adj" fmla="val 16667"/>
            </a:avLst>
          </a:prstGeom>
          <a:solidFill>
            <a:srgbClr val="D9959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0902" name="AutoShape 6"/>
          <p:cNvSpPr>
            <a:spLocks noChangeArrowheads="1"/>
          </p:cNvSpPr>
          <p:nvPr/>
        </p:nvSpPr>
        <p:spPr bwMode="auto">
          <a:xfrm>
            <a:off x="1076325" y="3209925"/>
            <a:ext cx="2887663" cy="820738"/>
          </a:xfrm>
          <a:prstGeom prst="roundRect">
            <a:avLst>
              <a:gd name="adj" fmla="val 16667"/>
            </a:avLst>
          </a:prstGeom>
          <a:solidFill>
            <a:srgbClr val="943634"/>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0901" name="AutoShape 5"/>
          <p:cNvSpPr>
            <a:spLocks noChangeArrowheads="1"/>
          </p:cNvSpPr>
          <p:nvPr/>
        </p:nvSpPr>
        <p:spPr bwMode="auto">
          <a:xfrm>
            <a:off x="868363" y="4332288"/>
            <a:ext cx="3376612" cy="1400968"/>
          </a:xfrm>
          <a:prstGeom prst="roundRect">
            <a:avLst>
              <a:gd name="adj" fmla="val 16667"/>
            </a:avLst>
          </a:prstGeom>
          <a:solidFill>
            <a:srgbClr val="62242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0900" name="Text Box 4"/>
          <p:cNvSpPr txBox="1">
            <a:spLocks noChangeArrowheads="1"/>
          </p:cNvSpPr>
          <p:nvPr/>
        </p:nvSpPr>
        <p:spPr bwMode="auto">
          <a:xfrm>
            <a:off x="1465263" y="4481513"/>
            <a:ext cx="2052637" cy="2603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NAGEOIRE A RAYONS</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899" name="Text Box 3"/>
          <p:cNvSpPr txBox="1">
            <a:spLocks noChangeArrowheads="1"/>
          </p:cNvSpPr>
          <p:nvPr/>
        </p:nvSpPr>
        <p:spPr bwMode="auto">
          <a:xfrm>
            <a:off x="1781175" y="1731963"/>
            <a:ext cx="1250950" cy="317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 MEMBRES</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898" name="Text Box 2"/>
          <p:cNvSpPr txBox="1">
            <a:spLocks noChangeArrowheads="1"/>
          </p:cNvSpPr>
          <p:nvPr/>
        </p:nvSpPr>
        <p:spPr bwMode="auto">
          <a:xfrm>
            <a:off x="2024063" y="2311400"/>
            <a:ext cx="690562" cy="3365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POILS</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897" name="Text Box 1"/>
          <p:cNvSpPr txBox="1">
            <a:spLocks noChangeArrowheads="1"/>
          </p:cNvSpPr>
          <p:nvPr/>
        </p:nvSpPr>
        <p:spPr bwMode="auto">
          <a:xfrm>
            <a:off x="1893888" y="3246438"/>
            <a:ext cx="914400" cy="26193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PLUMES</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19"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0934" name="Rectangle 38"/>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Text Box 21"/>
          <p:cNvSpPr txBox="1">
            <a:spLocks noChangeArrowheads="1"/>
          </p:cNvSpPr>
          <p:nvPr/>
        </p:nvSpPr>
        <p:spPr bwMode="auto">
          <a:xfrm>
            <a:off x="3995936" y="188640"/>
            <a:ext cx="971550" cy="317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CELLULE</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rmAutofit/>
          </a:bodyPr>
          <a:lstStyle/>
          <a:p>
            <a:pPr algn="l"/>
            <a:r>
              <a:rPr lang="fr-FR" sz="4000" b="1" u="sng" dirty="0" smtClean="0"/>
              <a:t>La flore:</a:t>
            </a:r>
            <a:endParaRPr lang="fr-FR" sz="4000" b="1" u="sng" dirty="0"/>
          </a:p>
        </p:txBody>
      </p:sp>
      <p:sp>
        <p:nvSpPr>
          <p:cNvPr id="4" name="Rectangle 3"/>
          <p:cNvSpPr/>
          <p:nvPr/>
        </p:nvSpPr>
        <p:spPr>
          <a:xfrm>
            <a:off x="1979712" y="3429000"/>
            <a:ext cx="2703176" cy="369332"/>
          </a:xfrm>
          <a:prstGeom prst="rect">
            <a:avLst/>
          </a:prstGeom>
        </p:spPr>
        <p:txBody>
          <a:bodyPr wrap="none">
            <a:spAutoFit/>
          </a:bodyPr>
          <a:lstStyle/>
          <a:p>
            <a:r>
              <a:rPr lang="fr-FR" dirty="0" smtClean="0"/>
              <a:t>1) La </a:t>
            </a:r>
            <a:r>
              <a:rPr lang="fr-FR" dirty="0" smtClean="0"/>
              <a:t>fougère arborescente</a:t>
            </a:r>
            <a:endParaRPr lang="fr-FR" dirty="0"/>
          </a:p>
        </p:txBody>
      </p:sp>
      <p:pic>
        <p:nvPicPr>
          <p:cNvPr id="77826" name="Picture 2"/>
          <p:cNvPicPr>
            <a:picLocks noChangeAspect="1" noChangeArrowheads="1"/>
          </p:cNvPicPr>
          <p:nvPr/>
        </p:nvPicPr>
        <p:blipFill>
          <a:blip r:embed="rId2" cstate="print"/>
          <a:srcRect/>
          <a:stretch>
            <a:fillRect/>
          </a:stretch>
        </p:blipFill>
        <p:spPr bwMode="auto">
          <a:xfrm>
            <a:off x="1835696" y="1052736"/>
            <a:ext cx="2657006" cy="2304256"/>
          </a:xfrm>
          <a:prstGeom prst="rect">
            <a:avLst/>
          </a:prstGeom>
          <a:noFill/>
          <a:ln w="9525">
            <a:noFill/>
            <a:miter lim="800000"/>
            <a:headEnd/>
            <a:tailEnd/>
          </a:ln>
        </p:spPr>
      </p:pic>
      <p:sp>
        <p:nvSpPr>
          <p:cNvPr id="6" name="Rectangle 5"/>
          <p:cNvSpPr/>
          <p:nvPr/>
        </p:nvSpPr>
        <p:spPr>
          <a:xfrm>
            <a:off x="6156176" y="3573016"/>
            <a:ext cx="1391728" cy="369332"/>
          </a:xfrm>
          <a:prstGeom prst="rect">
            <a:avLst/>
          </a:prstGeom>
        </p:spPr>
        <p:txBody>
          <a:bodyPr wrap="none">
            <a:spAutoFit/>
          </a:bodyPr>
          <a:lstStyle/>
          <a:p>
            <a:r>
              <a:rPr lang="fr-FR" dirty="0" smtClean="0"/>
              <a:t>2) Le </a:t>
            </a:r>
            <a:r>
              <a:rPr lang="fr-FR" dirty="0" err="1" smtClean="0"/>
              <a:t>pangue</a:t>
            </a:r>
            <a:endParaRPr lang="fr-FR" dirty="0"/>
          </a:p>
        </p:txBody>
      </p:sp>
      <p:pic>
        <p:nvPicPr>
          <p:cNvPr id="77828" name="Picture 4" descr="Résultat de recherche d'images pour &quot;Gunnera&quot;"/>
          <p:cNvPicPr>
            <a:picLocks noChangeAspect="1" noChangeArrowheads="1"/>
          </p:cNvPicPr>
          <p:nvPr/>
        </p:nvPicPr>
        <p:blipFill>
          <a:blip r:embed="rId3" cstate="print"/>
          <a:srcRect/>
          <a:stretch>
            <a:fillRect/>
          </a:stretch>
        </p:blipFill>
        <p:spPr bwMode="auto">
          <a:xfrm>
            <a:off x="5436096" y="980728"/>
            <a:ext cx="2592288" cy="2592288"/>
          </a:xfrm>
          <a:prstGeom prst="rect">
            <a:avLst/>
          </a:prstGeom>
          <a:noFill/>
        </p:spPr>
      </p:pic>
      <p:sp>
        <p:nvSpPr>
          <p:cNvPr id="8" name="Rectangle 7"/>
          <p:cNvSpPr/>
          <p:nvPr/>
        </p:nvSpPr>
        <p:spPr>
          <a:xfrm>
            <a:off x="3779912" y="6165304"/>
            <a:ext cx="1385316" cy="369332"/>
          </a:xfrm>
          <a:prstGeom prst="rect">
            <a:avLst/>
          </a:prstGeom>
        </p:spPr>
        <p:txBody>
          <a:bodyPr wrap="none">
            <a:spAutoFit/>
          </a:bodyPr>
          <a:lstStyle/>
          <a:p>
            <a:r>
              <a:rPr lang="fr-FR" dirty="0" smtClean="0"/>
              <a:t>3) Les </a:t>
            </a:r>
            <a:r>
              <a:rPr lang="fr-FR" dirty="0" err="1" smtClean="0"/>
              <a:t>Lumas</a:t>
            </a:r>
            <a:endParaRPr lang="fr-FR" dirty="0"/>
          </a:p>
        </p:txBody>
      </p:sp>
      <p:pic>
        <p:nvPicPr>
          <p:cNvPr id="77830" name="Picture 6" descr="photo-5"/>
          <p:cNvPicPr>
            <a:picLocks noChangeAspect="1" noChangeArrowheads="1"/>
          </p:cNvPicPr>
          <p:nvPr/>
        </p:nvPicPr>
        <p:blipFill>
          <a:blip r:embed="rId4" cstate="print"/>
          <a:srcRect/>
          <a:stretch>
            <a:fillRect/>
          </a:stretch>
        </p:blipFill>
        <p:spPr bwMode="auto">
          <a:xfrm>
            <a:off x="3275856" y="4077072"/>
            <a:ext cx="2688298" cy="201622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7410" name="Picture 2" descr="Image associée"/>
          <p:cNvPicPr>
            <a:picLocks noChangeAspect="1" noChangeArrowheads="1"/>
          </p:cNvPicPr>
          <p:nvPr/>
        </p:nvPicPr>
        <p:blipFill>
          <a:blip r:embed="rId2" cstate="print"/>
          <a:srcRect/>
          <a:stretch>
            <a:fillRect/>
          </a:stretch>
        </p:blipFill>
        <p:spPr bwMode="auto">
          <a:xfrm>
            <a:off x="251520" y="116632"/>
            <a:ext cx="8532440" cy="4812274"/>
          </a:xfrm>
          <a:prstGeom prst="rect">
            <a:avLst/>
          </a:prstGeom>
          <a:noFill/>
        </p:spPr>
      </p:pic>
      <p:sp>
        <p:nvSpPr>
          <p:cNvPr id="4" name="Rectangle 3"/>
          <p:cNvSpPr/>
          <p:nvPr/>
        </p:nvSpPr>
        <p:spPr>
          <a:xfrm>
            <a:off x="0" y="5103674"/>
            <a:ext cx="9144000" cy="1384995"/>
          </a:xfrm>
          <a:prstGeom prst="rect">
            <a:avLst/>
          </a:prstGeom>
        </p:spPr>
        <p:txBody>
          <a:bodyPr wrap="square">
            <a:spAutoFit/>
          </a:bodyPr>
          <a:lstStyle/>
          <a:p>
            <a:pPr>
              <a:buNone/>
            </a:pPr>
            <a:r>
              <a:rPr lang="fr-FR" sz="2800" dirty="0" smtClean="0"/>
              <a:t>Réveillé par les vagues vous vous retrouvez sur une plage inconnue et sauvage avec un des membres de votre équipage.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484784"/>
            <a:ext cx="8640960" cy="446449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Bilan:</a:t>
            </a:r>
            <a:endParaRPr lang="fr-FR" dirty="0">
              <a:solidFill>
                <a:srgbClr val="FF0000"/>
              </a:solidFill>
            </a:endParaRPr>
          </a:p>
        </p:txBody>
      </p:sp>
      <p:sp>
        <p:nvSpPr>
          <p:cNvPr id="3" name="Espace réservé du contenu 2"/>
          <p:cNvSpPr>
            <a:spLocks noGrp="1"/>
          </p:cNvSpPr>
          <p:nvPr>
            <p:ph idx="1"/>
          </p:nvPr>
        </p:nvSpPr>
        <p:spPr/>
        <p:txBody>
          <a:bodyPr/>
          <a:lstStyle/>
          <a:p>
            <a:pPr>
              <a:buNone/>
            </a:pPr>
            <a:r>
              <a:rPr lang="fr-FR" dirty="0" smtClean="0"/>
              <a:t>Sur l’île, la </a:t>
            </a:r>
            <a:r>
              <a:rPr lang="fr-FR" dirty="0" smtClean="0"/>
              <a:t>biodiversité est faible, et beaucoup d’espèces locales sont </a:t>
            </a:r>
            <a:r>
              <a:rPr lang="fr-FR" b="1" dirty="0" smtClean="0">
                <a:solidFill>
                  <a:srgbClr val="FF0000"/>
                </a:solidFill>
              </a:rPr>
              <a:t>endémiques</a:t>
            </a:r>
            <a:r>
              <a:rPr lang="fr-FR" dirty="0" smtClean="0"/>
              <a:t>.</a:t>
            </a:r>
          </a:p>
          <a:p>
            <a:pPr>
              <a:buNone/>
            </a:pPr>
            <a:endParaRPr lang="fr-FR" dirty="0" smtClean="0"/>
          </a:p>
          <a:p>
            <a:pPr>
              <a:buNone/>
            </a:pPr>
            <a:r>
              <a:rPr lang="fr-FR" dirty="0" smtClean="0"/>
              <a:t>Définition </a:t>
            </a:r>
            <a:r>
              <a:rPr lang="fr-FR" b="1" dirty="0" smtClean="0">
                <a:solidFill>
                  <a:srgbClr val="FF0000"/>
                </a:solidFill>
              </a:rPr>
              <a:t>endémique</a:t>
            </a:r>
            <a:r>
              <a:rPr lang="fr-FR" dirty="0" smtClean="0"/>
              <a:t>: espèce vivant exclusivement dans une zone précise du monde.</a:t>
            </a:r>
            <a:endParaRPr lang="fr-FR" dirty="0" smtClean="0"/>
          </a:p>
          <a:p>
            <a:pPr>
              <a:buNone/>
            </a:pPr>
            <a:endParaRPr lang="fr-F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l"/>
            <a:r>
              <a:rPr lang="fr-FR" sz="4000" b="1" u="sng" dirty="0" smtClean="0">
                <a:solidFill>
                  <a:srgbClr val="00B050"/>
                </a:solidFill>
              </a:rPr>
              <a:t>2) La biodiversité menacée:</a:t>
            </a:r>
            <a:br>
              <a:rPr lang="fr-FR" sz="4000" b="1" u="sng" dirty="0" smtClean="0">
                <a:solidFill>
                  <a:srgbClr val="00B050"/>
                </a:solidFill>
              </a:rPr>
            </a:br>
            <a:r>
              <a:rPr lang="fr-FR" sz="3100" b="1" u="sng" dirty="0" smtClean="0"/>
              <a:t>Activité 5: </a:t>
            </a:r>
            <a:r>
              <a:rPr lang="fr-FR" sz="3100" dirty="0" smtClean="0"/>
              <a:t>l’action de l’Homme sur l’environnement</a:t>
            </a:r>
            <a:endParaRPr lang="fr-FR" sz="4000" dirty="0"/>
          </a:p>
        </p:txBody>
      </p:sp>
      <p:sp>
        <p:nvSpPr>
          <p:cNvPr id="3" name="Espace réservé du contenu 2"/>
          <p:cNvSpPr>
            <a:spLocks noGrp="1"/>
          </p:cNvSpPr>
          <p:nvPr>
            <p:ph idx="1"/>
          </p:nvPr>
        </p:nvSpPr>
        <p:spPr>
          <a:xfrm>
            <a:off x="395536" y="1556793"/>
            <a:ext cx="8229600" cy="720080"/>
          </a:xfrm>
        </p:spPr>
        <p:txBody>
          <a:bodyPr>
            <a:normAutofit fontScale="85000" lnSpcReduction="20000"/>
          </a:bodyPr>
          <a:lstStyle/>
          <a:p>
            <a:pPr>
              <a:buNone/>
            </a:pPr>
            <a:r>
              <a:rPr lang="fr-FR" sz="2000" dirty="0" smtClean="0"/>
              <a:t>Lors de votre balade sur l’île, vous vous rendez compte qu’elle est envahit de pollution, sur la plage, vous trouver une grande quantité de déchets et des zones sans végétation, totalement lessivées.</a:t>
            </a:r>
          </a:p>
          <a:p>
            <a:pPr algn="ctr">
              <a:buNone/>
            </a:pPr>
            <a:endParaRPr lang="fr-FR" sz="2000" dirty="0" smtClean="0"/>
          </a:p>
        </p:txBody>
      </p:sp>
      <p:pic>
        <p:nvPicPr>
          <p:cNvPr id="5" name="Picture 2" descr="Afficher l'image d'origine"/>
          <p:cNvPicPr>
            <a:picLocks noChangeAspect="1" noChangeArrowheads="1"/>
          </p:cNvPicPr>
          <p:nvPr/>
        </p:nvPicPr>
        <p:blipFill>
          <a:blip r:embed="rId2" cstate="print"/>
          <a:srcRect/>
          <a:stretch>
            <a:fillRect/>
          </a:stretch>
        </p:blipFill>
        <p:spPr bwMode="auto">
          <a:xfrm>
            <a:off x="395536" y="2204864"/>
            <a:ext cx="3672408" cy="4486056"/>
          </a:xfrm>
          <a:prstGeom prst="rect">
            <a:avLst/>
          </a:prstGeom>
          <a:noFill/>
        </p:spPr>
      </p:pic>
      <p:pic>
        <p:nvPicPr>
          <p:cNvPr id="6" name="Picture 2" descr="Afficher l'image d'origine"/>
          <p:cNvPicPr>
            <a:picLocks noChangeAspect="1" noChangeArrowheads="1"/>
          </p:cNvPicPr>
          <p:nvPr/>
        </p:nvPicPr>
        <p:blipFill>
          <a:blip r:embed="rId3" cstate="print"/>
          <a:srcRect/>
          <a:stretch>
            <a:fillRect/>
          </a:stretch>
        </p:blipFill>
        <p:spPr bwMode="auto">
          <a:xfrm>
            <a:off x="4788024" y="2348880"/>
            <a:ext cx="2808311" cy="416617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fficher l'image d'origine"/>
          <p:cNvPicPr>
            <a:picLocks noChangeAspect="1" noChangeArrowheads="1"/>
          </p:cNvPicPr>
          <p:nvPr/>
        </p:nvPicPr>
        <p:blipFill>
          <a:blip r:embed="rId2" cstate="print"/>
          <a:srcRect/>
          <a:stretch>
            <a:fillRect/>
          </a:stretch>
        </p:blipFill>
        <p:spPr bwMode="auto">
          <a:xfrm>
            <a:off x="1115616" y="1412776"/>
            <a:ext cx="6232699" cy="3334494"/>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fficher l'image d'origine"/>
          <p:cNvPicPr>
            <a:picLocks noChangeAspect="1" noChangeArrowheads="1"/>
          </p:cNvPicPr>
          <p:nvPr/>
        </p:nvPicPr>
        <p:blipFill>
          <a:blip r:embed="rId2" cstate="print"/>
          <a:srcRect/>
          <a:stretch>
            <a:fillRect/>
          </a:stretch>
        </p:blipFill>
        <p:spPr bwMode="auto">
          <a:xfrm>
            <a:off x="1077639" y="620688"/>
            <a:ext cx="6822432" cy="5544616"/>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L’impact sur les animaux</a:t>
            </a:r>
            <a:endParaRPr lang="fr-FR" dirty="0"/>
          </a:p>
        </p:txBody>
      </p:sp>
      <p:pic>
        <p:nvPicPr>
          <p:cNvPr id="64514" name="Picture 2" descr="Afficher l'image d'origine"/>
          <p:cNvPicPr>
            <a:picLocks noChangeAspect="1" noChangeArrowheads="1"/>
          </p:cNvPicPr>
          <p:nvPr/>
        </p:nvPicPr>
        <p:blipFill>
          <a:blip r:embed="rId2" cstate="print"/>
          <a:srcRect/>
          <a:stretch>
            <a:fillRect/>
          </a:stretch>
        </p:blipFill>
        <p:spPr bwMode="auto">
          <a:xfrm>
            <a:off x="5292080" y="1340768"/>
            <a:ext cx="3522184" cy="2494435"/>
          </a:xfrm>
          <a:prstGeom prst="rect">
            <a:avLst/>
          </a:prstGeom>
          <a:noFill/>
        </p:spPr>
      </p:pic>
      <p:pic>
        <p:nvPicPr>
          <p:cNvPr id="64516" name="Picture 4" descr="Afficher l'image d'origine"/>
          <p:cNvPicPr>
            <a:picLocks noChangeAspect="1" noChangeArrowheads="1"/>
          </p:cNvPicPr>
          <p:nvPr/>
        </p:nvPicPr>
        <p:blipFill>
          <a:blip r:embed="rId3" cstate="print"/>
          <a:srcRect/>
          <a:stretch>
            <a:fillRect/>
          </a:stretch>
        </p:blipFill>
        <p:spPr bwMode="auto">
          <a:xfrm>
            <a:off x="5940152" y="4221088"/>
            <a:ext cx="2639616" cy="1979712"/>
          </a:xfrm>
          <a:prstGeom prst="rect">
            <a:avLst/>
          </a:prstGeom>
          <a:noFill/>
        </p:spPr>
      </p:pic>
      <p:pic>
        <p:nvPicPr>
          <p:cNvPr id="64518" name="Picture 6" descr="Afficher l'image d'origine"/>
          <p:cNvPicPr>
            <a:picLocks noChangeAspect="1" noChangeArrowheads="1"/>
          </p:cNvPicPr>
          <p:nvPr/>
        </p:nvPicPr>
        <p:blipFill>
          <a:blip r:embed="rId4" cstate="print"/>
          <a:srcRect/>
          <a:stretch>
            <a:fillRect/>
          </a:stretch>
        </p:blipFill>
        <p:spPr bwMode="auto">
          <a:xfrm>
            <a:off x="755576" y="4149080"/>
            <a:ext cx="3524250" cy="2371726"/>
          </a:xfrm>
          <a:prstGeom prst="rect">
            <a:avLst/>
          </a:prstGeom>
          <a:noFill/>
        </p:spPr>
      </p:pic>
      <p:pic>
        <p:nvPicPr>
          <p:cNvPr id="64521" name="Picture 9"/>
          <p:cNvPicPr>
            <a:picLocks noChangeAspect="1" noChangeArrowheads="1"/>
          </p:cNvPicPr>
          <p:nvPr/>
        </p:nvPicPr>
        <p:blipFill>
          <a:blip r:embed="rId5" cstate="print"/>
          <a:srcRect/>
          <a:stretch>
            <a:fillRect/>
          </a:stretch>
        </p:blipFill>
        <p:spPr bwMode="auto">
          <a:xfrm>
            <a:off x="611560" y="1340768"/>
            <a:ext cx="3853769" cy="2607171"/>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L’impact sur les végétaux</a:t>
            </a:r>
            <a:endParaRPr lang="fr-FR" dirty="0"/>
          </a:p>
        </p:txBody>
      </p:sp>
      <p:pic>
        <p:nvPicPr>
          <p:cNvPr id="65538" name="Picture 2" descr="Afficher l'image d'origine"/>
          <p:cNvPicPr>
            <a:picLocks noChangeAspect="1" noChangeArrowheads="1"/>
          </p:cNvPicPr>
          <p:nvPr/>
        </p:nvPicPr>
        <p:blipFill>
          <a:blip r:embed="rId2" cstate="print"/>
          <a:srcRect/>
          <a:stretch>
            <a:fillRect/>
          </a:stretch>
        </p:blipFill>
        <p:spPr bwMode="auto">
          <a:xfrm>
            <a:off x="4857647" y="1700808"/>
            <a:ext cx="3973290" cy="2658642"/>
          </a:xfrm>
          <a:prstGeom prst="rect">
            <a:avLst/>
          </a:prstGeom>
          <a:noFill/>
        </p:spPr>
      </p:pic>
      <p:pic>
        <p:nvPicPr>
          <p:cNvPr id="65540" name="Picture 4" descr="Afficher l'image d'origine"/>
          <p:cNvPicPr>
            <a:picLocks noChangeAspect="1" noChangeArrowheads="1"/>
          </p:cNvPicPr>
          <p:nvPr/>
        </p:nvPicPr>
        <p:blipFill>
          <a:blip r:embed="rId3" cstate="print"/>
          <a:srcRect/>
          <a:stretch>
            <a:fillRect/>
          </a:stretch>
        </p:blipFill>
        <p:spPr bwMode="auto">
          <a:xfrm>
            <a:off x="251520" y="3717032"/>
            <a:ext cx="3960439" cy="2972187"/>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sixième continent</a:t>
            </a:r>
            <a:endParaRPr lang="fr-FR" dirty="0"/>
          </a:p>
        </p:txBody>
      </p:sp>
      <p:sp>
        <p:nvSpPr>
          <p:cNvPr id="4" name="Rectangle 3"/>
          <p:cNvSpPr/>
          <p:nvPr/>
        </p:nvSpPr>
        <p:spPr>
          <a:xfrm>
            <a:off x="467544" y="4581128"/>
            <a:ext cx="8352928" cy="2062103"/>
          </a:xfrm>
          <a:prstGeom prst="rect">
            <a:avLst/>
          </a:prstGeom>
        </p:spPr>
        <p:txBody>
          <a:bodyPr wrap="square">
            <a:spAutoFit/>
          </a:bodyPr>
          <a:lstStyle/>
          <a:p>
            <a:r>
              <a:rPr lang="fr-FR" sz="1600" dirty="0" smtClean="0">
                <a:latin typeface="Times New Roman" pitchFamily="18" charset="0"/>
                <a:cs typeface="Times New Roman" pitchFamily="18" charset="0"/>
              </a:rPr>
              <a:t>Des milliers de détritus à la dérive et des courants marins qui convergent vers une même zone. Il n’en fallait pas plus pour qu’une immense étendue de plastique de 10 à 30 mètres d’épaisseur se forme au cœur de l’océan Pacifique. Plus de 3,5 millions de km2 d’eau sont ainsi recouverts par toutes sortes de déchets rejetés par les hommes depuis des décennies. Aujourd’hui on parle du </a:t>
            </a:r>
            <a:r>
              <a:rPr lang="fr-FR" sz="1600" dirty="0" smtClean="0">
                <a:latin typeface="Times New Roman" pitchFamily="18" charset="0"/>
                <a:cs typeface="Times New Roman" pitchFamily="18" charset="0"/>
                <a:hlinkClick r:id="rId2"/>
              </a:rPr>
              <a:t>Great Pacific </a:t>
            </a:r>
            <a:r>
              <a:rPr lang="fr-FR" sz="1600" dirty="0" err="1" smtClean="0">
                <a:latin typeface="Times New Roman" pitchFamily="18" charset="0"/>
                <a:cs typeface="Times New Roman" pitchFamily="18" charset="0"/>
                <a:hlinkClick r:id="rId2"/>
              </a:rPr>
              <a:t>Garbage</a:t>
            </a:r>
            <a:r>
              <a:rPr lang="fr-FR" sz="1600" dirty="0" smtClean="0">
                <a:latin typeface="Times New Roman" pitchFamily="18" charset="0"/>
                <a:cs typeface="Times New Roman" pitchFamily="18" charset="0"/>
                <a:hlinkClick r:id="rId2"/>
              </a:rPr>
              <a:t> Patch</a:t>
            </a:r>
            <a:r>
              <a:rPr lang="fr-FR" sz="1600" dirty="0" smtClean="0">
                <a:latin typeface="Times New Roman" pitchFamily="18" charset="0"/>
                <a:cs typeface="Times New Roman" pitchFamily="18" charset="0"/>
              </a:rPr>
              <a:t>, d’une plaque de déchets tout comme l’on parle des plaques tectoniques. Une comparaison bien triste. Ces « soupes de plastiques » sont également apparues en </a:t>
            </a:r>
            <a:r>
              <a:rPr lang="fr-FR" sz="1600" dirty="0" err="1" smtClean="0">
                <a:latin typeface="Times New Roman" pitchFamily="18" charset="0"/>
                <a:cs typeface="Times New Roman" pitchFamily="18" charset="0"/>
              </a:rPr>
              <a:t>Méditérannée</a:t>
            </a:r>
            <a:r>
              <a:rPr lang="fr-FR" sz="1600" dirty="0" smtClean="0">
                <a:latin typeface="Times New Roman" pitchFamily="18" charset="0"/>
                <a:cs typeface="Times New Roman" pitchFamily="18" charset="0"/>
              </a:rPr>
              <a:t> et au sein de l’océan Atlantique. Comment expliquer et surtout remédier à une catastrophe d’une telle ampleur ?</a:t>
            </a:r>
            <a:endParaRPr lang="fr-FR" sz="1600" dirty="0">
              <a:latin typeface="Times New Roman" pitchFamily="18" charset="0"/>
              <a:cs typeface="Times New Roman" pitchFamily="18" charset="0"/>
            </a:endParaRPr>
          </a:p>
        </p:txBody>
      </p:sp>
      <p:pic>
        <p:nvPicPr>
          <p:cNvPr id="66564" name="Picture 4" descr="http://www.rts.ch/2013/07/08/16/49/5048130.image?w=517"/>
          <p:cNvPicPr>
            <a:picLocks noChangeAspect="1" noChangeArrowheads="1"/>
          </p:cNvPicPr>
          <p:nvPr/>
        </p:nvPicPr>
        <p:blipFill>
          <a:blip r:embed="rId3" cstate="print"/>
          <a:srcRect/>
          <a:stretch>
            <a:fillRect/>
          </a:stretch>
        </p:blipFill>
        <p:spPr bwMode="auto">
          <a:xfrm>
            <a:off x="5292080" y="1916832"/>
            <a:ext cx="3625401" cy="1928405"/>
          </a:xfrm>
          <a:prstGeom prst="rect">
            <a:avLst/>
          </a:prstGeom>
          <a:noFill/>
        </p:spPr>
      </p:pic>
      <p:pic>
        <p:nvPicPr>
          <p:cNvPr id="66566" name="Picture 6" descr="Afficher l'image d'origine"/>
          <p:cNvPicPr>
            <a:picLocks noChangeAspect="1" noChangeArrowheads="1"/>
          </p:cNvPicPr>
          <p:nvPr/>
        </p:nvPicPr>
        <p:blipFill>
          <a:blip r:embed="rId4" cstate="print"/>
          <a:srcRect/>
          <a:stretch>
            <a:fillRect/>
          </a:stretch>
        </p:blipFill>
        <p:spPr bwMode="auto">
          <a:xfrm>
            <a:off x="179512" y="1484784"/>
            <a:ext cx="4872598" cy="2736304"/>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Bilan </a:t>
            </a:r>
            <a:endParaRPr lang="fr-FR" dirty="0">
              <a:solidFill>
                <a:srgbClr val="FF0000"/>
              </a:solidFill>
            </a:endParaRPr>
          </a:p>
        </p:txBody>
      </p:sp>
      <p:sp>
        <p:nvSpPr>
          <p:cNvPr id="3" name="Espace réservé du contenu 2"/>
          <p:cNvSpPr>
            <a:spLocks noGrp="1"/>
          </p:cNvSpPr>
          <p:nvPr>
            <p:ph idx="1"/>
          </p:nvPr>
        </p:nvSpPr>
        <p:spPr>
          <a:xfrm>
            <a:off x="323528" y="1600200"/>
            <a:ext cx="8424936" cy="4525963"/>
          </a:xfrm>
        </p:spPr>
        <p:txBody>
          <a:bodyPr/>
          <a:lstStyle/>
          <a:p>
            <a:pPr>
              <a:buNone/>
            </a:pPr>
            <a:r>
              <a:rPr lang="fr-FR" dirty="0" smtClean="0"/>
              <a:t>Les déchets qui ne sont pas constitués par de la matière organique, ne sont pas biodégradables, ils ont donc un impact négatif sur l’environnement.</a:t>
            </a:r>
          </a:p>
          <a:p>
            <a:pPr>
              <a:buNone/>
            </a:pPr>
            <a:endParaRPr lang="fr-FR" dirty="0"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u="sng" dirty="0" smtClean="0"/>
              <a:t>Le </a:t>
            </a:r>
            <a:r>
              <a:rPr lang="fr-FR" sz="3600" b="1" u="sng" dirty="0" smtClean="0"/>
              <a:t>recyclage:</a:t>
            </a:r>
            <a:endParaRPr lang="fr-FR" sz="3600" b="1" u="sng" dirty="0"/>
          </a:p>
        </p:txBody>
      </p:sp>
      <p:pic>
        <p:nvPicPr>
          <p:cNvPr id="1026" name="Picture 2" descr="Afficher l'image d'origine"/>
          <p:cNvPicPr>
            <a:picLocks noChangeAspect="1" noChangeArrowheads="1"/>
          </p:cNvPicPr>
          <p:nvPr/>
        </p:nvPicPr>
        <p:blipFill>
          <a:blip r:embed="rId2" cstate="print"/>
          <a:srcRect/>
          <a:stretch>
            <a:fillRect/>
          </a:stretch>
        </p:blipFill>
        <p:spPr bwMode="auto">
          <a:xfrm>
            <a:off x="2267744" y="1412776"/>
            <a:ext cx="4929293" cy="458424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8434" name="Picture 2" descr="Résultat de recherche d'images pour &quot;ile déserte&quot;"/>
          <p:cNvPicPr>
            <a:picLocks noChangeAspect="1" noChangeArrowheads="1"/>
          </p:cNvPicPr>
          <p:nvPr/>
        </p:nvPicPr>
        <p:blipFill>
          <a:blip r:embed="rId2" cstate="print"/>
          <a:srcRect/>
          <a:stretch>
            <a:fillRect/>
          </a:stretch>
        </p:blipFill>
        <p:spPr bwMode="auto">
          <a:xfrm>
            <a:off x="0" y="692696"/>
            <a:ext cx="9199019" cy="5256584"/>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Afficher l'image d'origine"/>
          <p:cNvPicPr>
            <a:picLocks noChangeAspect="1" noChangeArrowheads="1"/>
          </p:cNvPicPr>
          <p:nvPr/>
        </p:nvPicPr>
        <p:blipFill>
          <a:blip r:embed="rId2" cstate="print"/>
          <a:srcRect/>
          <a:stretch>
            <a:fillRect/>
          </a:stretch>
        </p:blipFill>
        <p:spPr bwMode="auto">
          <a:xfrm>
            <a:off x="790419" y="836712"/>
            <a:ext cx="7256546" cy="5112568"/>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Afficher l'image d'origine"/>
          <p:cNvPicPr>
            <a:picLocks noChangeAspect="1" noChangeArrowheads="1"/>
          </p:cNvPicPr>
          <p:nvPr/>
        </p:nvPicPr>
        <p:blipFill>
          <a:blip r:embed="rId2" cstate="print"/>
          <a:srcRect/>
          <a:stretch>
            <a:fillRect/>
          </a:stretch>
        </p:blipFill>
        <p:spPr bwMode="auto">
          <a:xfrm>
            <a:off x="727427" y="620688"/>
            <a:ext cx="7320709" cy="5184576"/>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00B050"/>
                </a:solidFill>
              </a:rPr>
              <a:t>Correction</a:t>
            </a:r>
            <a:endParaRPr lang="fr-FR" dirty="0">
              <a:solidFill>
                <a:srgbClr val="00B050"/>
              </a:solidFill>
            </a:endParaRPr>
          </a:p>
        </p:txBody>
      </p:sp>
      <p:sp>
        <p:nvSpPr>
          <p:cNvPr id="3" name="Espace réservé du contenu 2"/>
          <p:cNvSpPr>
            <a:spLocks noGrp="1"/>
          </p:cNvSpPr>
          <p:nvPr>
            <p:ph idx="1"/>
          </p:nvPr>
        </p:nvSpPr>
        <p:spPr/>
        <p:txBody>
          <a:bodyPr>
            <a:normAutofit fontScale="85000" lnSpcReduction="20000"/>
          </a:bodyPr>
          <a:lstStyle/>
          <a:p>
            <a:pPr>
              <a:buNone/>
            </a:pPr>
            <a:r>
              <a:rPr lang="fr-FR" dirty="0" smtClean="0">
                <a:solidFill>
                  <a:srgbClr val="00B050"/>
                </a:solidFill>
              </a:rPr>
              <a:t>Par ces activités, notamment le non traitement des ………………., les humains dégradent leur ……………………... Il faut donc au maximum …………………les produits qui peuvent l’être ou les déposer dans des ……………………. pour qu’ils soient éliminés. </a:t>
            </a:r>
          </a:p>
          <a:p>
            <a:pPr>
              <a:buNone/>
            </a:pPr>
            <a:r>
              <a:rPr lang="fr-FR" dirty="0" smtClean="0">
                <a:solidFill>
                  <a:srgbClr val="00B050"/>
                </a:solidFill>
              </a:rPr>
              <a:t>Exemple : un mégot de cigarette met …………. à être éliminé dans le nature. Une canette en aluminium met …………………. à être éliminée dans la nature, pourtant, elle peut être ……………. en ……………….</a:t>
            </a:r>
          </a:p>
          <a:p>
            <a:pPr>
              <a:buNone/>
            </a:pPr>
            <a:r>
              <a:rPr lang="fr-FR" dirty="0" smtClean="0">
                <a:solidFill>
                  <a:srgbClr val="00B050"/>
                </a:solidFill>
              </a:rPr>
              <a:t>Les déchets se sont tellement accumulés dans certaines zones océaniques qu’ils créent des surfaces immergées que l’on nomme : ………………………..</a:t>
            </a:r>
          </a:p>
          <a:p>
            <a:pPr>
              <a:buNone/>
            </a:pPr>
            <a:endParaRPr lang="fr-F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Conclusion impact de l’Homme</a:t>
            </a:r>
            <a:endParaRPr lang="fr-FR" dirty="0">
              <a:solidFill>
                <a:srgbClr val="FF0000"/>
              </a:solidFill>
            </a:endParaRPr>
          </a:p>
        </p:txBody>
      </p:sp>
      <p:sp>
        <p:nvSpPr>
          <p:cNvPr id="3" name="Espace réservé du contenu 2"/>
          <p:cNvSpPr>
            <a:spLocks noGrp="1"/>
          </p:cNvSpPr>
          <p:nvPr>
            <p:ph idx="1"/>
          </p:nvPr>
        </p:nvSpPr>
        <p:spPr/>
        <p:txBody>
          <a:bodyPr/>
          <a:lstStyle/>
          <a:p>
            <a:pPr>
              <a:buNone/>
            </a:pPr>
            <a:r>
              <a:rPr lang="fr-FR" dirty="0" smtClean="0">
                <a:solidFill>
                  <a:srgbClr val="FF0000"/>
                </a:solidFill>
              </a:rPr>
              <a:t>Par ces activités, notamment le non traitement des déchets, l’être humain dégrade son environnement. Il faut donc au maximum recycler les produits qui peuvent l’être ou les déposer dans des poubelles pour qu’ils soient éliminés.</a:t>
            </a:r>
            <a:endParaRPr lang="fr-FR" dirty="0">
              <a:solidFill>
                <a:srgbClr val="FF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www.xn--cours-de-franais-opb.fr/wp-content/uploads/2016/04/809959641e14566b943190cdbb761185.jpg"/>
          <p:cNvPicPr>
            <a:picLocks noChangeAspect="1" noChangeArrowheads="1"/>
          </p:cNvPicPr>
          <p:nvPr/>
        </p:nvPicPr>
        <p:blipFill>
          <a:blip r:embed="rId2" cstate="print"/>
          <a:srcRect/>
          <a:stretch>
            <a:fillRect/>
          </a:stretch>
        </p:blipFill>
        <p:spPr bwMode="auto">
          <a:xfrm>
            <a:off x="2915816" y="908720"/>
            <a:ext cx="3348948" cy="554461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6386" name="Picture 2" descr="Résultat de recherche d'images pour &quot;naufragé&quot;"/>
          <p:cNvPicPr>
            <a:picLocks noChangeAspect="1" noChangeArrowheads="1"/>
          </p:cNvPicPr>
          <p:nvPr/>
        </p:nvPicPr>
        <p:blipFill>
          <a:blip r:embed="rId2" cstate="print"/>
          <a:srcRect/>
          <a:stretch>
            <a:fillRect/>
          </a:stretch>
        </p:blipFill>
        <p:spPr bwMode="auto">
          <a:xfrm>
            <a:off x="251520" y="188640"/>
            <a:ext cx="8676035" cy="4005064"/>
          </a:xfrm>
          <a:prstGeom prst="rect">
            <a:avLst/>
          </a:prstGeom>
          <a:noFill/>
        </p:spPr>
      </p:pic>
      <p:sp>
        <p:nvSpPr>
          <p:cNvPr id="4" name="Rectangle 3"/>
          <p:cNvSpPr/>
          <p:nvPr/>
        </p:nvSpPr>
        <p:spPr>
          <a:xfrm>
            <a:off x="0" y="4611231"/>
            <a:ext cx="9144000" cy="2246769"/>
          </a:xfrm>
          <a:prstGeom prst="rect">
            <a:avLst/>
          </a:prstGeom>
        </p:spPr>
        <p:txBody>
          <a:bodyPr wrap="square">
            <a:spAutoFit/>
          </a:bodyPr>
          <a:lstStyle/>
          <a:p>
            <a:pPr>
              <a:buNone/>
            </a:pPr>
            <a:r>
              <a:rPr lang="fr-FR" sz="2800" dirty="0" smtClean="0"/>
              <a:t>Voyant l’épave qui commence à couler et sachant que l’île sur laquelle vous venez d’échouer est très isolée et inhabitée une idée vous frappe: vous allez devoir survivre loin de la civilisation peut être même plusieurs années comme Robinson CRUSOE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0" y="4595018"/>
            <a:ext cx="9144000" cy="4525963"/>
          </a:xfrm>
        </p:spPr>
        <p:txBody>
          <a:bodyPr/>
          <a:lstStyle/>
          <a:p>
            <a:pPr>
              <a:buNone/>
            </a:pPr>
            <a:r>
              <a:rPr lang="fr-FR" sz="2800" dirty="0" smtClean="0"/>
              <a:t>Mais le bateau est loin et il coule vous ne pourrez faire qu’un voyage avant son engloutissement…</a:t>
            </a:r>
          </a:p>
          <a:p>
            <a:pPr>
              <a:buNone/>
            </a:pPr>
            <a:r>
              <a:rPr lang="fr-FR" sz="2800" dirty="0" smtClean="0"/>
              <a:t>Votre ami blessé à la jambe ne pourra pas vous aider physiquement.</a:t>
            </a:r>
          </a:p>
          <a:p>
            <a:endParaRPr lang="fr-FR" dirty="0"/>
          </a:p>
        </p:txBody>
      </p:sp>
      <p:pic>
        <p:nvPicPr>
          <p:cNvPr id="4" name="Picture 2" descr="Résultat de recherche d'images pour &quot;naufragé&quot;"/>
          <p:cNvPicPr>
            <a:picLocks noChangeAspect="1" noChangeArrowheads="1"/>
          </p:cNvPicPr>
          <p:nvPr/>
        </p:nvPicPr>
        <p:blipFill>
          <a:blip r:embed="rId2" cstate="print"/>
          <a:srcRect/>
          <a:stretch>
            <a:fillRect/>
          </a:stretch>
        </p:blipFill>
        <p:spPr bwMode="auto">
          <a:xfrm>
            <a:off x="179512" y="188640"/>
            <a:ext cx="8748464" cy="4038499"/>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0" y="4595018"/>
            <a:ext cx="9144000" cy="4525963"/>
          </a:xfrm>
        </p:spPr>
        <p:txBody>
          <a:bodyPr/>
          <a:lstStyle/>
          <a:p>
            <a:pPr>
              <a:buNone/>
            </a:pPr>
            <a:r>
              <a:rPr lang="fr-FR" sz="2800" dirty="0" smtClean="0"/>
              <a:t>Mais avant de plonger vous allez devoir réfléchir…</a:t>
            </a:r>
          </a:p>
          <a:p>
            <a:pPr marL="514350" indent="-514350">
              <a:buNone/>
            </a:pPr>
            <a:r>
              <a:rPr lang="fr-FR" sz="2800" dirty="0" smtClean="0"/>
              <a:t>Avec votre compagnon il faut déterminer ce que vous aurez à </a:t>
            </a:r>
            <a:r>
              <a:rPr lang="fr-FR" sz="2800" dirty="0" smtClean="0">
                <a:solidFill>
                  <a:srgbClr val="FF0000"/>
                </a:solidFill>
              </a:rPr>
              <a:t>faire</a:t>
            </a:r>
            <a:r>
              <a:rPr lang="fr-FR" sz="2800" dirty="0" smtClean="0"/>
              <a:t> pour </a:t>
            </a:r>
            <a:r>
              <a:rPr lang="fr-FR" sz="2800" dirty="0" smtClean="0">
                <a:solidFill>
                  <a:srgbClr val="FF0000"/>
                </a:solidFill>
              </a:rPr>
              <a:t>survivre plusieurs années </a:t>
            </a:r>
            <a:r>
              <a:rPr lang="fr-FR" sz="2800" dirty="0" smtClean="0"/>
              <a:t>sur cette île déserte.</a:t>
            </a:r>
          </a:p>
          <a:p>
            <a:endParaRPr lang="fr-FR" dirty="0"/>
          </a:p>
        </p:txBody>
      </p:sp>
      <p:pic>
        <p:nvPicPr>
          <p:cNvPr id="4" name="Picture 2" descr="Résultat de recherche d'images pour &quot;naufragé&quot;"/>
          <p:cNvPicPr>
            <a:picLocks noChangeAspect="1" noChangeArrowheads="1"/>
          </p:cNvPicPr>
          <p:nvPr/>
        </p:nvPicPr>
        <p:blipFill>
          <a:blip r:embed="rId2" cstate="print"/>
          <a:srcRect/>
          <a:stretch>
            <a:fillRect/>
          </a:stretch>
        </p:blipFill>
        <p:spPr bwMode="auto">
          <a:xfrm>
            <a:off x="251520" y="260648"/>
            <a:ext cx="8748464" cy="4038499"/>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2446</TotalTime>
  <Words>1539</Words>
  <Application>Microsoft Office PowerPoint</Application>
  <PresentationFormat>Affichage à l'écran (4:3)</PresentationFormat>
  <Paragraphs>173</Paragraphs>
  <Slides>64</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64</vt:i4>
      </vt:variant>
    </vt:vector>
  </HeadingPairs>
  <TitlesOfParts>
    <vt:vector size="66" baseType="lpstr">
      <vt:lpstr>Thème Office</vt:lpstr>
      <vt:lpstr>Image bitmap</vt:lpstr>
      <vt:lpstr>Diapositive 1</vt:lpstr>
      <vt:lpstr>   PROJET</vt:lpstr>
      <vt:lpstr>Projet ROBINSON CRUSOE</vt:lpstr>
      <vt:lpstr>Diapositive 4</vt:lpstr>
      <vt:lpstr>Diapositive 5</vt:lpstr>
      <vt:lpstr>Diapositive 6</vt:lpstr>
      <vt:lpstr>Diapositive 7</vt:lpstr>
      <vt:lpstr>Diapositive 8</vt:lpstr>
      <vt:lpstr>Diapositive 9</vt:lpstr>
      <vt:lpstr>Diapositive 10</vt:lpstr>
      <vt:lpstr>Critères de réussite:</vt:lpstr>
      <vt:lpstr>Diapositive 12</vt:lpstr>
      <vt:lpstr>Diapositive 13</vt:lpstr>
      <vt:lpstr>Diapositive 14</vt:lpstr>
      <vt:lpstr>Diapositive 15</vt:lpstr>
      <vt:lpstr>Bilan:</vt:lpstr>
      <vt:lpstr>Diapositive 17</vt:lpstr>
      <vt:lpstr>Diapositive 18</vt:lpstr>
      <vt:lpstr>L’argumentation.</vt:lpstr>
      <vt:lpstr>Diapositive 20</vt:lpstr>
      <vt:lpstr>Diapositive 21</vt:lpstr>
      <vt:lpstr>Diapositive 22</vt:lpstr>
      <vt:lpstr>Diapositive 23</vt:lpstr>
      <vt:lpstr>Diapositive 24</vt:lpstr>
      <vt:lpstr>Diapositive 25</vt:lpstr>
      <vt:lpstr>Diapositive 26</vt:lpstr>
      <vt:lpstr>Diapositive 27</vt:lpstr>
      <vt:lpstr>Diapositive 28</vt:lpstr>
      <vt:lpstr>Bilan</vt:lpstr>
      <vt:lpstr>Diapositive 30</vt:lpstr>
      <vt:lpstr>Diapositive 31</vt:lpstr>
      <vt:lpstr>Diapositive 32</vt:lpstr>
      <vt:lpstr>Diapositive 33</vt:lpstr>
      <vt:lpstr>Diapositive 34</vt:lpstr>
      <vt:lpstr>Correction</vt:lpstr>
      <vt:lpstr>Correction </vt:lpstr>
      <vt:lpstr>Diapositive 37</vt:lpstr>
      <vt:lpstr>Correction</vt:lpstr>
      <vt:lpstr>Diapositive 39</vt:lpstr>
      <vt:lpstr>Correction </vt:lpstr>
      <vt:lpstr>Diapositive 41</vt:lpstr>
      <vt:lpstr>Définition de risque</vt:lpstr>
      <vt:lpstr>Diapositive 43</vt:lpstr>
      <vt:lpstr>Bilan</vt:lpstr>
      <vt:lpstr>Conclusion risque</vt:lpstr>
      <vt:lpstr>Diapositive 46</vt:lpstr>
      <vt:lpstr>La faune:</vt:lpstr>
      <vt:lpstr>Diapositive 48</vt:lpstr>
      <vt:lpstr>La flore:</vt:lpstr>
      <vt:lpstr>Diapositive 50</vt:lpstr>
      <vt:lpstr>Bilan:</vt:lpstr>
      <vt:lpstr>2) La biodiversité menacée: Activité 5: l’action de l’Homme sur l’environnement</vt:lpstr>
      <vt:lpstr>Diapositive 53</vt:lpstr>
      <vt:lpstr>Diapositive 54</vt:lpstr>
      <vt:lpstr>L’impact sur les animaux</vt:lpstr>
      <vt:lpstr>L’impact sur les végétaux</vt:lpstr>
      <vt:lpstr>Le sixième continent</vt:lpstr>
      <vt:lpstr>Bilan </vt:lpstr>
      <vt:lpstr>Le recyclage:</vt:lpstr>
      <vt:lpstr>Diapositive 60</vt:lpstr>
      <vt:lpstr>Diapositive 61</vt:lpstr>
      <vt:lpstr>Correction</vt:lpstr>
      <vt:lpstr>Conclusion impact de l’Homme</vt:lpstr>
      <vt:lpstr>Diapositive 64</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Michael BLAS</dc:creator>
  <cp:lastModifiedBy>Michael</cp:lastModifiedBy>
  <cp:revision>107</cp:revision>
  <dcterms:created xsi:type="dcterms:W3CDTF">2018-01-19T14:42:00Z</dcterms:created>
  <dcterms:modified xsi:type="dcterms:W3CDTF">2021-04-26T11:15:20Z</dcterms:modified>
</cp:coreProperties>
</file>