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8"/>
  </p:notesMasterIdLst>
  <p:sldIdLst>
    <p:sldId id="258" r:id="rId2"/>
    <p:sldId id="259" r:id="rId3"/>
    <p:sldId id="260" r:id="rId4"/>
    <p:sldId id="257" r:id="rId5"/>
    <p:sldId id="265" r:id="rId6"/>
    <p:sldId id="266" r:id="rId7"/>
    <p:sldId id="348" r:id="rId8"/>
    <p:sldId id="267" r:id="rId9"/>
    <p:sldId id="268" r:id="rId10"/>
    <p:sldId id="269" r:id="rId11"/>
    <p:sldId id="264" r:id="rId12"/>
    <p:sldId id="349" r:id="rId13"/>
    <p:sldId id="263"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5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51" r:id="rId85"/>
    <p:sldId id="353" r:id="rId86"/>
    <p:sldId id="354" r:id="rId87"/>
    <p:sldId id="352" r:id="rId88"/>
    <p:sldId id="339" r:id="rId89"/>
    <p:sldId id="340" r:id="rId90"/>
    <p:sldId id="341" r:id="rId91"/>
    <p:sldId id="342" r:id="rId92"/>
    <p:sldId id="343" r:id="rId93"/>
    <p:sldId id="344" r:id="rId94"/>
    <p:sldId id="345" r:id="rId95"/>
    <p:sldId id="346" r:id="rId96"/>
    <p:sldId id="347" r:id="rId9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46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D922B9-B707-4B47-88EF-BD14D4534D26}" type="datetimeFigureOut">
              <a:rPr lang="fr-FR" smtClean="0"/>
              <a:t>27/09/2022</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131536-972A-42E3-9C00-247077881EE1}" type="slidenum">
              <a:rPr lang="fr-FR" smtClean="0"/>
              <a:t>‹N°›</a:t>
            </a:fld>
            <a:endParaRPr lang="fr-FR"/>
          </a:p>
        </p:txBody>
      </p:sp>
    </p:spTree>
    <p:extLst>
      <p:ext uri="{BB962C8B-B14F-4D97-AF65-F5344CB8AC3E}">
        <p14:creationId xmlns:p14="http://schemas.microsoft.com/office/powerpoint/2010/main" val="2456057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8"/>
          <p:cNvSpPr>
            <a:spLocks noGrp="1" noChangeArrowheads="1"/>
          </p:cNvSpPr>
          <p:nvPr>
            <p:ph type="sldNum" sz="quarter" idx="5"/>
          </p:nvPr>
        </p:nvSpPr>
        <p:spPr bwMode="auto">
          <a:noFill/>
          <a:ln>
            <a:miter lim="800000"/>
            <a:headEnd/>
            <a:tailEnd/>
          </a:ln>
        </p:spPr>
        <p:txBody>
          <a:bodyPr numCol="1">
            <a:prstTxWarp prst="textNoShape">
              <a:avLst/>
            </a:prstTxWarp>
          </a:bodyPr>
          <a:lstStyle/>
          <a:p>
            <a:pPr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3D6C7CDB-5A78-4FB4-AF8F-C68CE197573C}" type="slidenum">
              <a:rPr altLang="fr-FR" smtClean="0">
                <a:latin typeface="Calibri" pitchFamily="34" charset="0"/>
                <a:ea typeface="Arial" charset="0"/>
                <a:cs typeface="Lucida Sans Unicode" pitchFamily="34" charset="0"/>
              </a:rPr>
              <a:pPr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10</a:t>
            </a:fld>
            <a:endParaRPr altLang="fr-FR" smtClean="0">
              <a:latin typeface="Calibri" pitchFamily="34" charset="0"/>
              <a:ea typeface="Arial" charset="0"/>
              <a:cs typeface="Lucida Sans Unicode" pitchFamily="34" charset="0"/>
            </a:endParaRPr>
          </a:p>
        </p:txBody>
      </p:sp>
      <p:sp>
        <p:nvSpPr>
          <p:cNvPr id="10445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p:spPr>
        <p:txBody>
          <a:bodyPr wrap="none" anchor="ctr"/>
          <a:lstStyle/>
          <a:p>
            <a:pPr>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endParaRPr lang="fr-FR" altLang="fr-FR"/>
          </a:p>
        </p:txBody>
      </p:sp>
      <p:sp>
        <p:nvSpPr>
          <p:cNvPr id="104452" name="Rectangle 2"/>
          <p:cNvSpPr txBox="1">
            <a:spLocks noGrp="1" noChangeArrowheads="1"/>
          </p:cNvSpPr>
          <p:nvPr>
            <p:ph type="body"/>
          </p:nvPr>
        </p:nvSpPr>
        <p:spPr>
          <a:xfrm>
            <a:off x="685800" y="4343400"/>
            <a:ext cx="5484813" cy="4208463"/>
          </a:xfrm>
          <a:noFill/>
          <a:ln/>
        </p:spPr>
        <p:txBody>
          <a:bodyPr wrap="none" anchor="ctr"/>
          <a:lstStyle/>
          <a:p>
            <a:endParaRPr altLang="fr-FR" smtClean="0">
              <a:latin typeface="Calibri" pitchFamily="34" charset="0"/>
              <a:cs typeface="Mangal" pitchFamily="18" charset="0"/>
            </a:endParaRPr>
          </a:p>
        </p:txBody>
      </p:sp>
      <p:sp>
        <p:nvSpPr>
          <p:cNvPr id="104453"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126173B1-1932-49A5-8A73-1A1CC8089144}" type="slidenum">
              <a:rPr lang="fr-FR" altLang="fr-FR" sz="1200">
                <a:solidFill>
                  <a:srgbClr val="000000"/>
                </a:solidFill>
                <a:ea typeface="Lucida Sans Unicode" pitchFamily="34" charset="0"/>
                <a:cs typeface="Lucida Sans Unicode" pitchFamily="34" charset="0"/>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10</a:t>
            </a:fld>
            <a:endParaRPr lang="fr-FR" altLang="fr-FR" sz="1200">
              <a:solidFill>
                <a:srgbClr val="000000"/>
              </a:solidFill>
              <a:ea typeface="Lucida Sans Unicode" pitchFamily="34" charset="0"/>
              <a:cs typeface="Lucida Sans Unicode"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solidFill>
            <a:schemeClr val="accent1"/>
          </a:solidFill>
          <a:ln w="25400">
            <a:solidFill>
              <a:schemeClr val="accent1">
                <a:shade val="50000"/>
              </a:schemeClr>
            </a:solidFill>
          </a:ln>
        </p:spPr>
      </p:sp>
      <p:sp>
        <p:nvSpPr>
          <p:cNvPr id="112643" name="Espace réservé des commentaires 2"/>
          <p:cNvSpPr txBox="1">
            <a:spLocks noGrp="1"/>
          </p:cNvSpPr>
          <p:nvPr>
            <p:ph type="body" sz="quarter" idx="1"/>
          </p:nvPr>
        </p:nvSpPr>
        <p:spPr/>
        <p:txBody>
          <a:bodyPr lIns="91440" tIns="45720" rIns="91440" bIns="45720">
            <a:spAutoFit/>
          </a:bodyPr>
          <a:lstStyle/>
          <a:p>
            <a:pPr eaLnBrk="1"/>
            <a:endParaRPr altLang="fr-FR" smtClean="0">
              <a:latin typeface="Calibri" pitchFamily="34" charset="0"/>
              <a:cs typeface="Mangal" pitchFamily="18" charset="0"/>
            </a:endParaRPr>
          </a:p>
        </p:txBody>
      </p:sp>
      <p:sp>
        <p:nvSpPr>
          <p:cNvPr id="112644" name="Espace réservé du numéro de diapositive 3"/>
          <p:cNvSpPr>
            <a:spLocks/>
          </p:cNvSpPr>
          <p:nvPr/>
        </p:nvSpPr>
        <p:spPr bwMode="auto">
          <a:xfrm>
            <a:off x="3884613" y="8685213"/>
            <a:ext cx="2971800" cy="4572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9525">
            <a:noFill/>
            <a:miter lim="800000"/>
            <a:headEnd/>
            <a:tailEnd/>
          </a:ln>
        </p:spPr>
        <p:txBody>
          <a:bodyPr lIns="90000" tIns="46800" rIns="90000" bIns="46800" anchor="b"/>
          <a:lstStyle/>
          <a:p>
            <a:pPr algn="r">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fld id="{28CD0272-4407-424C-A496-217DCE6B7E49}" type="slidenum">
              <a:rPr lang="fr-FR" altLang="fr-FR" sz="1200">
                <a:solidFill>
                  <a:srgbClr val="000000"/>
                </a:solidFill>
              </a:rPr>
              <a:pPr algn="r">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t>26</a:t>
            </a:fld>
            <a:endParaRPr lang="fr-FR" altLang="fr-FR" sz="120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solidFill>
            <a:schemeClr val="accent1"/>
          </a:solidFill>
          <a:ln w="25400">
            <a:solidFill>
              <a:schemeClr val="accent1">
                <a:shade val="50000"/>
              </a:schemeClr>
            </a:solidFill>
          </a:ln>
        </p:spPr>
      </p:sp>
      <p:sp>
        <p:nvSpPr>
          <p:cNvPr id="113667" name="Espace réservé des commentaires 2"/>
          <p:cNvSpPr txBox="1">
            <a:spLocks noGrp="1"/>
          </p:cNvSpPr>
          <p:nvPr>
            <p:ph type="body" sz="quarter" idx="1"/>
          </p:nvPr>
        </p:nvSpPr>
        <p:spPr/>
        <p:txBody>
          <a:bodyPr/>
          <a:lstStyle/>
          <a:p>
            <a:pPr eaLnBrk="1"/>
            <a:endParaRPr altLang="fr-FR" smtClean="0">
              <a:latin typeface="Calibri" pitchFamily="34" charset="0"/>
              <a:cs typeface="Mangal"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solidFill>
            <a:schemeClr val="accent1"/>
          </a:solidFill>
          <a:ln w="25400">
            <a:solidFill>
              <a:schemeClr val="accent1">
                <a:shade val="50000"/>
              </a:schemeClr>
            </a:solidFill>
          </a:ln>
        </p:spPr>
      </p:sp>
      <p:sp>
        <p:nvSpPr>
          <p:cNvPr id="114691" name="Espace réservé des commentaires 2"/>
          <p:cNvSpPr txBox="1">
            <a:spLocks noGrp="1"/>
          </p:cNvSpPr>
          <p:nvPr>
            <p:ph type="body" sz="quarter" idx="1"/>
          </p:nvPr>
        </p:nvSpPr>
        <p:spPr/>
        <p:txBody>
          <a:bodyPr lIns="91440" tIns="45720" rIns="91440" bIns="45720">
            <a:spAutoFit/>
          </a:bodyPr>
          <a:lstStyle/>
          <a:p>
            <a:pPr eaLnBrk="1"/>
            <a:endParaRPr altLang="fr-FR" smtClean="0">
              <a:latin typeface="Calibri" pitchFamily="34" charset="0"/>
              <a:cs typeface="Mangal" pitchFamily="18" charset="0"/>
            </a:endParaRPr>
          </a:p>
        </p:txBody>
      </p:sp>
      <p:sp>
        <p:nvSpPr>
          <p:cNvPr id="114692" name="Espace réservé du numéro de diapositive 3"/>
          <p:cNvSpPr>
            <a:spLocks/>
          </p:cNvSpPr>
          <p:nvPr/>
        </p:nvSpPr>
        <p:spPr bwMode="auto">
          <a:xfrm>
            <a:off x="3884613" y="8685213"/>
            <a:ext cx="2971800" cy="4572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9525">
            <a:noFill/>
            <a:miter lim="800000"/>
            <a:headEnd/>
            <a:tailEnd/>
          </a:ln>
        </p:spPr>
        <p:txBody>
          <a:bodyPr lIns="90000" tIns="46800" rIns="90000" bIns="46800" anchor="b"/>
          <a:lstStyle/>
          <a:p>
            <a:pPr algn="r">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fld id="{D502C55F-9404-42C4-A438-CCCF08CF95CD}" type="slidenum">
              <a:rPr lang="fr-FR" altLang="fr-FR" sz="1200">
                <a:solidFill>
                  <a:srgbClr val="000000"/>
                </a:solidFill>
              </a:rPr>
              <a:pPr algn="r">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t>28</a:t>
            </a:fld>
            <a:endParaRPr lang="fr-FR" altLang="fr-FR" sz="120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solidFill>
            <a:schemeClr val="accent1"/>
          </a:solidFill>
          <a:ln w="25400">
            <a:solidFill>
              <a:schemeClr val="accent1">
                <a:shade val="50000"/>
              </a:schemeClr>
            </a:solidFill>
          </a:ln>
        </p:spPr>
      </p:sp>
      <p:sp>
        <p:nvSpPr>
          <p:cNvPr id="115715" name="Espace réservé des commentaires 2"/>
          <p:cNvSpPr txBox="1">
            <a:spLocks noGrp="1"/>
          </p:cNvSpPr>
          <p:nvPr>
            <p:ph type="body" sz="quarter" idx="1"/>
          </p:nvPr>
        </p:nvSpPr>
        <p:spPr>
          <a:xfrm>
            <a:off x="685800" y="4343400"/>
            <a:ext cx="5486400" cy="4025900"/>
          </a:xfrm>
        </p:spPr>
        <p:txBody>
          <a:bodyPr/>
          <a:lstStyle/>
          <a:p>
            <a:pPr eaLnBrk="1"/>
            <a:endParaRPr altLang="fr-FR" smtClean="0">
              <a:latin typeface="Calibri" pitchFamily="34" charset="0"/>
              <a:cs typeface="Mangal"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solidFill>
            <a:schemeClr val="accent1"/>
          </a:solidFill>
          <a:ln w="25400">
            <a:solidFill>
              <a:schemeClr val="accent1">
                <a:shade val="50000"/>
              </a:schemeClr>
            </a:solidFill>
          </a:ln>
        </p:spPr>
      </p:sp>
      <p:sp>
        <p:nvSpPr>
          <p:cNvPr id="116739" name="Espace réservé des commentaires 2"/>
          <p:cNvSpPr txBox="1">
            <a:spLocks noGrp="1"/>
          </p:cNvSpPr>
          <p:nvPr>
            <p:ph type="body" sz="quarter" idx="1"/>
          </p:nvPr>
        </p:nvSpPr>
        <p:spPr>
          <a:xfrm>
            <a:off x="685800" y="4343400"/>
            <a:ext cx="5486400" cy="4025900"/>
          </a:xfrm>
        </p:spPr>
        <p:txBody>
          <a:bodyPr/>
          <a:lstStyle/>
          <a:p>
            <a:pPr eaLnBrk="1"/>
            <a:endParaRPr altLang="fr-FR" smtClean="0">
              <a:latin typeface="Calibri" pitchFamily="34" charset="0"/>
              <a:cs typeface="Mangal"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solidFill>
            <a:schemeClr val="accent1"/>
          </a:solidFill>
          <a:ln w="25400">
            <a:solidFill>
              <a:schemeClr val="accent1">
                <a:shade val="50000"/>
              </a:schemeClr>
            </a:solidFill>
          </a:ln>
        </p:spPr>
      </p:sp>
      <p:sp>
        <p:nvSpPr>
          <p:cNvPr id="117763" name="Espace réservé des commentaires 2"/>
          <p:cNvSpPr txBox="1">
            <a:spLocks noGrp="1"/>
          </p:cNvSpPr>
          <p:nvPr>
            <p:ph type="body" sz="quarter" idx="1"/>
          </p:nvPr>
        </p:nvSpPr>
        <p:spPr/>
        <p:txBody>
          <a:bodyPr/>
          <a:lstStyle/>
          <a:p>
            <a:pPr eaLnBrk="1"/>
            <a:endParaRPr altLang="fr-FR" smtClean="0">
              <a:latin typeface="Calibri" pitchFamily="34" charset="0"/>
              <a:cs typeface="Mangal"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solidFill>
            <a:schemeClr val="accent1"/>
          </a:solidFill>
          <a:ln w="25400">
            <a:solidFill>
              <a:schemeClr val="accent1">
                <a:shade val="50000"/>
              </a:schemeClr>
            </a:solidFill>
          </a:ln>
        </p:spPr>
      </p:sp>
      <p:sp>
        <p:nvSpPr>
          <p:cNvPr id="118787" name="Espace réservé des commentaires 2"/>
          <p:cNvSpPr txBox="1">
            <a:spLocks noGrp="1"/>
          </p:cNvSpPr>
          <p:nvPr>
            <p:ph type="body" sz="quarter" idx="1"/>
          </p:nvPr>
        </p:nvSpPr>
        <p:spPr>
          <a:xfrm>
            <a:off x="685800" y="4343400"/>
            <a:ext cx="5486400" cy="4025900"/>
          </a:xfrm>
        </p:spPr>
        <p:txBody>
          <a:bodyPr/>
          <a:lstStyle/>
          <a:p>
            <a:pPr eaLnBrk="1"/>
            <a:endParaRPr altLang="fr-FR" smtClean="0">
              <a:latin typeface="Calibri" pitchFamily="34" charset="0"/>
              <a:cs typeface="Mangal"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solidFill>
            <a:schemeClr val="accent1"/>
          </a:solidFill>
          <a:ln w="25400">
            <a:solidFill>
              <a:schemeClr val="accent1">
                <a:shade val="50000"/>
              </a:schemeClr>
            </a:solidFill>
          </a:ln>
        </p:spPr>
      </p:sp>
      <p:sp>
        <p:nvSpPr>
          <p:cNvPr id="119811" name="Espace réservé des commentaires 2"/>
          <p:cNvSpPr txBox="1">
            <a:spLocks noGrp="1"/>
          </p:cNvSpPr>
          <p:nvPr>
            <p:ph type="body" sz="quarter" idx="1"/>
          </p:nvPr>
        </p:nvSpPr>
        <p:spPr/>
        <p:txBody>
          <a:bodyPr/>
          <a:lstStyle/>
          <a:p>
            <a:pPr eaLnBrk="1"/>
            <a:endParaRPr altLang="fr-FR" smtClean="0">
              <a:latin typeface="Calibri" pitchFamily="34" charset="0"/>
              <a:cs typeface="Mangal"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solidFill>
            <a:schemeClr val="accent1"/>
          </a:solidFill>
          <a:ln w="25400">
            <a:solidFill>
              <a:schemeClr val="accent1">
                <a:shade val="50000"/>
              </a:schemeClr>
            </a:solidFill>
          </a:ln>
        </p:spPr>
      </p:sp>
      <p:sp>
        <p:nvSpPr>
          <p:cNvPr id="120835" name="Espace réservé des commentaires 2"/>
          <p:cNvSpPr txBox="1">
            <a:spLocks noGrp="1"/>
          </p:cNvSpPr>
          <p:nvPr>
            <p:ph type="body" sz="quarter" idx="1"/>
          </p:nvPr>
        </p:nvSpPr>
        <p:spPr>
          <a:xfrm>
            <a:off x="685800" y="4343400"/>
            <a:ext cx="5486400" cy="4025900"/>
          </a:xfrm>
        </p:spPr>
        <p:txBody>
          <a:bodyPr/>
          <a:lstStyle/>
          <a:p>
            <a:pPr eaLnBrk="1"/>
            <a:endParaRPr altLang="fr-FR" smtClean="0">
              <a:latin typeface="Calibri" pitchFamily="34" charset="0"/>
              <a:cs typeface="Mangal"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solidFill>
            <a:schemeClr val="accent1"/>
          </a:solidFill>
          <a:ln w="25400">
            <a:solidFill>
              <a:schemeClr val="accent1">
                <a:shade val="50000"/>
              </a:schemeClr>
            </a:solidFill>
          </a:ln>
        </p:spPr>
      </p:sp>
      <p:sp>
        <p:nvSpPr>
          <p:cNvPr id="121859" name="Espace réservé des commentaires 2"/>
          <p:cNvSpPr txBox="1">
            <a:spLocks noGrp="1"/>
          </p:cNvSpPr>
          <p:nvPr>
            <p:ph type="body" sz="quarter" idx="1"/>
          </p:nvPr>
        </p:nvSpPr>
        <p:spPr/>
        <p:txBody>
          <a:bodyPr/>
          <a:lstStyle/>
          <a:p>
            <a:pPr eaLnBrk="1"/>
            <a:endParaRPr altLang="fr-FR" smtClean="0">
              <a:latin typeface="Calibri" pitchFamily="34" charset="0"/>
              <a:cs typeface="Mangal"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solidFill>
            <a:schemeClr val="accent1"/>
          </a:solidFill>
          <a:ln w="25400">
            <a:solidFill>
              <a:schemeClr val="accent1">
                <a:shade val="50000"/>
              </a:schemeClr>
            </a:solidFill>
          </a:ln>
        </p:spPr>
      </p:sp>
      <p:sp>
        <p:nvSpPr>
          <p:cNvPr id="102403" name="Espace réservé des commentaires 2"/>
          <p:cNvSpPr txBox="1">
            <a:spLocks noGrp="1"/>
          </p:cNvSpPr>
          <p:nvPr>
            <p:ph type="body" sz="quarter" idx="1"/>
          </p:nvPr>
        </p:nvSpPr>
        <p:spPr/>
        <p:txBody>
          <a:bodyPr lIns="91440" tIns="45720" rIns="91440" bIns="45720">
            <a:spAutoFit/>
          </a:bodyPr>
          <a:lstStyle/>
          <a:p>
            <a:pPr eaLnBrk="1"/>
            <a:endParaRPr altLang="fr-FR" smtClean="0">
              <a:latin typeface="Calibri" pitchFamily="34" charset="0"/>
              <a:cs typeface="Mangal" pitchFamily="18" charset="0"/>
            </a:endParaRPr>
          </a:p>
        </p:txBody>
      </p:sp>
      <p:sp>
        <p:nvSpPr>
          <p:cNvPr id="102404" name="Espace réservé du numéro de diapositive 3"/>
          <p:cNvSpPr>
            <a:spLocks/>
          </p:cNvSpPr>
          <p:nvPr/>
        </p:nvSpPr>
        <p:spPr bwMode="auto">
          <a:xfrm>
            <a:off x="3884613" y="8685213"/>
            <a:ext cx="2971800" cy="4572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9525">
            <a:noFill/>
            <a:miter lim="800000"/>
            <a:headEnd/>
            <a:tailEnd/>
          </a:ln>
        </p:spPr>
        <p:txBody>
          <a:bodyPr lIns="90000" tIns="46800" rIns="90000" bIns="46800" anchor="b"/>
          <a:lstStyle/>
          <a:p>
            <a:pPr algn="r">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fld id="{F416A66D-2D8A-435D-B7C5-B291AB2E3946}" type="slidenum">
              <a:rPr lang="fr-FR" altLang="fr-FR" sz="1200">
                <a:solidFill>
                  <a:srgbClr val="000000"/>
                </a:solidFill>
              </a:rPr>
              <a:pPr algn="r">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t>13</a:t>
            </a:fld>
            <a:endParaRPr lang="fr-FR" altLang="fr-FR" sz="120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solidFill>
            <a:schemeClr val="accent1"/>
          </a:solidFill>
          <a:ln w="25400">
            <a:solidFill>
              <a:schemeClr val="accent1">
                <a:shade val="50000"/>
              </a:schemeClr>
            </a:solidFill>
          </a:ln>
        </p:spPr>
      </p:sp>
      <p:sp>
        <p:nvSpPr>
          <p:cNvPr id="122883" name="Espace réservé des commentaires 2"/>
          <p:cNvSpPr txBox="1">
            <a:spLocks noGrp="1"/>
          </p:cNvSpPr>
          <p:nvPr>
            <p:ph type="body" sz="quarter" idx="1"/>
          </p:nvPr>
        </p:nvSpPr>
        <p:spPr>
          <a:xfrm>
            <a:off x="685800" y="4343400"/>
            <a:ext cx="5486400" cy="4025900"/>
          </a:xfrm>
        </p:spPr>
        <p:txBody>
          <a:bodyPr/>
          <a:lstStyle/>
          <a:p>
            <a:pPr eaLnBrk="1"/>
            <a:endParaRPr altLang="fr-FR" smtClean="0">
              <a:latin typeface="Calibri" pitchFamily="34" charset="0"/>
              <a:cs typeface="Mangal"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solidFill>
            <a:schemeClr val="accent1"/>
          </a:solidFill>
          <a:ln w="25400">
            <a:solidFill>
              <a:schemeClr val="accent1">
                <a:shade val="50000"/>
              </a:schemeClr>
            </a:solidFill>
          </a:ln>
        </p:spPr>
      </p:sp>
      <p:sp>
        <p:nvSpPr>
          <p:cNvPr id="123907" name="Espace réservé des commentaires 2"/>
          <p:cNvSpPr txBox="1">
            <a:spLocks noGrp="1"/>
          </p:cNvSpPr>
          <p:nvPr>
            <p:ph type="body" sz="quarter" idx="1"/>
          </p:nvPr>
        </p:nvSpPr>
        <p:spPr/>
        <p:txBody>
          <a:bodyPr/>
          <a:lstStyle/>
          <a:p>
            <a:pPr eaLnBrk="1"/>
            <a:endParaRPr altLang="fr-FR" smtClean="0">
              <a:latin typeface="Calibri" pitchFamily="34" charset="0"/>
              <a:cs typeface="Mangal"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solidFill>
            <a:schemeClr val="accent1"/>
          </a:solidFill>
          <a:ln w="25400">
            <a:solidFill>
              <a:schemeClr val="accent1">
                <a:shade val="50000"/>
              </a:schemeClr>
            </a:solidFill>
          </a:ln>
        </p:spPr>
      </p:sp>
      <p:sp>
        <p:nvSpPr>
          <p:cNvPr id="124931" name="Espace réservé des commentaires 2"/>
          <p:cNvSpPr txBox="1">
            <a:spLocks noGrp="1"/>
          </p:cNvSpPr>
          <p:nvPr>
            <p:ph type="body" sz="quarter" idx="1"/>
          </p:nvPr>
        </p:nvSpPr>
        <p:spPr/>
        <p:txBody>
          <a:bodyPr/>
          <a:lstStyle/>
          <a:p>
            <a:pPr eaLnBrk="1"/>
            <a:endParaRPr altLang="fr-FR" smtClean="0">
              <a:latin typeface="Calibri" pitchFamily="34" charset="0"/>
              <a:cs typeface="Mangal"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solidFill>
            <a:schemeClr val="accent1"/>
          </a:solidFill>
          <a:ln w="25400">
            <a:solidFill>
              <a:schemeClr val="accent1">
                <a:shade val="50000"/>
              </a:schemeClr>
            </a:solidFill>
          </a:ln>
        </p:spPr>
      </p:sp>
      <p:sp>
        <p:nvSpPr>
          <p:cNvPr id="126979" name="Espace réservé des commentaires 2"/>
          <p:cNvSpPr txBox="1">
            <a:spLocks noGrp="1"/>
          </p:cNvSpPr>
          <p:nvPr>
            <p:ph type="body" sz="quarter" idx="1"/>
          </p:nvPr>
        </p:nvSpPr>
        <p:spPr/>
        <p:txBody>
          <a:bodyPr lIns="91440" tIns="45720" rIns="91440" bIns="45720">
            <a:spAutoFit/>
          </a:bodyPr>
          <a:lstStyle/>
          <a:p>
            <a:pPr eaLnBrk="1"/>
            <a:endParaRPr altLang="fr-FR" smtClean="0">
              <a:latin typeface="Calibri" pitchFamily="34" charset="0"/>
              <a:cs typeface="Mangal" pitchFamily="18" charset="0"/>
            </a:endParaRPr>
          </a:p>
        </p:txBody>
      </p:sp>
      <p:sp>
        <p:nvSpPr>
          <p:cNvPr id="126980" name="Espace réservé du numéro de diapositive 3"/>
          <p:cNvSpPr>
            <a:spLocks/>
          </p:cNvSpPr>
          <p:nvPr/>
        </p:nvSpPr>
        <p:spPr bwMode="auto">
          <a:xfrm>
            <a:off x="3884613" y="8685213"/>
            <a:ext cx="2971800" cy="4572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9525">
            <a:noFill/>
            <a:miter lim="800000"/>
            <a:headEnd/>
            <a:tailEnd/>
          </a:ln>
        </p:spPr>
        <p:txBody>
          <a:bodyPr lIns="90000" tIns="46800" rIns="90000" bIns="46800" anchor="b"/>
          <a:lstStyle/>
          <a:p>
            <a:pPr algn="r">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fld id="{C8E423D3-C468-48C9-9884-F6EF67ECF792}" type="slidenum">
              <a:rPr lang="fr-FR" altLang="fr-FR" sz="1200">
                <a:solidFill>
                  <a:srgbClr val="000000"/>
                </a:solidFill>
              </a:rPr>
              <a:pPr algn="r">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t>40</a:t>
            </a:fld>
            <a:endParaRPr lang="fr-FR" altLang="fr-FR" sz="120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solidFill>
            <a:schemeClr val="accent1"/>
          </a:solidFill>
          <a:ln w="25400">
            <a:solidFill>
              <a:schemeClr val="accent1">
                <a:shade val="50000"/>
              </a:schemeClr>
            </a:solidFill>
          </a:ln>
        </p:spPr>
      </p:sp>
      <p:sp>
        <p:nvSpPr>
          <p:cNvPr id="128003" name="Espace réservé des commentaires 2"/>
          <p:cNvSpPr txBox="1">
            <a:spLocks noGrp="1"/>
          </p:cNvSpPr>
          <p:nvPr>
            <p:ph type="body" sz="quarter" idx="1"/>
          </p:nvPr>
        </p:nvSpPr>
        <p:spPr>
          <a:xfrm>
            <a:off x="685800" y="4343400"/>
            <a:ext cx="5486400" cy="4025900"/>
          </a:xfrm>
        </p:spPr>
        <p:txBody>
          <a:bodyPr/>
          <a:lstStyle/>
          <a:p>
            <a:pPr eaLnBrk="1"/>
            <a:endParaRPr altLang="fr-FR" smtClean="0">
              <a:latin typeface="Calibri" pitchFamily="34" charset="0"/>
              <a:cs typeface="Mangal"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solidFill>
            <a:schemeClr val="accent1"/>
          </a:solidFill>
          <a:ln w="25400">
            <a:solidFill>
              <a:schemeClr val="accent1">
                <a:shade val="50000"/>
              </a:schemeClr>
            </a:solidFill>
          </a:ln>
        </p:spPr>
      </p:sp>
      <p:sp>
        <p:nvSpPr>
          <p:cNvPr id="129027" name="Espace réservé des commentaires 2"/>
          <p:cNvSpPr txBox="1">
            <a:spLocks noGrp="1"/>
          </p:cNvSpPr>
          <p:nvPr>
            <p:ph type="body" sz="quarter" idx="1"/>
          </p:nvPr>
        </p:nvSpPr>
        <p:spPr/>
        <p:txBody>
          <a:bodyPr lIns="91440" tIns="45720" rIns="91440" bIns="45720">
            <a:spAutoFit/>
          </a:bodyPr>
          <a:lstStyle/>
          <a:p>
            <a:pPr eaLnBrk="1"/>
            <a:endParaRPr altLang="fr-FR" smtClean="0">
              <a:latin typeface="Calibri" pitchFamily="34" charset="0"/>
              <a:cs typeface="Mangal" pitchFamily="18" charset="0"/>
            </a:endParaRPr>
          </a:p>
        </p:txBody>
      </p:sp>
      <p:sp>
        <p:nvSpPr>
          <p:cNvPr id="129028" name="Espace réservé du numéro de diapositive 3"/>
          <p:cNvSpPr>
            <a:spLocks/>
          </p:cNvSpPr>
          <p:nvPr/>
        </p:nvSpPr>
        <p:spPr bwMode="auto">
          <a:xfrm>
            <a:off x="3884613" y="8685213"/>
            <a:ext cx="2971800" cy="4572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9525">
            <a:noFill/>
            <a:miter lim="800000"/>
            <a:headEnd/>
            <a:tailEnd/>
          </a:ln>
        </p:spPr>
        <p:txBody>
          <a:bodyPr lIns="90000" tIns="46800" rIns="90000" bIns="46800" anchor="b"/>
          <a:lstStyle/>
          <a:p>
            <a:pPr algn="r">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fld id="{D207F3C0-A16D-4CD3-BAF5-56DBAFE3E4A2}" type="slidenum">
              <a:rPr lang="fr-FR" altLang="fr-FR" sz="1200">
                <a:solidFill>
                  <a:srgbClr val="000000"/>
                </a:solidFill>
              </a:rPr>
              <a:pPr algn="r">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t>42</a:t>
            </a:fld>
            <a:endParaRPr lang="fr-FR" altLang="fr-FR" sz="1200">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solidFill>
            <a:schemeClr val="accent1"/>
          </a:solidFill>
          <a:ln w="25400">
            <a:solidFill>
              <a:schemeClr val="accent1">
                <a:shade val="50000"/>
              </a:schemeClr>
            </a:solidFill>
          </a:ln>
        </p:spPr>
      </p:sp>
      <p:sp>
        <p:nvSpPr>
          <p:cNvPr id="134147" name="Espace réservé des commentaires 2"/>
          <p:cNvSpPr txBox="1">
            <a:spLocks noGrp="1"/>
          </p:cNvSpPr>
          <p:nvPr>
            <p:ph type="body" sz="quarter" idx="1"/>
          </p:nvPr>
        </p:nvSpPr>
        <p:spPr/>
        <p:txBody>
          <a:bodyPr lIns="91440" tIns="45720" rIns="91440" bIns="45720">
            <a:spAutoFit/>
          </a:bodyPr>
          <a:lstStyle/>
          <a:p>
            <a:pPr eaLnBrk="1"/>
            <a:endParaRPr altLang="fr-FR" smtClean="0">
              <a:latin typeface="Calibri" pitchFamily="34" charset="0"/>
              <a:cs typeface="Mangal" pitchFamily="18" charset="0"/>
            </a:endParaRPr>
          </a:p>
        </p:txBody>
      </p:sp>
      <p:sp>
        <p:nvSpPr>
          <p:cNvPr id="134148" name="Espace réservé du numéro de diapositive 3"/>
          <p:cNvSpPr>
            <a:spLocks/>
          </p:cNvSpPr>
          <p:nvPr/>
        </p:nvSpPr>
        <p:spPr bwMode="auto">
          <a:xfrm>
            <a:off x="3884613" y="8685213"/>
            <a:ext cx="2971800" cy="4572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9525">
            <a:noFill/>
            <a:miter lim="800000"/>
            <a:headEnd/>
            <a:tailEnd/>
          </a:ln>
        </p:spPr>
        <p:txBody>
          <a:bodyPr lIns="90000" tIns="46800" rIns="90000" bIns="46800" anchor="b"/>
          <a:lstStyle/>
          <a:p>
            <a:pPr algn="r">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fld id="{CF4C5B17-7D24-4218-BA5B-30AE194AADCC}" type="slidenum">
              <a:rPr lang="fr-FR" altLang="fr-FR" sz="1200">
                <a:solidFill>
                  <a:srgbClr val="000000"/>
                </a:solidFill>
              </a:rPr>
              <a:pPr algn="r">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t>43</a:t>
            </a:fld>
            <a:endParaRPr lang="fr-FR" altLang="fr-FR" sz="120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8601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17412"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9BB208E-98CF-4A59-8222-F249BDB4D04D}" type="slidenum">
              <a:rPr lang="fr-FR" smtClean="0"/>
              <a:pPr fontAlgn="base">
                <a:spcBef>
                  <a:spcPct val="0"/>
                </a:spcBef>
                <a:spcAft>
                  <a:spcPct val="0"/>
                </a:spcAft>
                <a:defRPr/>
              </a:pPr>
              <a:t>44</a:t>
            </a:fld>
            <a:endParaRPr lang="fr-FR"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8704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fr-FR" altLang="fr-FR" smtClean="0"/>
          </a:p>
        </p:txBody>
      </p:sp>
      <p:sp>
        <p:nvSpPr>
          <p:cNvPr id="4" name="Espace réservé du numéro de diapositive 3"/>
          <p:cNvSpPr>
            <a:spLocks noGrp="1"/>
          </p:cNvSpPr>
          <p:nvPr>
            <p:ph type="sldNum" sz="quarter" idx="5"/>
          </p:nvPr>
        </p:nvSpPr>
        <p:spPr/>
        <p:txBody>
          <a:bodyPr/>
          <a:lstStyle/>
          <a:p>
            <a:pPr>
              <a:defRPr/>
            </a:pPr>
            <a:fld id="{6B4D3309-4431-4F70-AF99-FA56B6A8C694}" type="slidenum">
              <a:rPr lang="fr-FR" smtClean="0"/>
              <a:pPr>
                <a:defRPr/>
              </a:pPr>
              <a:t>45</a:t>
            </a:fld>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8806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fr-FR" altLang="fr-FR" smtClean="0"/>
          </a:p>
        </p:txBody>
      </p:sp>
      <p:sp>
        <p:nvSpPr>
          <p:cNvPr id="4" name="Espace réservé du numéro de diapositive 3"/>
          <p:cNvSpPr>
            <a:spLocks noGrp="1"/>
          </p:cNvSpPr>
          <p:nvPr>
            <p:ph type="sldNum" sz="quarter" idx="5"/>
          </p:nvPr>
        </p:nvSpPr>
        <p:spPr/>
        <p:txBody>
          <a:bodyPr/>
          <a:lstStyle/>
          <a:p>
            <a:pPr>
              <a:defRPr/>
            </a:pPr>
            <a:fld id="{D2AF555A-1D04-4BB6-90F8-A6AE8F2F4883}" type="slidenum">
              <a:rPr lang="fr-FR" smtClean="0"/>
              <a:pPr>
                <a:defRPr/>
              </a:pPr>
              <a:t>46</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solidFill>
            <a:schemeClr val="accent1"/>
          </a:solidFill>
          <a:ln w="25400">
            <a:solidFill>
              <a:schemeClr val="accent1">
                <a:shade val="50000"/>
              </a:schemeClr>
            </a:solidFill>
          </a:ln>
        </p:spPr>
      </p:sp>
      <p:sp>
        <p:nvSpPr>
          <p:cNvPr id="105475" name="Espace réservé des commentaires 2"/>
          <p:cNvSpPr txBox="1">
            <a:spLocks noGrp="1"/>
          </p:cNvSpPr>
          <p:nvPr>
            <p:ph type="body" sz="quarter" idx="1"/>
          </p:nvPr>
        </p:nvSpPr>
        <p:spPr/>
        <p:txBody>
          <a:bodyPr lIns="91440" tIns="45720" rIns="91440" bIns="45720">
            <a:spAutoFit/>
          </a:bodyPr>
          <a:lstStyle/>
          <a:p>
            <a:pPr eaLnBrk="1"/>
            <a:endParaRPr altLang="fr-FR" smtClean="0">
              <a:latin typeface="Calibri" pitchFamily="34" charset="0"/>
              <a:cs typeface="Mangal" pitchFamily="18" charset="0"/>
            </a:endParaRPr>
          </a:p>
        </p:txBody>
      </p:sp>
      <p:sp>
        <p:nvSpPr>
          <p:cNvPr id="105476" name="Espace réservé du numéro de diapositive 3"/>
          <p:cNvSpPr>
            <a:spLocks/>
          </p:cNvSpPr>
          <p:nvPr/>
        </p:nvSpPr>
        <p:spPr bwMode="auto">
          <a:xfrm>
            <a:off x="3884613" y="8685213"/>
            <a:ext cx="2971800" cy="4572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9525">
            <a:noFill/>
            <a:miter lim="800000"/>
            <a:headEnd/>
            <a:tailEnd/>
          </a:ln>
        </p:spPr>
        <p:txBody>
          <a:bodyPr lIns="90000" tIns="46800" rIns="90000" bIns="46800" anchor="b"/>
          <a:lstStyle/>
          <a:p>
            <a:pPr algn="r">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fld id="{D04DD261-24A6-43A2-B8B5-FFDE4147D79C}" type="slidenum">
              <a:rPr lang="fr-FR" altLang="fr-FR" sz="1200">
                <a:solidFill>
                  <a:srgbClr val="000000"/>
                </a:solidFill>
              </a:rPr>
              <a:pPr algn="r">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t>14</a:t>
            </a:fld>
            <a:endParaRPr lang="fr-FR" altLang="fr-FR" sz="1200">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8909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18436"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315B9E-7905-4CA9-AA79-DDA0F27F4201}" type="slidenum">
              <a:rPr lang="fr-FR" smtClean="0"/>
              <a:pPr fontAlgn="base">
                <a:spcBef>
                  <a:spcPct val="0"/>
                </a:spcBef>
                <a:spcAft>
                  <a:spcPct val="0"/>
                </a:spcAft>
                <a:defRPr/>
              </a:pPr>
              <a:t>47</a:t>
            </a:fld>
            <a:endParaRPr lang="fr-FR"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9011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19460"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D38616-6128-4475-AB9B-5F6295985130}" type="slidenum">
              <a:rPr lang="fr-FR" smtClean="0"/>
              <a:pPr fontAlgn="base">
                <a:spcBef>
                  <a:spcPct val="0"/>
                </a:spcBef>
                <a:spcAft>
                  <a:spcPct val="0"/>
                </a:spcAft>
                <a:defRPr/>
              </a:pPr>
              <a:t>48</a:t>
            </a:fld>
            <a:endParaRPr lang="fr-FR"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9113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20484"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F1ADBAB-B407-4B77-9307-A5D221C42F2D}" type="slidenum">
              <a:rPr lang="fr-FR" smtClean="0"/>
              <a:pPr fontAlgn="base">
                <a:spcBef>
                  <a:spcPct val="0"/>
                </a:spcBef>
                <a:spcAft>
                  <a:spcPct val="0"/>
                </a:spcAft>
                <a:defRPr/>
              </a:pPr>
              <a:t>49</a:t>
            </a:fld>
            <a:endParaRPr lang="fr-FR"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9216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21508"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4CFD62C-AB16-492A-BA7F-B24827429EC4}" type="slidenum">
              <a:rPr lang="fr-FR" smtClean="0"/>
              <a:pPr fontAlgn="base">
                <a:spcBef>
                  <a:spcPct val="0"/>
                </a:spcBef>
                <a:spcAft>
                  <a:spcPct val="0"/>
                </a:spcAft>
                <a:defRPr/>
              </a:pPr>
              <a:t>50</a:t>
            </a:fld>
            <a:endParaRPr lang="fr-FR"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9318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24580"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54C3D23-71EC-46E8-98E9-B424914FDC64}" type="slidenum">
              <a:rPr lang="fr-FR" smtClean="0"/>
              <a:pPr fontAlgn="base">
                <a:spcBef>
                  <a:spcPct val="0"/>
                </a:spcBef>
                <a:spcAft>
                  <a:spcPct val="0"/>
                </a:spcAft>
                <a:defRPr/>
              </a:pPr>
              <a:t>51</a:t>
            </a:fld>
            <a:endParaRPr lang="fr-FR"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9421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26628"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35376CF-5856-4B00-BC5D-FDBA02CF0D5D}" type="slidenum">
              <a:rPr lang="fr-FR" smtClean="0"/>
              <a:pPr fontAlgn="base">
                <a:spcBef>
                  <a:spcPct val="0"/>
                </a:spcBef>
                <a:spcAft>
                  <a:spcPct val="0"/>
                </a:spcAft>
                <a:defRPr/>
              </a:pPr>
              <a:t>52</a:t>
            </a:fld>
            <a:endParaRPr lang="fr-FR"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9523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26628"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3C931FE-1349-49AC-9BA4-CE672E38FDF3}" type="slidenum">
              <a:rPr lang="fr-FR" smtClean="0"/>
              <a:pPr fontAlgn="base">
                <a:spcBef>
                  <a:spcPct val="0"/>
                </a:spcBef>
                <a:spcAft>
                  <a:spcPct val="0"/>
                </a:spcAft>
                <a:defRPr/>
              </a:pPr>
              <a:t>53</a:t>
            </a:fld>
            <a:endParaRPr lang="fr-FR"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9625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26628"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054D6FB-D2D3-4F21-B31C-E699CE2619FF}" type="slidenum">
              <a:rPr lang="fr-FR" smtClean="0"/>
              <a:pPr fontAlgn="base">
                <a:spcBef>
                  <a:spcPct val="0"/>
                </a:spcBef>
                <a:spcAft>
                  <a:spcPct val="0"/>
                </a:spcAft>
                <a:defRPr/>
              </a:pPr>
              <a:t>54</a:t>
            </a:fld>
            <a:endParaRPr lang="fr-FR"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9728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26628"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75485B-40B2-4F9C-A8C6-3A98F7686C9A}" type="slidenum">
              <a:rPr lang="fr-FR" smtClean="0"/>
              <a:pPr fontAlgn="base">
                <a:spcBef>
                  <a:spcPct val="0"/>
                </a:spcBef>
                <a:spcAft>
                  <a:spcPct val="0"/>
                </a:spcAft>
                <a:defRPr/>
              </a:pPr>
              <a:t>55</a:t>
            </a:fld>
            <a:endParaRPr lang="fr-FR"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9830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26628"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AF54DFF-8E3E-4B6A-8BEC-A76C8387E520}" type="slidenum">
              <a:rPr lang="fr-FR" smtClean="0"/>
              <a:pPr fontAlgn="base">
                <a:spcBef>
                  <a:spcPct val="0"/>
                </a:spcBef>
                <a:spcAft>
                  <a:spcPct val="0"/>
                </a:spcAft>
                <a:defRPr/>
              </a:pPr>
              <a:t>56</a:t>
            </a:fld>
            <a:endParaRPr 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solidFill>
            <a:schemeClr val="accent1"/>
          </a:solidFill>
          <a:ln w="25400">
            <a:solidFill>
              <a:schemeClr val="accent1">
                <a:shade val="50000"/>
              </a:schemeClr>
            </a:solidFill>
          </a:ln>
        </p:spPr>
      </p:sp>
      <p:sp>
        <p:nvSpPr>
          <p:cNvPr id="106499" name="Espace réservé des commentaires 2"/>
          <p:cNvSpPr txBox="1">
            <a:spLocks noGrp="1"/>
          </p:cNvSpPr>
          <p:nvPr>
            <p:ph type="body" sz="quarter" idx="1"/>
          </p:nvPr>
        </p:nvSpPr>
        <p:spPr/>
        <p:txBody>
          <a:bodyPr lIns="91440" tIns="45720" rIns="91440" bIns="45720">
            <a:spAutoFit/>
          </a:bodyPr>
          <a:lstStyle/>
          <a:p>
            <a:pPr eaLnBrk="1"/>
            <a:endParaRPr altLang="fr-FR" smtClean="0">
              <a:latin typeface="Calibri" pitchFamily="34" charset="0"/>
              <a:cs typeface="Mangal" pitchFamily="18" charset="0"/>
            </a:endParaRPr>
          </a:p>
        </p:txBody>
      </p:sp>
      <p:sp>
        <p:nvSpPr>
          <p:cNvPr id="106500" name="Espace réservé du numéro de diapositive 3"/>
          <p:cNvSpPr>
            <a:spLocks/>
          </p:cNvSpPr>
          <p:nvPr/>
        </p:nvSpPr>
        <p:spPr bwMode="auto">
          <a:xfrm>
            <a:off x="3884613" y="8685213"/>
            <a:ext cx="2971800" cy="4572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9525">
            <a:noFill/>
            <a:miter lim="800000"/>
            <a:headEnd/>
            <a:tailEnd/>
          </a:ln>
        </p:spPr>
        <p:txBody>
          <a:bodyPr lIns="90000" tIns="46800" rIns="90000" bIns="46800" anchor="b"/>
          <a:lstStyle/>
          <a:p>
            <a:pPr algn="r">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fld id="{326E6362-DFF5-4558-B2F8-E6A3D52DC672}" type="slidenum">
              <a:rPr lang="fr-FR" altLang="fr-FR" sz="1200">
                <a:solidFill>
                  <a:srgbClr val="000000"/>
                </a:solidFill>
              </a:rPr>
              <a:pPr algn="r">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t>15</a:t>
            </a:fld>
            <a:endParaRPr lang="fr-FR" altLang="fr-FR" sz="1200">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9933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26628"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A0F6392-2959-4DC1-965E-BAF363497BC3}" type="slidenum">
              <a:rPr lang="fr-FR" smtClean="0"/>
              <a:pPr fontAlgn="base">
                <a:spcBef>
                  <a:spcPct val="0"/>
                </a:spcBef>
                <a:spcAft>
                  <a:spcPct val="0"/>
                </a:spcAft>
                <a:defRPr/>
              </a:pPr>
              <a:t>57</a:t>
            </a:fld>
            <a:endParaRPr lang="fr-FR"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0035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26628"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8F8845D-33C4-4A2D-ACD4-2C2B8F473BC4}" type="slidenum">
              <a:rPr lang="fr-FR" smtClean="0"/>
              <a:pPr fontAlgn="base">
                <a:spcBef>
                  <a:spcPct val="0"/>
                </a:spcBef>
                <a:spcAft>
                  <a:spcPct val="0"/>
                </a:spcAft>
                <a:defRPr/>
              </a:pPr>
              <a:t>58</a:t>
            </a:fld>
            <a:endParaRPr lang="fr-FR"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0137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26628"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AF760A8-B395-4CE4-B208-7953C6871F1B}" type="slidenum">
              <a:rPr lang="fr-FR" smtClean="0"/>
              <a:pPr fontAlgn="base">
                <a:spcBef>
                  <a:spcPct val="0"/>
                </a:spcBef>
                <a:spcAft>
                  <a:spcPct val="0"/>
                </a:spcAft>
                <a:defRPr/>
              </a:pPr>
              <a:t>59</a:t>
            </a:fld>
            <a:endParaRPr lang="fr-FR"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0240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26628"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78F8176-2E8B-46B4-9864-3A1877B37573}" type="slidenum">
              <a:rPr lang="fr-FR" smtClean="0"/>
              <a:pPr fontAlgn="base">
                <a:spcBef>
                  <a:spcPct val="0"/>
                </a:spcBef>
                <a:spcAft>
                  <a:spcPct val="0"/>
                </a:spcAft>
                <a:defRPr/>
              </a:pPr>
              <a:t>60</a:t>
            </a:fld>
            <a:endParaRPr lang="fr-FR"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0342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26628"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53E6DD-8C5F-4932-A332-F03BF0E33766}" type="slidenum">
              <a:rPr lang="fr-FR" smtClean="0"/>
              <a:pPr fontAlgn="base">
                <a:spcBef>
                  <a:spcPct val="0"/>
                </a:spcBef>
                <a:spcAft>
                  <a:spcPct val="0"/>
                </a:spcAft>
                <a:defRPr/>
              </a:pPr>
              <a:t>61</a:t>
            </a:fld>
            <a:endParaRPr lang="fr-FR"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0445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26628"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6D2B8F5-82CB-4883-B225-C517F4441ED2}" type="slidenum">
              <a:rPr lang="fr-FR" smtClean="0"/>
              <a:pPr fontAlgn="base">
                <a:spcBef>
                  <a:spcPct val="0"/>
                </a:spcBef>
                <a:spcAft>
                  <a:spcPct val="0"/>
                </a:spcAft>
                <a:defRPr/>
              </a:pPr>
              <a:t>62</a:t>
            </a:fld>
            <a:endParaRPr lang="fr-FR"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0547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26628"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D1EDF6-A17F-4157-9072-952641FDBAC6}" type="slidenum">
              <a:rPr lang="fr-FR" smtClean="0"/>
              <a:pPr fontAlgn="base">
                <a:spcBef>
                  <a:spcPct val="0"/>
                </a:spcBef>
                <a:spcAft>
                  <a:spcPct val="0"/>
                </a:spcAft>
                <a:defRPr/>
              </a:pPr>
              <a:t>63</a:t>
            </a:fld>
            <a:endParaRPr lang="fr-FR"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0649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26628"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9B8C82-68B7-4E9C-894C-EAF4C4208409}" type="slidenum">
              <a:rPr lang="fr-FR" smtClean="0"/>
              <a:pPr fontAlgn="base">
                <a:spcBef>
                  <a:spcPct val="0"/>
                </a:spcBef>
                <a:spcAft>
                  <a:spcPct val="0"/>
                </a:spcAft>
                <a:defRPr/>
              </a:pPr>
              <a:t>64</a:t>
            </a:fld>
            <a:endParaRPr lang="fr-FR"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0649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26628"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9B8C82-68B7-4E9C-894C-EAF4C4208409}" type="slidenum">
              <a:rPr lang="fr-FR" smtClean="0"/>
              <a:pPr fontAlgn="base">
                <a:spcBef>
                  <a:spcPct val="0"/>
                </a:spcBef>
                <a:spcAft>
                  <a:spcPct val="0"/>
                </a:spcAft>
                <a:defRPr/>
              </a:pPr>
              <a:t>65</a:t>
            </a:fld>
            <a:endParaRPr lang="fr-FR"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0752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27652"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2ED6E2-DE86-4284-8A51-DC06F47FAFFB}" type="slidenum">
              <a:rPr lang="fr-FR" smtClean="0"/>
              <a:pPr fontAlgn="base">
                <a:spcBef>
                  <a:spcPct val="0"/>
                </a:spcBef>
                <a:spcAft>
                  <a:spcPct val="0"/>
                </a:spcAft>
                <a:defRPr/>
              </a:pPr>
              <a:t>69</a:t>
            </a:fld>
            <a:endParaRPr 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solidFill>
            <a:schemeClr val="accent1"/>
          </a:solidFill>
          <a:ln w="25400">
            <a:solidFill>
              <a:schemeClr val="accent1">
                <a:shade val="50000"/>
              </a:schemeClr>
            </a:solidFill>
          </a:ln>
        </p:spPr>
      </p:sp>
      <p:sp>
        <p:nvSpPr>
          <p:cNvPr id="107523" name="Espace réservé des commentaires 2"/>
          <p:cNvSpPr txBox="1">
            <a:spLocks noGrp="1"/>
          </p:cNvSpPr>
          <p:nvPr>
            <p:ph type="body" sz="quarter" idx="1"/>
          </p:nvPr>
        </p:nvSpPr>
        <p:spPr/>
        <p:txBody>
          <a:bodyPr lIns="91440" tIns="45720" rIns="91440" bIns="45720">
            <a:spAutoFit/>
          </a:bodyPr>
          <a:lstStyle/>
          <a:p>
            <a:pPr eaLnBrk="1"/>
            <a:endParaRPr altLang="fr-FR" smtClean="0">
              <a:latin typeface="Calibri" pitchFamily="34" charset="0"/>
              <a:cs typeface="Mangal" pitchFamily="18" charset="0"/>
            </a:endParaRPr>
          </a:p>
        </p:txBody>
      </p:sp>
      <p:sp>
        <p:nvSpPr>
          <p:cNvPr id="107524" name="Espace réservé du numéro de diapositive 3"/>
          <p:cNvSpPr>
            <a:spLocks/>
          </p:cNvSpPr>
          <p:nvPr/>
        </p:nvSpPr>
        <p:spPr bwMode="auto">
          <a:xfrm>
            <a:off x="3884613" y="8685213"/>
            <a:ext cx="2971800" cy="4572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9525">
            <a:noFill/>
            <a:miter lim="800000"/>
            <a:headEnd/>
            <a:tailEnd/>
          </a:ln>
        </p:spPr>
        <p:txBody>
          <a:bodyPr lIns="90000" tIns="46800" rIns="90000" bIns="46800" anchor="b"/>
          <a:lstStyle/>
          <a:p>
            <a:pPr algn="r">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fld id="{46AB2D12-5DCB-4148-868A-AB3C9E79D440}" type="slidenum">
              <a:rPr lang="fr-FR" altLang="fr-FR" sz="1200">
                <a:solidFill>
                  <a:srgbClr val="000000"/>
                </a:solidFill>
              </a:rPr>
              <a:pPr algn="r">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t>16</a:t>
            </a:fld>
            <a:endParaRPr lang="fr-FR" altLang="fr-FR" sz="1200">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1059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30724"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E14CD6-1163-4989-89D4-2D35F5F1A4DE}" type="slidenum">
              <a:rPr lang="fr-FR" smtClean="0"/>
              <a:pPr fontAlgn="base">
                <a:spcBef>
                  <a:spcPct val="0"/>
                </a:spcBef>
                <a:spcAft>
                  <a:spcPct val="0"/>
                </a:spcAft>
                <a:defRPr/>
              </a:pPr>
              <a:t>81</a:t>
            </a:fld>
            <a:endParaRPr lang="fr-FR"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1981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endParaRPr lang="fr-FR" altLang="fr-FR" smtClean="0"/>
          </a:p>
        </p:txBody>
      </p:sp>
      <p:sp>
        <p:nvSpPr>
          <p:cNvPr id="4" name="Espace réservé du numéro de diapositive 3"/>
          <p:cNvSpPr>
            <a:spLocks noGrp="1"/>
          </p:cNvSpPr>
          <p:nvPr>
            <p:ph type="sldNum" sz="quarter" idx="5"/>
          </p:nvPr>
        </p:nvSpPr>
        <p:spPr/>
        <p:txBody>
          <a:bodyPr/>
          <a:lstStyle/>
          <a:p>
            <a:pPr>
              <a:defRPr/>
            </a:pPr>
            <a:fld id="{EDCC7633-562A-4F6D-9D83-E76C22C7F3AB}" type="slidenum">
              <a:rPr lang="fr-FR" smtClean="0"/>
              <a:pPr>
                <a:defRPr/>
              </a:pPr>
              <a:t>82</a:t>
            </a:fld>
            <a:endParaRPr lang="fr-F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solidFill>
            <a:schemeClr val="accent1"/>
          </a:solidFill>
          <a:ln w="25400">
            <a:solidFill>
              <a:schemeClr val="accent1">
                <a:shade val="50000"/>
              </a:schemeClr>
            </a:solidFill>
          </a:ln>
        </p:spPr>
      </p:sp>
      <p:sp>
        <p:nvSpPr>
          <p:cNvPr id="161795" name="Espace réservé des commentaires 2"/>
          <p:cNvSpPr txBox="1">
            <a:spLocks noGrp="1"/>
          </p:cNvSpPr>
          <p:nvPr>
            <p:ph type="body" sz="quarter" idx="1"/>
          </p:nvPr>
        </p:nvSpPr>
        <p:spPr/>
        <p:txBody>
          <a:bodyPr lIns="91440" tIns="45720" rIns="91440" bIns="45720">
            <a:spAutoFit/>
          </a:bodyPr>
          <a:lstStyle/>
          <a:p>
            <a:pPr eaLnBrk="1"/>
            <a:endParaRPr altLang="fr-FR" smtClean="0">
              <a:latin typeface="Calibri" pitchFamily="34" charset="0"/>
              <a:cs typeface="Mangal" pitchFamily="18" charset="0"/>
            </a:endParaRPr>
          </a:p>
        </p:txBody>
      </p:sp>
      <p:sp>
        <p:nvSpPr>
          <p:cNvPr id="161796" name="Espace réservé du numéro de diapositive 3"/>
          <p:cNvSpPr>
            <a:spLocks/>
          </p:cNvSpPr>
          <p:nvPr/>
        </p:nvSpPr>
        <p:spPr bwMode="auto">
          <a:xfrm>
            <a:off x="3884613" y="8685213"/>
            <a:ext cx="2971800" cy="4572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9525">
            <a:noFill/>
            <a:miter lim="800000"/>
            <a:headEnd/>
            <a:tailEnd/>
          </a:ln>
        </p:spPr>
        <p:txBody>
          <a:bodyPr lIns="90000" tIns="46800" rIns="90000" bIns="46800" anchor="b"/>
          <a:lstStyle/>
          <a:p>
            <a:pPr algn="r">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fld id="{657663FD-02B0-48FA-BCAE-F642DA621CAA}" type="slidenum">
              <a:rPr lang="fr-FR" altLang="fr-FR" sz="1200">
                <a:solidFill>
                  <a:srgbClr val="000000"/>
                </a:solidFill>
              </a:rPr>
              <a:pPr algn="r">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t>89</a:t>
            </a:fld>
            <a:endParaRPr lang="fr-FR" altLang="fr-FR" sz="1200">
              <a:solidFill>
                <a:srgbClr val="000000"/>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2185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endParaRPr lang="fr-FR" altLang="fr-FR" smtClean="0"/>
          </a:p>
        </p:txBody>
      </p:sp>
      <p:sp>
        <p:nvSpPr>
          <p:cNvPr id="4" name="Espace réservé du numéro de diapositive 3"/>
          <p:cNvSpPr>
            <a:spLocks noGrp="1"/>
          </p:cNvSpPr>
          <p:nvPr>
            <p:ph type="sldNum" sz="quarter" idx="5"/>
          </p:nvPr>
        </p:nvSpPr>
        <p:spPr/>
        <p:txBody>
          <a:bodyPr/>
          <a:lstStyle/>
          <a:p>
            <a:pPr>
              <a:defRPr/>
            </a:pPr>
            <a:fld id="{41623847-AFAF-4C09-BAE9-3413BDA61082}" type="slidenum">
              <a:rPr lang="fr-FR" smtClean="0"/>
              <a:pPr>
                <a:defRPr/>
              </a:pPr>
              <a:t>92</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solidFill>
            <a:schemeClr val="accent1"/>
          </a:solidFill>
          <a:ln w="25400">
            <a:solidFill>
              <a:schemeClr val="accent1">
                <a:shade val="50000"/>
              </a:schemeClr>
            </a:solidFill>
          </a:ln>
        </p:spPr>
      </p:sp>
      <p:sp>
        <p:nvSpPr>
          <p:cNvPr id="108547" name="Espace réservé des commentaires 2"/>
          <p:cNvSpPr txBox="1">
            <a:spLocks noGrp="1"/>
          </p:cNvSpPr>
          <p:nvPr>
            <p:ph type="body" sz="quarter" idx="1"/>
          </p:nvPr>
        </p:nvSpPr>
        <p:spPr/>
        <p:txBody>
          <a:bodyPr lIns="91440" tIns="45720" rIns="91440" bIns="45720">
            <a:spAutoFit/>
          </a:bodyPr>
          <a:lstStyle/>
          <a:p>
            <a:pPr eaLnBrk="1"/>
            <a:endParaRPr altLang="fr-FR" smtClean="0">
              <a:latin typeface="Calibri" pitchFamily="34" charset="0"/>
              <a:cs typeface="Mangal" pitchFamily="18" charset="0"/>
            </a:endParaRPr>
          </a:p>
        </p:txBody>
      </p:sp>
      <p:sp>
        <p:nvSpPr>
          <p:cNvPr id="108548" name="Espace réservé du numéro de diapositive 3"/>
          <p:cNvSpPr>
            <a:spLocks/>
          </p:cNvSpPr>
          <p:nvPr/>
        </p:nvSpPr>
        <p:spPr bwMode="auto">
          <a:xfrm>
            <a:off x="3884613" y="8685213"/>
            <a:ext cx="2971800" cy="4572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9525">
            <a:noFill/>
            <a:miter lim="800000"/>
            <a:headEnd/>
            <a:tailEnd/>
          </a:ln>
        </p:spPr>
        <p:txBody>
          <a:bodyPr lIns="90000" tIns="46800" rIns="90000" bIns="46800" anchor="b"/>
          <a:lstStyle/>
          <a:p>
            <a:pPr algn="r">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fld id="{21BA0C60-8E4F-4E9A-993B-119D30C2FA4C}" type="slidenum">
              <a:rPr lang="fr-FR" altLang="fr-FR" sz="1200">
                <a:solidFill>
                  <a:srgbClr val="000000"/>
                </a:solidFill>
              </a:rPr>
              <a:pPr algn="r">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t>21</a:t>
            </a:fld>
            <a:endParaRPr lang="fr-FR" altLang="fr-FR" sz="120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solidFill>
            <a:schemeClr val="accent1"/>
          </a:solidFill>
          <a:ln w="25400">
            <a:solidFill>
              <a:schemeClr val="accent1">
                <a:shade val="50000"/>
              </a:schemeClr>
            </a:solidFill>
          </a:ln>
        </p:spPr>
      </p:sp>
      <p:sp>
        <p:nvSpPr>
          <p:cNvPr id="109571" name="Espace réservé des commentaires 2"/>
          <p:cNvSpPr txBox="1">
            <a:spLocks noGrp="1"/>
          </p:cNvSpPr>
          <p:nvPr>
            <p:ph type="body" sz="quarter" idx="1"/>
          </p:nvPr>
        </p:nvSpPr>
        <p:spPr/>
        <p:txBody>
          <a:bodyPr lIns="91440" tIns="45720" rIns="91440" bIns="45720">
            <a:spAutoFit/>
          </a:bodyPr>
          <a:lstStyle/>
          <a:p>
            <a:pPr eaLnBrk="1"/>
            <a:endParaRPr altLang="fr-FR" smtClean="0">
              <a:latin typeface="Calibri" pitchFamily="34" charset="0"/>
              <a:cs typeface="Mangal" pitchFamily="18" charset="0"/>
            </a:endParaRPr>
          </a:p>
        </p:txBody>
      </p:sp>
      <p:sp>
        <p:nvSpPr>
          <p:cNvPr id="109572" name="Espace réservé du numéro de diapositive 3"/>
          <p:cNvSpPr>
            <a:spLocks/>
          </p:cNvSpPr>
          <p:nvPr/>
        </p:nvSpPr>
        <p:spPr bwMode="auto">
          <a:xfrm>
            <a:off x="3884613" y="8685213"/>
            <a:ext cx="2971800" cy="4572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9525">
            <a:noFill/>
            <a:miter lim="800000"/>
            <a:headEnd/>
            <a:tailEnd/>
          </a:ln>
        </p:spPr>
        <p:txBody>
          <a:bodyPr lIns="90000" tIns="46800" rIns="90000" bIns="46800" anchor="b"/>
          <a:lstStyle/>
          <a:p>
            <a:pPr algn="r">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fld id="{D223FE57-14BF-4212-939E-64D7FEE1510F}" type="slidenum">
              <a:rPr lang="fr-FR" altLang="fr-FR" sz="1200">
                <a:solidFill>
                  <a:srgbClr val="000000"/>
                </a:solidFill>
              </a:rPr>
              <a:pPr algn="r">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t>22</a:t>
            </a:fld>
            <a:endParaRPr lang="fr-FR" altLang="fr-FR" sz="120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solidFill>
            <a:schemeClr val="accent1"/>
          </a:solidFill>
          <a:ln w="25400">
            <a:solidFill>
              <a:schemeClr val="accent1">
                <a:shade val="50000"/>
              </a:schemeClr>
            </a:solidFill>
          </a:ln>
        </p:spPr>
      </p:sp>
      <p:sp>
        <p:nvSpPr>
          <p:cNvPr id="110595" name="Espace réservé des commentaires 2"/>
          <p:cNvSpPr txBox="1">
            <a:spLocks noGrp="1"/>
          </p:cNvSpPr>
          <p:nvPr>
            <p:ph type="body" sz="quarter" idx="1"/>
          </p:nvPr>
        </p:nvSpPr>
        <p:spPr/>
        <p:txBody>
          <a:bodyPr lIns="91440" tIns="45720" rIns="91440" bIns="45720">
            <a:spAutoFit/>
          </a:bodyPr>
          <a:lstStyle/>
          <a:p>
            <a:pPr eaLnBrk="1"/>
            <a:endParaRPr altLang="fr-FR" smtClean="0">
              <a:latin typeface="Calibri" pitchFamily="34" charset="0"/>
              <a:cs typeface="Mangal" pitchFamily="18" charset="0"/>
            </a:endParaRPr>
          </a:p>
        </p:txBody>
      </p:sp>
      <p:sp>
        <p:nvSpPr>
          <p:cNvPr id="110596" name="Espace réservé du numéro de diapositive 3"/>
          <p:cNvSpPr>
            <a:spLocks/>
          </p:cNvSpPr>
          <p:nvPr/>
        </p:nvSpPr>
        <p:spPr bwMode="auto">
          <a:xfrm>
            <a:off x="3884613" y="8685213"/>
            <a:ext cx="2971800" cy="4572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9525">
            <a:noFill/>
            <a:miter lim="800000"/>
            <a:headEnd/>
            <a:tailEnd/>
          </a:ln>
        </p:spPr>
        <p:txBody>
          <a:bodyPr lIns="90000" tIns="46800" rIns="90000" bIns="46800" anchor="b"/>
          <a:lstStyle/>
          <a:p>
            <a:pPr algn="r">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fld id="{7FC19705-0EA8-4C87-B76A-009577035FBD}" type="slidenum">
              <a:rPr lang="fr-FR" altLang="fr-FR" sz="1200">
                <a:solidFill>
                  <a:srgbClr val="000000"/>
                </a:solidFill>
              </a:rPr>
              <a:pPr algn="r">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t>23</a:t>
            </a:fld>
            <a:endParaRPr lang="fr-FR" altLang="fr-FR" sz="120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solidFill>
            <a:schemeClr val="accent1"/>
          </a:solidFill>
          <a:ln w="25400">
            <a:solidFill>
              <a:schemeClr val="accent1">
                <a:shade val="50000"/>
              </a:schemeClr>
            </a:solidFill>
          </a:ln>
        </p:spPr>
      </p:sp>
      <p:sp>
        <p:nvSpPr>
          <p:cNvPr id="111619" name="Espace réservé des commentaires 2"/>
          <p:cNvSpPr txBox="1">
            <a:spLocks noGrp="1"/>
          </p:cNvSpPr>
          <p:nvPr>
            <p:ph type="body" sz="quarter" idx="1"/>
          </p:nvPr>
        </p:nvSpPr>
        <p:spPr/>
        <p:txBody>
          <a:bodyPr lIns="91440" tIns="45720" rIns="91440" bIns="45720">
            <a:spAutoFit/>
          </a:bodyPr>
          <a:lstStyle/>
          <a:p>
            <a:pPr eaLnBrk="1"/>
            <a:endParaRPr altLang="fr-FR" smtClean="0">
              <a:latin typeface="Calibri" pitchFamily="34" charset="0"/>
              <a:cs typeface="Mangal" pitchFamily="18" charset="0"/>
            </a:endParaRPr>
          </a:p>
        </p:txBody>
      </p:sp>
      <p:sp>
        <p:nvSpPr>
          <p:cNvPr id="111620" name="Espace réservé du numéro de diapositive 3"/>
          <p:cNvSpPr>
            <a:spLocks/>
          </p:cNvSpPr>
          <p:nvPr/>
        </p:nvSpPr>
        <p:spPr bwMode="auto">
          <a:xfrm>
            <a:off x="3884613" y="8685213"/>
            <a:ext cx="2971800" cy="4572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9525">
            <a:noFill/>
            <a:miter lim="800000"/>
            <a:headEnd/>
            <a:tailEnd/>
          </a:ln>
        </p:spPr>
        <p:txBody>
          <a:bodyPr lIns="90000" tIns="46800" rIns="90000" bIns="46800" anchor="b"/>
          <a:lstStyle/>
          <a:p>
            <a:pPr algn="r">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fld id="{9D46F490-E7E1-41FC-85C9-48538C2B9DE2}" type="slidenum">
              <a:rPr lang="fr-FR" altLang="fr-FR" sz="1200">
                <a:solidFill>
                  <a:srgbClr val="000000"/>
                </a:solidFill>
              </a:rPr>
              <a:pPr algn="r">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t>25</a:t>
            </a:fld>
            <a:endParaRPr lang="fr-FR" altLang="fr-FR" sz="120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62892308-D518-4652-BF8F-02C0D01BD810}" type="datetimeFigureOut">
              <a:rPr lang="fr-FR" smtClean="0"/>
              <a:t>27/09/2022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F1F2131-6865-40BF-AE54-811502C39FA9}" type="slidenum">
              <a:rPr lang="fr-FR" smtClean="0"/>
              <a:t>‹N°›</a:t>
            </a:fld>
            <a:endParaRPr lang="fr-FR"/>
          </a:p>
        </p:txBody>
      </p:sp>
    </p:spTree>
    <p:extLst>
      <p:ext uri="{BB962C8B-B14F-4D97-AF65-F5344CB8AC3E}">
        <p14:creationId xmlns:p14="http://schemas.microsoft.com/office/powerpoint/2010/main" val="1172477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2892308-D518-4652-BF8F-02C0D01BD810}" type="datetimeFigureOut">
              <a:rPr lang="fr-FR" smtClean="0"/>
              <a:t>27/09/2022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F1F2131-6865-40BF-AE54-811502C39FA9}" type="slidenum">
              <a:rPr lang="fr-FR" smtClean="0"/>
              <a:t>‹N°›</a:t>
            </a:fld>
            <a:endParaRPr lang="fr-FR"/>
          </a:p>
        </p:txBody>
      </p:sp>
    </p:spTree>
    <p:extLst>
      <p:ext uri="{BB962C8B-B14F-4D97-AF65-F5344CB8AC3E}">
        <p14:creationId xmlns:p14="http://schemas.microsoft.com/office/powerpoint/2010/main" val="201073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2892308-D518-4652-BF8F-02C0D01BD810}" type="datetimeFigureOut">
              <a:rPr lang="fr-FR" smtClean="0"/>
              <a:t>27/09/2022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F1F2131-6865-40BF-AE54-811502C39FA9}" type="slidenum">
              <a:rPr lang="fr-FR" smtClean="0"/>
              <a:t>‹N°›</a:t>
            </a:fld>
            <a:endParaRPr lang="fr-FR"/>
          </a:p>
        </p:txBody>
      </p:sp>
    </p:spTree>
    <p:extLst>
      <p:ext uri="{BB962C8B-B14F-4D97-AF65-F5344CB8AC3E}">
        <p14:creationId xmlns:p14="http://schemas.microsoft.com/office/powerpoint/2010/main" val="1461541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2892308-D518-4652-BF8F-02C0D01BD810}" type="datetimeFigureOut">
              <a:rPr lang="fr-FR" smtClean="0"/>
              <a:t>27/09/2022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F1F2131-6865-40BF-AE54-811502C39FA9}" type="slidenum">
              <a:rPr lang="fr-FR" smtClean="0"/>
              <a:t>‹N°›</a:t>
            </a:fld>
            <a:endParaRPr lang="fr-FR"/>
          </a:p>
        </p:txBody>
      </p:sp>
    </p:spTree>
    <p:extLst>
      <p:ext uri="{BB962C8B-B14F-4D97-AF65-F5344CB8AC3E}">
        <p14:creationId xmlns:p14="http://schemas.microsoft.com/office/powerpoint/2010/main" val="2743525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62892308-D518-4652-BF8F-02C0D01BD810}" type="datetimeFigureOut">
              <a:rPr lang="fr-FR" smtClean="0"/>
              <a:t>27/09/2022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F1F2131-6865-40BF-AE54-811502C39FA9}" type="slidenum">
              <a:rPr lang="fr-FR" smtClean="0"/>
              <a:t>‹N°›</a:t>
            </a:fld>
            <a:endParaRPr lang="fr-FR"/>
          </a:p>
        </p:txBody>
      </p:sp>
    </p:spTree>
    <p:extLst>
      <p:ext uri="{BB962C8B-B14F-4D97-AF65-F5344CB8AC3E}">
        <p14:creationId xmlns:p14="http://schemas.microsoft.com/office/powerpoint/2010/main" val="2868434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62892308-D518-4652-BF8F-02C0D01BD810}" type="datetimeFigureOut">
              <a:rPr lang="fr-FR" smtClean="0"/>
              <a:t>27/09/2022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F1F2131-6865-40BF-AE54-811502C39FA9}" type="slidenum">
              <a:rPr lang="fr-FR" smtClean="0"/>
              <a:t>‹N°›</a:t>
            </a:fld>
            <a:endParaRPr lang="fr-FR"/>
          </a:p>
        </p:txBody>
      </p:sp>
    </p:spTree>
    <p:extLst>
      <p:ext uri="{BB962C8B-B14F-4D97-AF65-F5344CB8AC3E}">
        <p14:creationId xmlns:p14="http://schemas.microsoft.com/office/powerpoint/2010/main" val="1242731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62892308-D518-4652-BF8F-02C0D01BD810}" type="datetimeFigureOut">
              <a:rPr lang="fr-FR" smtClean="0"/>
              <a:t>27/09/2022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9F1F2131-6865-40BF-AE54-811502C39FA9}" type="slidenum">
              <a:rPr lang="fr-FR" smtClean="0"/>
              <a:t>‹N°›</a:t>
            </a:fld>
            <a:endParaRPr lang="fr-FR"/>
          </a:p>
        </p:txBody>
      </p:sp>
    </p:spTree>
    <p:extLst>
      <p:ext uri="{BB962C8B-B14F-4D97-AF65-F5344CB8AC3E}">
        <p14:creationId xmlns:p14="http://schemas.microsoft.com/office/powerpoint/2010/main" val="2720099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62892308-D518-4652-BF8F-02C0D01BD810}" type="datetimeFigureOut">
              <a:rPr lang="fr-FR" smtClean="0"/>
              <a:t>27/09/2022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9F1F2131-6865-40BF-AE54-811502C39FA9}" type="slidenum">
              <a:rPr lang="fr-FR" smtClean="0"/>
              <a:t>‹N°›</a:t>
            </a:fld>
            <a:endParaRPr lang="fr-FR"/>
          </a:p>
        </p:txBody>
      </p:sp>
    </p:spTree>
    <p:extLst>
      <p:ext uri="{BB962C8B-B14F-4D97-AF65-F5344CB8AC3E}">
        <p14:creationId xmlns:p14="http://schemas.microsoft.com/office/powerpoint/2010/main" val="1946984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2892308-D518-4652-BF8F-02C0D01BD810}" type="datetimeFigureOut">
              <a:rPr lang="fr-FR" smtClean="0"/>
              <a:t>27/09/2022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9F1F2131-6865-40BF-AE54-811502C39FA9}" type="slidenum">
              <a:rPr lang="fr-FR" smtClean="0"/>
              <a:t>‹N°›</a:t>
            </a:fld>
            <a:endParaRPr lang="fr-FR"/>
          </a:p>
        </p:txBody>
      </p:sp>
    </p:spTree>
    <p:extLst>
      <p:ext uri="{BB962C8B-B14F-4D97-AF65-F5344CB8AC3E}">
        <p14:creationId xmlns:p14="http://schemas.microsoft.com/office/powerpoint/2010/main" val="2056916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2892308-D518-4652-BF8F-02C0D01BD810}" type="datetimeFigureOut">
              <a:rPr lang="fr-FR" smtClean="0"/>
              <a:t>27/09/2022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F1F2131-6865-40BF-AE54-811502C39FA9}" type="slidenum">
              <a:rPr lang="fr-FR" smtClean="0"/>
              <a:t>‹N°›</a:t>
            </a:fld>
            <a:endParaRPr lang="fr-FR"/>
          </a:p>
        </p:txBody>
      </p:sp>
    </p:spTree>
    <p:extLst>
      <p:ext uri="{BB962C8B-B14F-4D97-AF65-F5344CB8AC3E}">
        <p14:creationId xmlns:p14="http://schemas.microsoft.com/office/powerpoint/2010/main" val="2418812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2892308-D518-4652-BF8F-02C0D01BD810}" type="datetimeFigureOut">
              <a:rPr lang="fr-FR" smtClean="0"/>
              <a:t>27/09/2022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F1F2131-6865-40BF-AE54-811502C39FA9}" type="slidenum">
              <a:rPr lang="fr-FR" smtClean="0"/>
              <a:t>‹N°›</a:t>
            </a:fld>
            <a:endParaRPr lang="fr-FR"/>
          </a:p>
        </p:txBody>
      </p:sp>
    </p:spTree>
    <p:extLst>
      <p:ext uri="{BB962C8B-B14F-4D97-AF65-F5344CB8AC3E}">
        <p14:creationId xmlns:p14="http://schemas.microsoft.com/office/powerpoint/2010/main" val="3249390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892308-D518-4652-BF8F-02C0D01BD810}" type="datetimeFigureOut">
              <a:rPr lang="fr-FR" smtClean="0"/>
              <a:t>27/09/2022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F2131-6865-40BF-AE54-811502C39FA9}" type="slidenum">
              <a:rPr lang="fr-FR" smtClean="0"/>
              <a:t>‹N°›</a:t>
            </a:fld>
            <a:endParaRPr lang="fr-FR"/>
          </a:p>
        </p:txBody>
      </p:sp>
    </p:spTree>
    <p:extLst>
      <p:ext uri="{BB962C8B-B14F-4D97-AF65-F5344CB8AC3E}">
        <p14:creationId xmlns:p14="http://schemas.microsoft.com/office/powerpoint/2010/main" val="3184077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hyperlink" Target="lecon%201%20s&#233;isme2014.ppt" TargetMode="Externa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6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6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mathrix.fr/svt/le-climat-et-la-meteo-sont-variables/risque-meteorologiques-7099"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gif"/><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9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fficher l'image d'origine"/>
          <p:cNvPicPr>
            <a:picLocks noChangeAspect="1" noChangeArrowheads="1"/>
          </p:cNvPicPr>
          <p:nvPr/>
        </p:nvPicPr>
        <p:blipFill>
          <a:blip r:embed="rId2" cstate="print"/>
          <a:srcRect/>
          <a:stretch>
            <a:fillRect/>
          </a:stretch>
        </p:blipFill>
        <p:spPr bwMode="auto">
          <a:xfrm>
            <a:off x="971600" y="692696"/>
            <a:ext cx="6998409" cy="5256584"/>
          </a:xfrm>
          <a:prstGeom prst="rect">
            <a:avLst/>
          </a:prstGeom>
          <a:noFill/>
        </p:spPr>
      </p:pic>
    </p:spTree>
    <p:extLst>
      <p:ext uri="{BB962C8B-B14F-4D97-AF65-F5344CB8AC3E}">
        <p14:creationId xmlns:p14="http://schemas.microsoft.com/office/powerpoint/2010/main" val="40421229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Box 1"/>
          <p:cNvSpPr txBox="1">
            <a:spLocks noChangeArrowheads="1"/>
          </p:cNvSpPr>
          <p:nvPr/>
        </p:nvSpPr>
        <p:spPr bwMode="auto">
          <a:xfrm>
            <a:off x="457200" y="274638"/>
            <a:ext cx="8229600" cy="1143000"/>
          </a:xfrm>
          <a:prstGeom prst="rect">
            <a:avLst/>
          </a:prstGeom>
          <a:noFill/>
          <a:ln w="9525">
            <a:noFill/>
            <a:round/>
            <a:headEnd/>
            <a:tailEnd/>
          </a:ln>
          <a:effectLst/>
        </p:spPr>
        <p:txBody>
          <a:bodyPr anchor="ct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4400" dirty="0">
                <a:solidFill>
                  <a:srgbClr val="FF0000"/>
                </a:solidFill>
                <a:ea typeface="Lucida Sans Unicode" pitchFamily="34" charset="0"/>
                <a:cs typeface="Lucida Sans Unicode" pitchFamily="34" charset="0"/>
              </a:rPr>
              <a:t>Conclusion risques</a:t>
            </a:r>
          </a:p>
        </p:txBody>
      </p:sp>
      <p:sp>
        <p:nvSpPr>
          <p:cNvPr id="8194" name="Text Box 2"/>
          <p:cNvSpPr txBox="1">
            <a:spLocks noChangeArrowheads="1"/>
          </p:cNvSpPr>
          <p:nvPr/>
        </p:nvSpPr>
        <p:spPr bwMode="auto">
          <a:xfrm>
            <a:off x="457200" y="1600200"/>
            <a:ext cx="8229600" cy="4276725"/>
          </a:xfrm>
          <a:prstGeom prst="rect">
            <a:avLst/>
          </a:prstGeom>
          <a:noFill/>
          <a:ln w="9525">
            <a:noFill/>
            <a:round/>
            <a:headEnd/>
            <a:tailEnd/>
          </a:ln>
          <a:effectLst/>
        </p:spPr>
        <p:txBody>
          <a:bodyPr/>
          <a:lstStyle/>
          <a:p>
            <a: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200" dirty="0">
                <a:solidFill>
                  <a:srgbClr val="FF0000"/>
                </a:solidFill>
                <a:ea typeface="Lucida Sans Unicode" pitchFamily="34" charset="0"/>
                <a:cs typeface="Lucida Sans Unicode" pitchFamily="34" charset="0"/>
              </a:rPr>
              <a:t>Les aléas </a:t>
            </a:r>
            <a:r>
              <a:rPr lang="fr-FR" altLang="fr-FR" sz="3200" dirty="0" smtClean="0">
                <a:solidFill>
                  <a:srgbClr val="FF0000"/>
                </a:solidFill>
                <a:ea typeface="Lucida Sans Unicode" pitchFamily="34" charset="0"/>
                <a:cs typeface="Lucida Sans Unicode" pitchFamily="34" charset="0"/>
              </a:rPr>
              <a:t>dus </a:t>
            </a:r>
            <a:r>
              <a:rPr lang="fr-FR" altLang="fr-FR" sz="3200" dirty="0">
                <a:solidFill>
                  <a:srgbClr val="FF0000"/>
                </a:solidFill>
                <a:ea typeface="Lucida Sans Unicode" pitchFamily="34" charset="0"/>
                <a:cs typeface="Lucida Sans Unicode" pitchFamily="34" charset="0"/>
              </a:rPr>
              <a:t>à l’activité </a:t>
            </a:r>
            <a:r>
              <a:rPr lang="fr-FR" altLang="fr-FR" sz="3200" dirty="0" smtClean="0">
                <a:solidFill>
                  <a:srgbClr val="FF0000"/>
                </a:solidFill>
                <a:ea typeface="Lucida Sans Unicode" pitchFamily="34" charset="0"/>
                <a:cs typeface="Lucida Sans Unicode" pitchFamily="34" charset="0"/>
              </a:rPr>
              <a:t>interne et externe de </a:t>
            </a:r>
            <a:r>
              <a:rPr lang="fr-FR" altLang="fr-FR" sz="3200" dirty="0">
                <a:solidFill>
                  <a:srgbClr val="FF0000"/>
                </a:solidFill>
                <a:ea typeface="Lucida Sans Unicode" pitchFamily="34" charset="0"/>
                <a:cs typeface="Lucida Sans Unicode" pitchFamily="34" charset="0"/>
              </a:rPr>
              <a:t>la planète engendrent des risques pour l’Homme.</a:t>
            </a:r>
          </a:p>
          <a:p>
            <a: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200" dirty="0">
                <a:ea typeface="Lucida Sans Unicode" pitchFamily="34" charset="0"/>
                <a:cs typeface="Lucida Sans Unicode" pitchFamily="34" charset="0"/>
              </a:rPr>
              <a:t>Pour se protéger contre ces </a:t>
            </a:r>
            <a:r>
              <a:rPr lang="fr-FR" altLang="fr-FR" sz="3200" dirty="0" smtClean="0">
                <a:ea typeface="Lucida Sans Unicode" pitchFamily="34" charset="0"/>
                <a:cs typeface="Lucida Sans Unicode" pitchFamily="34" charset="0"/>
              </a:rPr>
              <a:t>phénomènes, </a:t>
            </a:r>
            <a:r>
              <a:rPr lang="fr-FR" altLang="fr-FR" sz="3200" dirty="0">
                <a:ea typeface="Lucida Sans Unicode" pitchFamily="34" charset="0"/>
                <a:cs typeface="Lucida Sans Unicode" pitchFamily="34" charset="0"/>
              </a:rPr>
              <a:t>étudions leurs fonctionnements.</a:t>
            </a:r>
          </a:p>
          <a:p>
            <a: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sz="3200" dirty="0">
              <a:solidFill>
                <a:srgbClr val="FF0000"/>
              </a:solidFill>
              <a:ea typeface="Lucida Sans Unicode" pitchFamily="34" charset="0"/>
              <a:cs typeface="Lucida Sans Unicode" pitchFamily="34" charset="0"/>
            </a:endParaRPr>
          </a:p>
        </p:txBody>
      </p:sp>
    </p:spTree>
    <p:extLst>
      <p:ext uri="{BB962C8B-B14F-4D97-AF65-F5344CB8AC3E}">
        <p14:creationId xmlns:p14="http://schemas.microsoft.com/office/powerpoint/2010/main" val="8349088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additive="repl">
                                        <p:cTn id="6" dur="1" fill="hold">
                                          <p:stCondLst>
                                            <p:cond delay="0"/>
                                          </p:stCondLst>
                                        </p:cTn>
                                        <p:tgtEl>
                                          <p:spTgt spid="8193"/>
                                        </p:tgtEl>
                                        <p:attrNameLst>
                                          <p:attrName>style.visibility</p:attrName>
                                        </p:attrNameLst>
                                      </p:cBhvr>
                                      <p:to>
                                        <p:strVal val="visible"/>
                                      </p:to>
                                    </p:set>
                                    <p:animEffect transition="in" filter="wipe(down)">
                                      <p:cBhvr additive="repl">
                                        <p:cTn id="7" dur="500"/>
                                        <p:tgtEl>
                                          <p:spTgt spid="81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additive="repl">
                                        <p:cTn id="11" dur="1" fill="hold">
                                          <p:stCondLst>
                                            <p:cond delay="0"/>
                                          </p:stCondLst>
                                        </p:cTn>
                                        <p:tgtEl>
                                          <p:spTgt spid="8194">
                                            <p:txEl>
                                              <p:pRg st="0" end="0"/>
                                            </p:txEl>
                                          </p:spTgt>
                                        </p:tgtEl>
                                        <p:attrNameLst>
                                          <p:attrName>style.visibility</p:attrName>
                                        </p:attrNameLst>
                                      </p:cBhvr>
                                      <p:to>
                                        <p:strVal val="visible"/>
                                      </p:to>
                                    </p:set>
                                    <p:animEffect transition="in" filter="wipe(down)">
                                      <p:cBhvr additive="repl">
                                        <p:cTn id="12" dur="500"/>
                                        <p:tgtEl>
                                          <p:spTgt spid="819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additive="repl">
                                        <p:cTn id="16" dur="1" fill="hold">
                                          <p:stCondLst>
                                            <p:cond delay="0"/>
                                          </p:stCondLst>
                                        </p:cTn>
                                        <p:tgtEl>
                                          <p:spTgt spid="8194">
                                            <p:txEl>
                                              <p:pRg st="1" end="1"/>
                                            </p:txEl>
                                          </p:spTgt>
                                        </p:tgtEl>
                                        <p:attrNameLst>
                                          <p:attrName>style.visibility</p:attrName>
                                        </p:attrNameLst>
                                      </p:cBhvr>
                                      <p:to>
                                        <p:strVal val="visible"/>
                                      </p:to>
                                    </p:set>
                                    <p:animEffect transition="in" filter="wipe(down)">
                                      <p:cBhvr additive="repl">
                                        <p:cTn id="17" dur="500"/>
                                        <p:tgtEl>
                                          <p:spTgt spid="819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Autofit/>
          </a:bodyPr>
          <a:lstStyle/>
          <a:p>
            <a:r>
              <a:rPr lang="fr-FR" sz="4800" dirty="0" smtClean="0">
                <a:solidFill>
                  <a:srgbClr val="FF0000"/>
                </a:solidFill>
              </a:rPr>
              <a:t>Leçon 1: les manifestations de l'activité interne du globe</a:t>
            </a:r>
            <a:endParaRPr lang="fr-FR" sz="4800" dirty="0">
              <a:solidFill>
                <a:srgbClr val="FF0000"/>
              </a:solidFill>
            </a:endParaRPr>
          </a:p>
        </p:txBody>
      </p:sp>
      <p:sp>
        <p:nvSpPr>
          <p:cNvPr id="3" name="Sous-titre 2"/>
          <p:cNvSpPr>
            <a:spLocks noGrp="1"/>
          </p:cNvSpPr>
          <p:nvPr>
            <p:ph type="subTitle" idx="1"/>
          </p:nvPr>
        </p:nvSpPr>
        <p:spPr/>
        <p:txBody>
          <a:bodyPr/>
          <a:lstStyle/>
          <a:p>
            <a:endParaRPr lang="fr-FR"/>
          </a:p>
        </p:txBody>
      </p:sp>
    </p:spTree>
    <p:extLst>
      <p:ext uri="{BB962C8B-B14F-4D97-AF65-F5344CB8AC3E}">
        <p14:creationId xmlns:p14="http://schemas.microsoft.com/office/powerpoint/2010/main" val="1256303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pPr marL="0" indent="0">
              <a:buNone/>
            </a:pPr>
            <a:r>
              <a:rPr lang="fr-FR" dirty="0" smtClean="0"/>
              <a:t>Connaissez vous des phénomènes liés à l’activité interne de la Terre qui sont responsables de nombreuses catastrophes?</a:t>
            </a:r>
            <a:endParaRPr lang="fr-FR" dirty="0"/>
          </a:p>
        </p:txBody>
      </p:sp>
    </p:spTree>
    <p:extLst>
      <p:ext uri="{BB962C8B-B14F-4D97-AF65-F5344CB8AC3E}">
        <p14:creationId xmlns:p14="http://schemas.microsoft.com/office/powerpoint/2010/main" val="2389101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http://fr.cdn.v5.futura-sciences.com/builds/images/thumbs/d/df51d72a79_def-seisme_martinluff-Flickr.jpg"/>
          <p:cNvPicPr>
            <a:picLocks noChangeAspect="1" noChangeArrowheads="1"/>
          </p:cNvPicPr>
          <p:nvPr/>
        </p:nvPicPr>
        <p:blipFill>
          <a:blip r:embed="rId3" cstate="print"/>
          <a:srcRect/>
          <a:stretch>
            <a:fillRect/>
          </a:stretch>
        </p:blipFill>
        <p:spPr bwMode="auto">
          <a:xfrm>
            <a:off x="603488" y="692696"/>
            <a:ext cx="2843212" cy="2533650"/>
          </a:xfrm>
          <a:prstGeom prst="rect">
            <a:avLst/>
          </a:prstGeom>
          <a:noFill/>
          <a:ln w="9525">
            <a:noFill/>
            <a:miter lim="800000"/>
            <a:headEnd/>
            <a:tailEnd/>
          </a:ln>
        </p:spPr>
      </p:pic>
      <p:sp>
        <p:nvSpPr>
          <p:cNvPr id="3076" name="AutoShape 7" descr="Résultat de recherche d'images pour &quot;photo seisme&quot;"/>
          <p:cNvSpPr>
            <a:spLocks noChangeAspect="1" noChangeArrowheads="1"/>
          </p:cNvSpPr>
          <p:nvPr/>
        </p:nvSpPr>
        <p:spPr bwMode="auto">
          <a:xfrm>
            <a:off x="144463" y="-144463"/>
            <a:ext cx="304800" cy="304801"/>
          </a:xfrm>
          <a:prstGeom prst="rect">
            <a:avLst/>
          </a:prstGeom>
          <a:noFill/>
          <a:ln w="9525">
            <a:noFill/>
            <a:miter lim="800000"/>
            <a:headEnd/>
            <a:tailEnd/>
          </a:ln>
        </p:spPr>
        <p:txBody>
          <a:bodyPr/>
          <a:lstStyle/>
          <a:p>
            <a:pPr>
              <a:tabLst>
                <a:tab pos="569913" algn="l"/>
                <a:tab pos="1484313" algn="l"/>
                <a:tab pos="2398713" algn="l"/>
                <a:tab pos="3313113" algn="l"/>
                <a:tab pos="4227513" algn="l"/>
                <a:tab pos="5141913" algn="l"/>
                <a:tab pos="6056313" algn="l"/>
                <a:tab pos="6970713" algn="l"/>
                <a:tab pos="7885113" algn="l"/>
                <a:tab pos="8799513" algn="l"/>
                <a:tab pos="9713913" algn="l"/>
              </a:tabLst>
            </a:pPr>
            <a:endParaRPr lang="fr-FR" altLang="fr-FR"/>
          </a:p>
        </p:txBody>
      </p:sp>
      <p:sp>
        <p:nvSpPr>
          <p:cNvPr id="3077" name="AutoShape 9" descr="Résultat de recherche d'images pour &quot;photo seisme&quot;"/>
          <p:cNvSpPr>
            <a:spLocks noChangeAspect="1" noChangeArrowheads="1"/>
          </p:cNvSpPr>
          <p:nvPr/>
        </p:nvSpPr>
        <p:spPr bwMode="auto">
          <a:xfrm>
            <a:off x="296863" y="7938"/>
            <a:ext cx="304800" cy="304800"/>
          </a:xfrm>
          <a:prstGeom prst="rect">
            <a:avLst/>
          </a:prstGeom>
          <a:noFill/>
          <a:ln w="9525">
            <a:noFill/>
            <a:miter lim="800000"/>
            <a:headEnd/>
            <a:tailEnd/>
          </a:ln>
        </p:spPr>
        <p:txBody>
          <a:bodyPr/>
          <a:lstStyle/>
          <a:p>
            <a:pPr>
              <a:tabLst>
                <a:tab pos="569913" algn="l"/>
                <a:tab pos="1484313" algn="l"/>
                <a:tab pos="2398713" algn="l"/>
                <a:tab pos="3313113" algn="l"/>
                <a:tab pos="4227513" algn="l"/>
                <a:tab pos="5141913" algn="l"/>
                <a:tab pos="6056313" algn="l"/>
                <a:tab pos="6970713" algn="l"/>
                <a:tab pos="7885113" algn="l"/>
                <a:tab pos="8799513" algn="l"/>
                <a:tab pos="9713913" algn="l"/>
              </a:tabLst>
            </a:pPr>
            <a:endParaRPr lang="fr-FR" altLang="fr-FR"/>
          </a:p>
        </p:txBody>
      </p:sp>
      <p:pic>
        <p:nvPicPr>
          <p:cNvPr id="4107" name="Picture 11" descr="http://www.geide.asso.fr/images/photo2-article-seisme-2.jpg"/>
          <p:cNvPicPr>
            <a:picLocks noChangeAspect="1" noChangeArrowheads="1"/>
          </p:cNvPicPr>
          <p:nvPr/>
        </p:nvPicPr>
        <p:blipFill>
          <a:blip r:embed="rId4" cstate="print"/>
          <a:srcRect/>
          <a:stretch>
            <a:fillRect/>
          </a:stretch>
        </p:blipFill>
        <p:spPr bwMode="auto">
          <a:xfrm>
            <a:off x="4556125" y="857796"/>
            <a:ext cx="3600450" cy="2368550"/>
          </a:xfrm>
          <a:prstGeom prst="rect">
            <a:avLst/>
          </a:prstGeom>
          <a:noFill/>
          <a:ln w="9525">
            <a:noFill/>
            <a:miter lim="800000"/>
            <a:headEnd/>
            <a:tailEnd/>
          </a:ln>
        </p:spPr>
      </p:pic>
      <p:pic>
        <p:nvPicPr>
          <p:cNvPr id="4109" name="Picture 13" descr="http://www2.ac-lyon.fr/etab/colleges/col-42/massenet/aps/islande/heimaey_eruption.jpg"/>
          <p:cNvPicPr>
            <a:picLocks noChangeAspect="1" noChangeArrowheads="1"/>
          </p:cNvPicPr>
          <p:nvPr/>
        </p:nvPicPr>
        <p:blipFill>
          <a:blip r:embed="rId5" cstate="print"/>
          <a:srcRect/>
          <a:stretch>
            <a:fillRect/>
          </a:stretch>
        </p:blipFill>
        <p:spPr bwMode="auto">
          <a:xfrm>
            <a:off x="470014" y="3933056"/>
            <a:ext cx="3333750" cy="2152650"/>
          </a:xfrm>
          <a:prstGeom prst="rect">
            <a:avLst/>
          </a:prstGeom>
          <a:noFill/>
          <a:ln w="9525">
            <a:noFill/>
            <a:miter lim="800000"/>
            <a:headEnd/>
            <a:tailEnd/>
          </a:ln>
        </p:spPr>
      </p:pic>
      <p:pic>
        <p:nvPicPr>
          <p:cNvPr id="4111" name="Picture 15" descr="http://images.lpcdn.ca/641x427/201308/18/732142-volcan-sakurajima-situe-environ-10.jpg"/>
          <p:cNvPicPr>
            <a:picLocks noChangeAspect="1" noChangeArrowheads="1"/>
          </p:cNvPicPr>
          <p:nvPr/>
        </p:nvPicPr>
        <p:blipFill>
          <a:blip r:embed="rId6" cstate="print"/>
          <a:srcRect/>
          <a:stretch>
            <a:fillRect/>
          </a:stretch>
        </p:blipFill>
        <p:spPr bwMode="auto">
          <a:xfrm>
            <a:off x="4556125" y="3748906"/>
            <a:ext cx="3778250" cy="2520950"/>
          </a:xfrm>
          <a:prstGeom prst="rect">
            <a:avLst/>
          </a:prstGeom>
          <a:noFill/>
          <a:ln w="9525">
            <a:noFill/>
            <a:miter lim="800000"/>
            <a:headEnd/>
            <a:tailEnd/>
          </a:ln>
        </p:spPr>
      </p:pic>
    </p:spTree>
    <p:extLst>
      <p:ext uri="{BB962C8B-B14F-4D97-AF65-F5344CB8AC3E}">
        <p14:creationId xmlns:p14="http://schemas.microsoft.com/office/powerpoint/2010/main" val="14586215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wipe(down)">
                                      <p:cBhvr>
                                        <p:cTn id="7" dur="500"/>
                                        <p:tgtEl>
                                          <p:spTgt spid="41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107"/>
                                        </p:tgtEl>
                                        <p:attrNameLst>
                                          <p:attrName>style.visibility</p:attrName>
                                        </p:attrNameLst>
                                      </p:cBhvr>
                                      <p:to>
                                        <p:strVal val="visible"/>
                                      </p:to>
                                    </p:set>
                                    <p:animEffect transition="in" filter="wipe(down)">
                                      <p:cBhvr>
                                        <p:cTn id="12" dur="500"/>
                                        <p:tgtEl>
                                          <p:spTgt spid="410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4109"/>
                                        </p:tgtEl>
                                        <p:attrNameLst>
                                          <p:attrName>style.visibility</p:attrName>
                                        </p:attrNameLst>
                                      </p:cBhvr>
                                      <p:to>
                                        <p:strVal val="visible"/>
                                      </p:to>
                                    </p:set>
                                    <p:animEffect transition="in" filter="wipe(down)">
                                      <p:cBhvr>
                                        <p:cTn id="17" dur="500"/>
                                        <p:tgtEl>
                                          <p:spTgt spid="410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4111"/>
                                        </p:tgtEl>
                                        <p:attrNameLst>
                                          <p:attrName>style.visibility</p:attrName>
                                        </p:attrNameLst>
                                      </p:cBhvr>
                                      <p:to>
                                        <p:strVal val="visible"/>
                                      </p:to>
                                    </p:set>
                                    <p:animEffect transition="in" filter="wipe(down)">
                                      <p:cBhvr>
                                        <p:cTn id="22" dur="500"/>
                                        <p:tgtEl>
                                          <p:spTgt spid="4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214313" y="5238750"/>
            <a:ext cx="8229600" cy="523875"/>
          </a:xfrm>
        </p:spPr>
        <p:txBody>
          <a:bodyPr lIns="91440" tIns="45720" rIns="91440" bIns="45720">
            <a:spAutoFit/>
          </a:bodyPr>
          <a:lstStyle/>
          <a:p>
            <a:pPr eaLnBrk="1" hangingPunct="1"/>
            <a:r>
              <a:rPr altLang="fr-FR" sz="2800" dirty="0" err="1" smtClean="0">
                <a:solidFill>
                  <a:srgbClr val="00B050"/>
                </a:solidFill>
                <a:latin typeface="Calibri" pitchFamily="34" charset="0"/>
                <a:cs typeface="Mangal" pitchFamily="18" charset="0"/>
              </a:rPr>
              <a:t>Qu’est</a:t>
            </a:r>
            <a:r>
              <a:rPr altLang="fr-FR" sz="2800" dirty="0" smtClean="0">
                <a:solidFill>
                  <a:srgbClr val="00B050"/>
                </a:solidFill>
                <a:latin typeface="Calibri" pitchFamily="34" charset="0"/>
                <a:cs typeface="Mangal" pitchFamily="18" charset="0"/>
              </a:rPr>
              <a:t> </a:t>
            </a:r>
            <a:r>
              <a:rPr altLang="fr-FR" sz="2800" dirty="0" err="1" smtClean="0">
                <a:solidFill>
                  <a:srgbClr val="00B050"/>
                </a:solidFill>
                <a:latin typeface="Calibri" pitchFamily="34" charset="0"/>
                <a:cs typeface="Mangal" pitchFamily="18" charset="0"/>
              </a:rPr>
              <a:t>ce</a:t>
            </a:r>
            <a:r>
              <a:rPr altLang="fr-FR" sz="2800" dirty="0" smtClean="0">
                <a:solidFill>
                  <a:srgbClr val="00B050"/>
                </a:solidFill>
                <a:latin typeface="Calibri" pitchFamily="34" charset="0"/>
                <a:cs typeface="Mangal" pitchFamily="18" charset="0"/>
              </a:rPr>
              <a:t> </a:t>
            </a:r>
            <a:r>
              <a:rPr altLang="fr-FR" sz="2800" dirty="0" err="1" smtClean="0">
                <a:solidFill>
                  <a:srgbClr val="00B050"/>
                </a:solidFill>
                <a:latin typeface="Calibri" pitchFamily="34" charset="0"/>
                <a:cs typeface="Mangal" pitchFamily="18" charset="0"/>
              </a:rPr>
              <a:t>qu’un</a:t>
            </a:r>
            <a:r>
              <a:rPr altLang="fr-FR" sz="2800" dirty="0" smtClean="0">
                <a:solidFill>
                  <a:srgbClr val="00B050"/>
                </a:solidFill>
                <a:latin typeface="Calibri" pitchFamily="34" charset="0"/>
                <a:cs typeface="Mangal" pitchFamily="18" charset="0"/>
              </a:rPr>
              <a:t> </a:t>
            </a:r>
            <a:r>
              <a:rPr altLang="fr-FR" sz="2800" dirty="0" err="1" smtClean="0">
                <a:solidFill>
                  <a:srgbClr val="00B050"/>
                </a:solidFill>
                <a:latin typeface="Calibri" pitchFamily="34" charset="0"/>
                <a:cs typeface="Mangal" pitchFamily="18" charset="0"/>
              </a:rPr>
              <a:t>séisme</a:t>
            </a:r>
            <a:r>
              <a:rPr altLang="fr-FR" sz="2800" dirty="0" smtClean="0">
                <a:solidFill>
                  <a:srgbClr val="00B050"/>
                </a:solidFill>
                <a:latin typeface="Calibri" pitchFamily="34" charset="0"/>
                <a:cs typeface="Mangal" pitchFamily="18" charset="0"/>
              </a:rPr>
              <a:t>?</a:t>
            </a:r>
          </a:p>
        </p:txBody>
      </p:sp>
      <p:pic>
        <p:nvPicPr>
          <p:cNvPr id="8195" name="Picture 2"/>
          <p:cNvPicPr>
            <a:picLocks noChangeAspect="1"/>
          </p:cNvPicPr>
          <p:nvPr/>
        </p:nvPicPr>
        <p:blipFill>
          <a:blip r:embed="rId3" cstate="print"/>
          <a:srcRect/>
          <a:stretch>
            <a:fillRect/>
          </a:stretch>
        </p:blipFill>
        <p:spPr bwMode="auto">
          <a:xfrm>
            <a:off x="428625" y="1285875"/>
            <a:ext cx="4905375" cy="3429000"/>
          </a:xfrm>
          <a:prstGeom prst="rect">
            <a:avLst/>
          </a:prstGeom>
          <a:noFill/>
          <a:ln w="9525">
            <a:noFill/>
            <a:miter lim="800000"/>
            <a:headEnd/>
            <a:tailEnd/>
          </a:ln>
        </p:spPr>
      </p:pic>
      <p:sp>
        <p:nvSpPr>
          <p:cNvPr id="8196" name="Picture 5"/>
          <p:cNvSpPr>
            <a:spLocks noChangeAspect="1"/>
          </p:cNvSpPr>
          <p:nvPr/>
        </p:nvSpPr>
        <p:spPr bwMode="auto">
          <a:xfrm>
            <a:off x="5357813" y="1285875"/>
            <a:ext cx="3303587" cy="3429000"/>
          </a:xfrm>
          <a:prstGeom prst="rect">
            <a:avLst/>
          </a:prstGeom>
          <a:noFill/>
          <a:ln w="9525">
            <a:noFill/>
            <a:miter lim="800000"/>
            <a:headEnd/>
            <a:tailEnd/>
          </a:ln>
        </p:spPr>
        <p:txBody>
          <a:bodyPr/>
          <a:lstStyle/>
          <a:p>
            <a:pPr>
              <a:tabLst>
                <a:tab pos="569913" algn="l"/>
                <a:tab pos="1484313" algn="l"/>
                <a:tab pos="2398713" algn="l"/>
                <a:tab pos="3313113" algn="l"/>
                <a:tab pos="4227513" algn="l"/>
                <a:tab pos="5141913" algn="l"/>
                <a:tab pos="6056313" algn="l"/>
                <a:tab pos="6970713" algn="l"/>
                <a:tab pos="7885113" algn="l"/>
                <a:tab pos="8799513" algn="l"/>
                <a:tab pos="9713913" algn="l"/>
              </a:tabLst>
            </a:pPr>
            <a:endParaRPr lang="fr-FR" altLang="fr-FR"/>
          </a:p>
        </p:txBody>
      </p:sp>
      <p:pic>
        <p:nvPicPr>
          <p:cNvPr id="8197" name="Picture 5"/>
          <p:cNvPicPr>
            <a:picLocks noChangeAspect="1" noChangeArrowheads="1"/>
          </p:cNvPicPr>
          <p:nvPr/>
        </p:nvPicPr>
        <p:blipFill>
          <a:blip r:embed="rId4" cstate="print"/>
          <a:srcRect/>
          <a:stretch>
            <a:fillRect/>
          </a:stretch>
        </p:blipFill>
        <p:spPr bwMode="auto">
          <a:xfrm>
            <a:off x="5291138" y="1285875"/>
            <a:ext cx="3303587" cy="3429000"/>
          </a:xfrm>
          <a:prstGeom prst="rect">
            <a:avLst/>
          </a:prstGeom>
          <a:noFill/>
          <a:ln w="9525">
            <a:noFill/>
            <a:miter lim="800000"/>
            <a:headEnd/>
            <a:tailEnd/>
          </a:ln>
        </p:spPr>
      </p:pic>
    </p:spTree>
    <p:extLst>
      <p:ext uri="{BB962C8B-B14F-4D97-AF65-F5344CB8AC3E}">
        <p14:creationId xmlns:p14="http://schemas.microsoft.com/office/powerpoint/2010/main" val="3001419454"/>
      </p:ext>
    </p:extLst>
  </p:cSld>
  <p:clrMapOvr>
    <a:masterClrMapping/>
  </p:clrMapOvr>
  <p:transition/>
  <p:timing>
    <p:tnLst>
      <p:par>
        <p:cTn id="1" dur="indefinite" restart="never" nodeType="tmRoot"/>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txBox="1">
            <a:spLocks noGrp="1"/>
          </p:cNvSpPr>
          <p:nvPr>
            <p:ph type="body" idx="4294967295"/>
          </p:nvPr>
        </p:nvSpPr>
        <p:spPr>
          <a:xfrm>
            <a:off x="468313" y="836613"/>
            <a:ext cx="8229600" cy="4590487"/>
          </a:xfrm>
        </p:spPr>
        <p:txBody>
          <a:bodyPr lIns="91440" tIns="45720" rIns="91440" bIns="45720">
            <a:spAutoFit/>
          </a:bodyPr>
          <a:lstStyle/>
          <a:p>
            <a:pPr marL="571500" indent="-571500" eaLnBrk="1" hangingPunct="1">
              <a:buClr>
                <a:srgbClr val="000000"/>
              </a:buClr>
              <a:buNone/>
            </a:pPr>
            <a:r>
              <a:rPr lang="fr-FR" altLang="fr-FR" sz="3600" b="1" u="sng" dirty="0" smtClean="0">
                <a:solidFill>
                  <a:srgbClr val="FF0000"/>
                </a:solidFill>
                <a:latin typeface="Calibri" pitchFamily="34" charset="0"/>
                <a:cs typeface="Mangal" pitchFamily="18" charset="0"/>
              </a:rPr>
              <a:t>I) Les séismes, des phénomènes internes modifiant le paysage: </a:t>
            </a:r>
          </a:p>
          <a:p>
            <a:pPr marL="571500" indent="-571500" eaLnBrk="1" hangingPunct="1">
              <a:buClr>
                <a:srgbClr val="000000"/>
              </a:buClr>
              <a:buAutoNum type="romanUcParenR"/>
            </a:pPr>
            <a:endParaRPr lang="fr-FR" altLang="fr-FR" b="1" dirty="0" smtClean="0">
              <a:solidFill>
                <a:srgbClr val="FF0000"/>
              </a:solidFill>
              <a:latin typeface="Calibri" pitchFamily="34" charset="0"/>
              <a:cs typeface="Mangal" pitchFamily="18" charset="0"/>
            </a:endParaRPr>
          </a:p>
          <a:p>
            <a:pPr marL="341313" indent="-341313" eaLnBrk="1" hangingPunct="1">
              <a:buClr>
                <a:srgbClr val="FF0000"/>
              </a:buClr>
              <a:buNone/>
            </a:pPr>
            <a:r>
              <a:rPr lang="fr-FR" altLang="fr-FR" sz="2800" b="1" dirty="0" smtClean="0">
                <a:solidFill>
                  <a:srgbClr val="00B050"/>
                </a:solidFill>
                <a:latin typeface="Calibri" pitchFamily="34" charset="0"/>
                <a:cs typeface="Mangal" pitchFamily="18" charset="0"/>
              </a:rPr>
              <a:t>1) </a:t>
            </a:r>
            <a:r>
              <a:rPr lang="fr-FR" altLang="fr-FR" sz="2800" b="1" u="sng" dirty="0" smtClean="0">
                <a:solidFill>
                  <a:srgbClr val="00B050"/>
                </a:solidFill>
                <a:latin typeface="Calibri" pitchFamily="34" charset="0"/>
                <a:cs typeface="Mangal" pitchFamily="18" charset="0"/>
              </a:rPr>
              <a:t>Manifestations et conséquences d'un séisme sur le paysage :</a:t>
            </a:r>
          </a:p>
          <a:p>
            <a:pPr marL="341313" indent="-341313" eaLnBrk="1" hangingPunct="1">
              <a:spcBef>
                <a:spcPts val="900"/>
              </a:spcBef>
              <a:buClr>
                <a:srgbClr val="000000"/>
              </a:buClr>
            </a:pPr>
            <a:endParaRPr lang="fr-FR" altLang="fr-FR" sz="3600" b="1" dirty="0" smtClean="0">
              <a:solidFill>
                <a:srgbClr val="FF0000"/>
              </a:solidFill>
              <a:latin typeface="Calibri" pitchFamily="34" charset="0"/>
              <a:cs typeface="Mangal" pitchFamily="18" charset="0"/>
            </a:endParaRPr>
          </a:p>
          <a:p>
            <a:pPr marL="341313" indent="-341313" eaLnBrk="1" hangingPunct="1">
              <a:buClr>
                <a:srgbClr val="000000"/>
              </a:buClr>
              <a:buNone/>
            </a:pPr>
            <a:r>
              <a:rPr lang="fr-FR" altLang="fr-FR" b="1" u="sng" dirty="0" smtClean="0">
                <a:latin typeface="Calibri" pitchFamily="34" charset="0"/>
                <a:cs typeface="Mangal" pitchFamily="18" charset="0"/>
              </a:rPr>
              <a:t>Activité 2</a:t>
            </a:r>
            <a:r>
              <a:rPr lang="fr-FR" altLang="fr-FR" u="sng" dirty="0" smtClean="0">
                <a:latin typeface="Calibri" pitchFamily="34" charset="0"/>
                <a:cs typeface="Mangal" pitchFamily="18" charset="0"/>
              </a:rPr>
              <a:t>:</a:t>
            </a:r>
            <a:r>
              <a:rPr lang="fr-FR" altLang="fr-FR" dirty="0" smtClean="0">
                <a:latin typeface="Calibri" pitchFamily="34" charset="0"/>
                <a:cs typeface="Mangal" pitchFamily="18" charset="0"/>
              </a:rPr>
              <a:t> Etude d’articles de presse :</a:t>
            </a:r>
            <a:r>
              <a:rPr lang="fr-FR" altLang="fr-FR" u="sng" dirty="0" smtClean="0">
                <a:latin typeface="Calibri" pitchFamily="34" charset="0"/>
                <a:cs typeface="Mangal" pitchFamily="18" charset="0"/>
              </a:rPr>
              <a:t>    </a:t>
            </a:r>
          </a:p>
          <a:p>
            <a:pPr marL="341313" indent="-341313" eaLnBrk="1" hangingPunct="1">
              <a:buClr>
                <a:srgbClr val="000000"/>
              </a:buClr>
              <a:buFontTx/>
              <a:buChar char="•"/>
            </a:pPr>
            <a:endParaRPr altLang="fr-FR" u="sng" dirty="0" smtClean="0">
              <a:latin typeface="Calibri" pitchFamily="34" charset="0"/>
              <a:cs typeface="Mangal" pitchFamily="18" charset="0"/>
            </a:endParaRPr>
          </a:p>
        </p:txBody>
      </p:sp>
    </p:spTree>
    <p:extLst>
      <p:ext uri="{BB962C8B-B14F-4D97-AF65-F5344CB8AC3E}">
        <p14:creationId xmlns:p14="http://schemas.microsoft.com/office/powerpoint/2010/main" val="30359742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1"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down)">
                                      <p:cBhvr>
                                        <p:cTn id="12" dur="500"/>
                                        <p:tgtEl>
                                          <p:spTgt spid="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1"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down)">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 grpI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txBox="1">
            <a:spLocks noGrp="1"/>
          </p:cNvSpPr>
          <p:nvPr>
            <p:ph type="body" idx="4294967295"/>
          </p:nvPr>
        </p:nvSpPr>
        <p:spPr>
          <a:xfrm>
            <a:off x="468313" y="333375"/>
            <a:ext cx="8229600" cy="1768176"/>
          </a:xfrm>
        </p:spPr>
        <p:txBody>
          <a:bodyPr lIns="91440" tIns="45720" rIns="91440" bIns="45720">
            <a:spAutoFit/>
          </a:bodyPr>
          <a:lstStyle>
            <a:defPPr marL="342720" marR="0" lvl="0" indent="-342720" algn="l" rtl="0" hangingPunct="0">
              <a:lnSpc>
                <a:spcPct val="100000"/>
              </a:lnSpc>
              <a:spcBef>
                <a:spcPts val="799"/>
              </a:spcBef>
              <a:spcAft>
                <a:spcPts val="0"/>
              </a:spcAft>
              <a:buClr>
                <a:srgbClr val="000000"/>
              </a:buClr>
              <a:buSzPct val="100000"/>
              <a:buFont typeface="Arial" pitchFamily="34"/>
              <a:buNone/>
              <a:tabLst>
                <a:tab pos="571320" algn="l"/>
                <a:tab pos="1485719" algn="l"/>
                <a:tab pos="2400119" algn="l"/>
                <a:tab pos="3314519" algn="l"/>
                <a:tab pos="4228919" algn="l"/>
                <a:tab pos="5143320" algn="l"/>
                <a:tab pos="6057720" algn="l"/>
                <a:tab pos="6972120" algn="l"/>
                <a:tab pos="7886520" algn="l"/>
                <a:tab pos="8800920" algn="l"/>
                <a:tab pos="9715320" algn="l"/>
              </a:tabLst>
              <a:defRPr lang="fr-FR" sz="3200" b="0" i="0" u="none" strike="noStrike" baseline="0">
                <a:ln>
                  <a:noFill/>
                </a:ln>
                <a:solidFill>
                  <a:srgbClr val="000000"/>
                </a:solidFill>
                <a:latin typeface="Calibri" pitchFamily="34"/>
                <a:ea typeface="Lucida Sans Unicode" pitchFamily="2"/>
                <a:cs typeface="Mangal" pitchFamily="2"/>
              </a:defRPr>
            </a:defPPr>
            <a:lvl1pPr marL="342720" marR="0" lvl="0" indent="-342720" algn="l" rtl="0" hangingPunct="0">
              <a:lnSpc>
                <a:spcPct val="100000"/>
              </a:lnSpc>
              <a:spcBef>
                <a:spcPts val="799"/>
              </a:spcBef>
              <a:spcAft>
                <a:spcPts val="0"/>
              </a:spcAft>
              <a:buClr>
                <a:srgbClr val="000000"/>
              </a:buClr>
              <a:buSzPct val="100000"/>
              <a:buFont typeface="Arial" pitchFamily="34"/>
              <a:buChar char="•"/>
              <a:tabLst>
                <a:tab pos="571320" algn="l"/>
                <a:tab pos="1485719" algn="l"/>
                <a:tab pos="2400119" algn="l"/>
                <a:tab pos="3314519" algn="l"/>
                <a:tab pos="4228919" algn="l"/>
                <a:tab pos="5143320" algn="l"/>
                <a:tab pos="6057720" algn="l"/>
                <a:tab pos="6972120" algn="l"/>
                <a:tab pos="7886520" algn="l"/>
                <a:tab pos="8800920" algn="l"/>
                <a:tab pos="9715320" algn="l"/>
              </a:tabLst>
              <a:defRPr lang="fr-FR" sz="3200" b="0" i="0" u="none" strike="noStrike" baseline="0">
                <a:ln>
                  <a:noFill/>
                </a:ln>
                <a:solidFill>
                  <a:srgbClr val="000000"/>
                </a:solidFill>
                <a:latin typeface="Calibri" pitchFamily="34"/>
                <a:ea typeface="Lucida Sans Unicode" pitchFamily="2"/>
                <a:cs typeface="Mangal" pitchFamily="2"/>
              </a:defRPr>
            </a:lvl1pPr>
            <a:lvl2pPr marL="742680" marR="0" lvl="1" indent="-285480" algn="l" rtl="0" hangingPunct="0">
              <a:lnSpc>
                <a:spcPct val="100000"/>
              </a:lnSpc>
              <a:spcBef>
                <a:spcPts val="697"/>
              </a:spcBef>
              <a:spcAft>
                <a:spcPts val="0"/>
              </a:spcAft>
              <a:buClr>
                <a:srgbClr val="000000"/>
              </a:buClr>
              <a:buSzPct val="100000"/>
              <a:buFont typeface="Arial" pitchFamily="34"/>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fr-FR" sz="2800" b="0" i="0" u="none" strike="noStrike" baseline="0">
                <a:ln>
                  <a:noFill/>
                </a:ln>
                <a:solidFill>
                  <a:srgbClr val="000000"/>
                </a:solidFill>
                <a:latin typeface="Calibri" pitchFamily="34"/>
                <a:ea typeface="Lucida Sans Unicode" pitchFamily="2"/>
                <a:cs typeface="Mangal" pitchFamily="2"/>
              </a:defRPr>
            </a:lvl2pPr>
            <a:lvl3pPr marL="1143000" marR="0" lvl="2" indent="-228600" algn="l" rtl="0" hangingPunct="0">
              <a:lnSpc>
                <a:spcPct val="100000"/>
              </a:lnSpc>
              <a:spcBef>
                <a:spcPts val="598"/>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 pos="8915399" algn="l"/>
              </a:tabLst>
              <a:defRPr lang="fr-FR" sz="2400" b="0" i="0" u="none" strike="noStrike" baseline="0">
                <a:ln>
                  <a:noFill/>
                </a:ln>
                <a:solidFill>
                  <a:srgbClr val="000000"/>
                </a:solidFill>
                <a:latin typeface="Calibri" pitchFamily="34"/>
                <a:ea typeface="Lucida Sans Unicode" pitchFamily="2"/>
                <a:cs typeface="Mangal" pitchFamily="2"/>
              </a:defRPr>
            </a:lvl3pPr>
            <a:lvl4pPr marL="1600199" marR="0" lvl="3" indent="-228600" algn="l" rtl="0" hangingPunct="0">
              <a:lnSpc>
                <a:spcPct val="100000"/>
              </a:lnSpc>
              <a:spcBef>
                <a:spcPts val="499"/>
              </a:spcBef>
              <a:spcAft>
                <a:spcPts val="0"/>
              </a:spcAft>
              <a:buClr>
                <a:srgbClr val="000000"/>
              </a:buClr>
              <a:buSzPct val="100000"/>
              <a:buFont typeface="Arial" pitchFamily="34"/>
              <a:buChar char="–"/>
              <a:tabLst>
                <a:tab pos="228600" algn="l"/>
                <a:tab pos="1143000" algn="l"/>
                <a:tab pos="2057400" algn="l"/>
                <a:tab pos="2971800" algn="l"/>
                <a:tab pos="3886200" algn="l"/>
                <a:tab pos="4800600" algn="l"/>
                <a:tab pos="5715000" algn="l"/>
                <a:tab pos="6629400" algn="l"/>
                <a:tab pos="7543799" algn="l"/>
                <a:tab pos="8458200" algn="l"/>
              </a:tabLst>
              <a:defRPr lang="fr-FR" sz="2000" b="0" i="0" u="none" strike="noStrike" baseline="0">
                <a:ln>
                  <a:noFill/>
                </a:ln>
                <a:solidFill>
                  <a:srgbClr val="000000"/>
                </a:solidFill>
                <a:latin typeface="Calibri" pitchFamily="34"/>
                <a:ea typeface="Lucida Sans Unicode" pitchFamily="2"/>
                <a:cs typeface="Mangal" pitchFamily="2"/>
              </a:defRPr>
            </a:lvl4pPr>
            <a:lvl5pPr marL="2057400" marR="0" lvl="4" indent="-228600" algn="l" rtl="0" hangingPunct="0">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fr-FR" sz="2000" b="0" i="0" u="none" strike="noStrike" baseline="0">
                <a:ln>
                  <a:noFill/>
                </a:ln>
                <a:solidFill>
                  <a:srgbClr val="000000"/>
                </a:solidFill>
                <a:latin typeface="Calibri" pitchFamily="34"/>
                <a:ea typeface="Lucida Sans Unicode" pitchFamily="2"/>
                <a:cs typeface="Mangal" pitchFamily="2"/>
              </a:defRPr>
            </a:lvl5pPr>
            <a:lvl6pPr marL="2057400" marR="0" lvl="5" indent="-228600" algn="l" rtl="0" hangingPunct="0">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fr-FR" sz="2000" b="0" i="0" u="none" strike="noStrike" baseline="0">
                <a:ln>
                  <a:noFill/>
                </a:ln>
                <a:solidFill>
                  <a:srgbClr val="000000"/>
                </a:solidFill>
                <a:latin typeface="Calibri" pitchFamily="34"/>
                <a:ea typeface="Lucida Sans Unicode" pitchFamily="2"/>
                <a:cs typeface="Mangal" pitchFamily="2"/>
              </a:defRPr>
            </a:lvl6pPr>
            <a:lvl7pPr marL="2057400" marR="0" lvl="6" indent="-228600" algn="l" rtl="0" hangingPunct="0">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fr-FR" sz="2000" b="0" i="0" u="none" strike="noStrike" baseline="0">
                <a:ln>
                  <a:noFill/>
                </a:ln>
                <a:solidFill>
                  <a:srgbClr val="000000"/>
                </a:solidFill>
                <a:latin typeface="Calibri" pitchFamily="34"/>
                <a:ea typeface="Lucida Sans Unicode" pitchFamily="2"/>
                <a:cs typeface="Mangal" pitchFamily="2"/>
              </a:defRPr>
            </a:lvl7pPr>
            <a:lvl8pPr marL="2057400" marR="0" lvl="7" indent="-228600" algn="l" rtl="0" hangingPunct="0">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fr-FR" sz="2000" b="0" i="0" u="none" strike="noStrike" baseline="0">
                <a:ln>
                  <a:noFill/>
                </a:ln>
                <a:solidFill>
                  <a:srgbClr val="000000"/>
                </a:solidFill>
                <a:latin typeface="Calibri" pitchFamily="34"/>
                <a:ea typeface="Lucida Sans Unicode" pitchFamily="2"/>
                <a:cs typeface="Mangal" pitchFamily="2"/>
              </a:defRPr>
            </a:lvl8pPr>
            <a:lvl9pPr marL="2057400" marR="0" lvl="8" indent="-228600" algn="l" rtl="0" hangingPunct="0">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fr-FR" sz="2000" b="0" i="0" u="none" strike="noStrike" baseline="0">
                <a:ln>
                  <a:noFill/>
                </a:ln>
                <a:solidFill>
                  <a:srgbClr val="000000"/>
                </a:solidFill>
                <a:latin typeface="Calibri" pitchFamily="34"/>
                <a:ea typeface="Lucida Sans Unicode" pitchFamily="2"/>
                <a:cs typeface="Mangal" pitchFamily="2"/>
              </a:defRPr>
            </a:lvl9pPr>
          </a:lstStyle>
          <a:p>
            <a:pPr eaLnBrk="1" fontAlgn="auto" hangingPunct="1">
              <a:lnSpc>
                <a:spcPct val="80000"/>
              </a:lnSpc>
              <a:spcBef>
                <a:spcPts val="499"/>
              </a:spcBef>
              <a:buFont typeface="Arial" pitchFamily="34"/>
              <a:buNone/>
              <a:defRPr/>
            </a:pPr>
            <a:r>
              <a:rPr sz="2000" dirty="0" smtClean="0"/>
              <a:t> </a:t>
            </a:r>
            <a:r>
              <a:rPr sz="2000" i="1" dirty="0" smtClean="0"/>
              <a:t>      Plus d’un million de </a:t>
            </a:r>
            <a:r>
              <a:rPr sz="2000" i="1" dirty="0" err="1" smtClean="0"/>
              <a:t>séismes</a:t>
            </a:r>
            <a:r>
              <a:rPr sz="2000" i="1" dirty="0" smtClean="0"/>
              <a:t> se </a:t>
            </a:r>
            <a:r>
              <a:rPr sz="2000" i="1" dirty="0" err="1" smtClean="0"/>
              <a:t>produisent</a:t>
            </a:r>
            <a:r>
              <a:rPr sz="2000" i="1" dirty="0" smtClean="0"/>
              <a:t> </a:t>
            </a:r>
            <a:r>
              <a:rPr sz="2000" i="1" dirty="0" err="1" smtClean="0"/>
              <a:t>chaque</a:t>
            </a:r>
            <a:r>
              <a:rPr sz="2000" i="1" dirty="0" smtClean="0"/>
              <a:t> </a:t>
            </a:r>
            <a:r>
              <a:rPr sz="2000" i="1" dirty="0" err="1" smtClean="0"/>
              <a:t>année</a:t>
            </a:r>
            <a:r>
              <a:rPr sz="2000" i="1" dirty="0" smtClean="0"/>
              <a:t> </a:t>
            </a:r>
            <a:r>
              <a:rPr sz="2000" i="1" dirty="0" err="1" smtClean="0"/>
              <a:t>dans</a:t>
            </a:r>
            <a:r>
              <a:rPr sz="2000" i="1" dirty="0" smtClean="0"/>
              <a:t> le monde, et </a:t>
            </a:r>
            <a:r>
              <a:rPr sz="2000" i="1" dirty="0" err="1" smtClean="0"/>
              <a:t>sur</a:t>
            </a:r>
            <a:r>
              <a:rPr sz="2000" i="1" dirty="0" smtClean="0"/>
              <a:t> 100 000 </a:t>
            </a:r>
            <a:r>
              <a:rPr sz="2000" i="1" dirty="0" err="1" smtClean="0"/>
              <a:t>secousses</a:t>
            </a:r>
            <a:r>
              <a:rPr sz="2000" i="1" dirty="0" smtClean="0"/>
              <a:t> </a:t>
            </a:r>
            <a:r>
              <a:rPr sz="2000" i="1" dirty="0" err="1" smtClean="0"/>
              <a:t>effectivement</a:t>
            </a:r>
            <a:r>
              <a:rPr sz="2000" i="1" dirty="0" smtClean="0"/>
              <a:t> </a:t>
            </a:r>
            <a:r>
              <a:rPr sz="2000" i="1" dirty="0" err="1" smtClean="0"/>
              <a:t>ressenties</a:t>
            </a:r>
            <a:r>
              <a:rPr sz="2000" i="1" dirty="0" smtClean="0"/>
              <a:t> par les habitants, un </a:t>
            </a:r>
            <a:r>
              <a:rPr sz="2000" i="1" dirty="0" err="1" smtClean="0"/>
              <a:t>millier</a:t>
            </a:r>
            <a:r>
              <a:rPr sz="2000" i="1" dirty="0" smtClean="0"/>
              <a:t> </a:t>
            </a:r>
            <a:r>
              <a:rPr sz="2000" i="1" dirty="0" err="1" smtClean="0"/>
              <a:t>provoque</a:t>
            </a:r>
            <a:r>
              <a:rPr sz="2000" i="1" dirty="0" smtClean="0"/>
              <a:t> des </a:t>
            </a:r>
            <a:r>
              <a:rPr sz="2000" i="1" dirty="0" err="1" smtClean="0"/>
              <a:t>dégâts</a:t>
            </a:r>
            <a:r>
              <a:rPr sz="2000" i="1" dirty="0" smtClean="0"/>
              <a:t> plus </a:t>
            </a:r>
            <a:r>
              <a:rPr sz="2000" i="1" dirty="0" err="1" smtClean="0"/>
              <a:t>ou</a:t>
            </a:r>
            <a:r>
              <a:rPr sz="2000" i="1" dirty="0" smtClean="0"/>
              <a:t> </a:t>
            </a:r>
            <a:r>
              <a:rPr sz="2000" i="1" dirty="0" err="1" smtClean="0"/>
              <a:t>moins</a:t>
            </a:r>
            <a:r>
              <a:rPr sz="2000" i="1" dirty="0" smtClean="0"/>
              <a:t> </a:t>
            </a:r>
            <a:r>
              <a:rPr sz="2000" i="1" dirty="0" err="1" smtClean="0"/>
              <a:t>importants</a:t>
            </a:r>
            <a:r>
              <a:rPr sz="2000" i="1" dirty="0" smtClean="0"/>
              <a:t> </a:t>
            </a:r>
            <a:r>
              <a:rPr sz="2000" i="1" dirty="0" err="1" smtClean="0"/>
              <a:t>selon</a:t>
            </a:r>
            <a:r>
              <a:rPr sz="2000" i="1" dirty="0" smtClean="0"/>
              <a:t> les zones </a:t>
            </a:r>
            <a:r>
              <a:rPr sz="2000" i="1" dirty="0" err="1" smtClean="0"/>
              <a:t>touchées</a:t>
            </a:r>
            <a:r>
              <a:rPr sz="2000" i="1" dirty="0" smtClean="0"/>
              <a:t>.</a:t>
            </a:r>
          </a:p>
          <a:p>
            <a:pPr eaLnBrk="1" fontAlgn="auto" hangingPunct="1">
              <a:lnSpc>
                <a:spcPct val="80000"/>
              </a:lnSpc>
              <a:spcBef>
                <a:spcPts val="499"/>
              </a:spcBef>
              <a:buFont typeface="Arial" pitchFamily="34"/>
              <a:buNone/>
              <a:defRPr/>
            </a:pPr>
            <a:endParaRPr sz="2000" dirty="0" smtClean="0"/>
          </a:p>
          <a:p>
            <a:pPr marL="0" indent="0" eaLnBrk="1" fontAlgn="auto" hangingPunct="1">
              <a:lnSpc>
                <a:spcPct val="80000"/>
              </a:lnSpc>
              <a:spcBef>
                <a:spcPts val="499"/>
              </a:spcBef>
              <a:buFont typeface="Arial" pitchFamily="34"/>
              <a:buNone/>
              <a:defRPr/>
            </a:pPr>
            <a:endParaRPr sz="2000" dirty="0" smtClean="0"/>
          </a:p>
          <a:p>
            <a:pPr eaLnBrk="1" fontAlgn="auto" hangingPunct="1">
              <a:lnSpc>
                <a:spcPct val="80000"/>
              </a:lnSpc>
              <a:spcBef>
                <a:spcPts val="499"/>
              </a:spcBef>
              <a:buFont typeface="Arial" pitchFamily="34"/>
              <a:buNone/>
              <a:defRPr/>
            </a:pPr>
            <a:endParaRPr sz="2000" dirty="0" smtClean="0"/>
          </a:p>
        </p:txBody>
      </p:sp>
      <p:sp>
        <p:nvSpPr>
          <p:cNvPr id="10243" name="Picture 2"/>
          <p:cNvSpPr>
            <a:spLocks noChangeAspect="1"/>
          </p:cNvSpPr>
          <p:nvPr/>
        </p:nvSpPr>
        <p:spPr bwMode="auto">
          <a:xfrm>
            <a:off x="2000250" y="1785938"/>
            <a:ext cx="4543425" cy="4724400"/>
          </a:xfrm>
          <a:prstGeom prst="rect">
            <a:avLst/>
          </a:prstGeom>
          <a:noFill/>
          <a:ln w="9525">
            <a:noFill/>
            <a:miter lim="800000"/>
            <a:headEnd/>
            <a:tailEnd/>
          </a:ln>
        </p:spPr>
        <p:txBody>
          <a:bodyPr/>
          <a:lstStyle/>
          <a:p>
            <a:pPr>
              <a:tabLst>
                <a:tab pos="569913" algn="l"/>
                <a:tab pos="1484313" algn="l"/>
                <a:tab pos="2398713" algn="l"/>
                <a:tab pos="3313113" algn="l"/>
                <a:tab pos="4227513" algn="l"/>
                <a:tab pos="5141913" algn="l"/>
                <a:tab pos="6056313" algn="l"/>
                <a:tab pos="6970713" algn="l"/>
                <a:tab pos="7885113" algn="l"/>
                <a:tab pos="8799513" algn="l"/>
                <a:tab pos="9713913" algn="l"/>
              </a:tabLst>
            </a:pPr>
            <a:endParaRPr lang="fr-FR" altLang="fr-FR"/>
          </a:p>
        </p:txBody>
      </p:sp>
      <p:pic>
        <p:nvPicPr>
          <p:cNvPr id="10244" name="Image 1"/>
          <p:cNvPicPr>
            <a:picLocks noChangeAspect="1" noChangeArrowheads="1"/>
          </p:cNvPicPr>
          <p:nvPr/>
        </p:nvPicPr>
        <p:blipFill>
          <a:blip r:embed="rId3" cstate="print"/>
          <a:srcRect/>
          <a:stretch>
            <a:fillRect/>
          </a:stretch>
        </p:blipFill>
        <p:spPr bwMode="auto">
          <a:xfrm>
            <a:off x="1838325" y="1628775"/>
            <a:ext cx="4865688" cy="4227513"/>
          </a:xfrm>
          <a:prstGeom prst="rect">
            <a:avLst/>
          </a:prstGeom>
          <a:noFill/>
          <a:ln w="9525">
            <a:noFill/>
            <a:miter lim="800000"/>
            <a:headEnd/>
            <a:tailEnd/>
          </a:ln>
        </p:spPr>
      </p:pic>
    </p:spTree>
    <p:extLst>
      <p:ext uri="{BB962C8B-B14F-4D97-AF65-F5344CB8AC3E}">
        <p14:creationId xmlns:p14="http://schemas.microsoft.com/office/powerpoint/2010/main" val="6863348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ChangeArrowheads="1"/>
          </p:cNvSpPr>
          <p:nvPr/>
        </p:nvSpPr>
        <p:spPr bwMode="auto">
          <a:xfrm>
            <a:off x="827088" y="908050"/>
            <a:ext cx="7561262" cy="4802188"/>
          </a:xfrm>
          <a:prstGeom prst="rect">
            <a:avLst/>
          </a:prstGeom>
          <a:noFill/>
          <a:ln w="9525">
            <a:noFill/>
            <a:miter lim="800000"/>
            <a:headEnd/>
            <a:tailEnd/>
          </a:ln>
        </p:spPr>
        <p:txBody>
          <a:bodyPr>
            <a:spAutoFit/>
          </a:bodyPr>
          <a:lstStyle/>
          <a:p>
            <a:pPr>
              <a:tabLst>
                <a:tab pos="569913" algn="l"/>
                <a:tab pos="1484313" algn="l"/>
                <a:tab pos="2398713" algn="l"/>
                <a:tab pos="3313113" algn="l"/>
                <a:tab pos="4227513" algn="l"/>
                <a:tab pos="5141913" algn="l"/>
                <a:tab pos="6056313" algn="l"/>
                <a:tab pos="6970713" algn="l"/>
                <a:tab pos="7885113" algn="l"/>
                <a:tab pos="8799513" algn="l"/>
                <a:tab pos="9713913" algn="l"/>
              </a:tabLst>
            </a:pPr>
            <a:r>
              <a:rPr lang="fr-FR" altLang="fr-FR" b="1"/>
              <a:t>A .                                          Un violent séisme ravage l’ouest de l’Inde</a:t>
            </a:r>
            <a:endParaRPr lang="fr-FR" altLang="fr-FR"/>
          </a:p>
          <a:p>
            <a:pPr>
              <a:tabLst>
                <a:tab pos="569913" algn="l"/>
                <a:tab pos="1484313" algn="l"/>
                <a:tab pos="2398713" algn="l"/>
                <a:tab pos="3313113" algn="l"/>
                <a:tab pos="4227513" algn="l"/>
                <a:tab pos="5141913" algn="l"/>
                <a:tab pos="6056313" algn="l"/>
                <a:tab pos="6970713" algn="l"/>
                <a:tab pos="7885113" algn="l"/>
                <a:tab pos="8799513" algn="l"/>
                <a:tab pos="9713913" algn="l"/>
              </a:tabLst>
            </a:pPr>
            <a:r>
              <a:rPr lang="fr-FR" altLang="fr-FR"/>
              <a:t>« Jamais l’Inde n’avait enduré de tremblement d’une telle violence depuis plus d’un demi-siècle. On recensait hier soir 16 000 morts selon l’agence indienne UNI et des milliers de blessés, souvent dans un état grave.</a:t>
            </a:r>
          </a:p>
          <a:p>
            <a:pPr>
              <a:tabLst>
                <a:tab pos="569913" algn="l"/>
                <a:tab pos="1484313" algn="l"/>
                <a:tab pos="2398713" algn="l"/>
                <a:tab pos="3313113" algn="l"/>
                <a:tab pos="4227513" algn="l"/>
                <a:tab pos="5141913" algn="l"/>
                <a:tab pos="6056313" algn="l"/>
                <a:tab pos="6970713" algn="l"/>
                <a:tab pos="7885113" algn="l"/>
                <a:tab pos="8799513" algn="l"/>
                <a:tab pos="9713913" algn="l"/>
              </a:tabLst>
            </a:pPr>
            <a:r>
              <a:rPr lang="fr-FR" altLang="fr-FR"/>
              <a:t>Il était 3h56 du matin, heure locale (23h26 heure de Paris), lorsque les sismologues ont enregistré une magnitude 6,4 sur l’échelle de Richter. C’est le district d’Osmanabad et la région de Latur, située à environ 450 km de Bombay et qui compte 947 villages, qui ont le plus souffert. Cinquante villages au moins ont été totalement rasés et  l’on comptait hier soir plus de 3000 morts, rien que dans la petite ville de Khillari (10 000 habitants).</a:t>
            </a:r>
          </a:p>
          <a:p>
            <a:pPr>
              <a:tabLst>
                <a:tab pos="569913" algn="l"/>
                <a:tab pos="1484313" algn="l"/>
                <a:tab pos="2398713" algn="l"/>
                <a:tab pos="3313113" algn="l"/>
                <a:tab pos="4227513" algn="l"/>
                <a:tab pos="5141913" algn="l"/>
                <a:tab pos="6056313" algn="l"/>
                <a:tab pos="6970713" algn="l"/>
                <a:tab pos="7885113" algn="l"/>
                <a:tab pos="8799513" algn="l"/>
                <a:tab pos="9713913" algn="l"/>
              </a:tabLst>
            </a:pPr>
            <a:r>
              <a:rPr lang="fr-FR" altLang="fr-FR"/>
              <a:t>D’après les premiers témoignages, les habitants de la région, surpris en plein sommeil, ont été engloutis sous les débris de leurs maisons, faites de terre et de boue. Killari, où les maisons sont plus robustes (briques et pierres) n’a pas davantage résisté au séisme et ne serait plus qu’un champ de ruines, d’après les premiers témoignages. »</a:t>
            </a:r>
          </a:p>
          <a:p>
            <a:pPr>
              <a:tabLst>
                <a:tab pos="569913" algn="l"/>
                <a:tab pos="1484313" algn="l"/>
                <a:tab pos="2398713" algn="l"/>
                <a:tab pos="3313113" algn="l"/>
                <a:tab pos="4227513" algn="l"/>
                <a:tab pos="5141913" algn="l"/>
                <a:tab pos="6056313" algn="l"/>
                <a:tab pos="6970713" algn="l"/>
                <a:tab pos="7885113" algn="l"/>
                <a:tab pos="8799513" algn="l"/>
                <a:tab pos="9713913" algn="l"/>
              </a:tabLst>
            </a:pPr>
            <a:r>
              <a:rPr lang="fr-FR" altLang="fr-FR"/>
              <a:t>« Libération ». Vendredi 1</a:t>
            </a:r>
            <a:r>
              <a:rPr lang="fr-FR" altLang="fr-FR" baseline="30000"/>
              <a:t>er </a:t>
            </a:r>
            <a:r>
              <a:rPr lang="fr-FR" altLang="fr-FR"/>
              <a:t>octobre 1993</a:t>
            </a:r>
          </a:p>
          <a:p>
            <a:pPr>
              <a:tabLst>
                <a:tab pos="569913" algn="l"/>
                <a:tab pos="1484313" algn="l"/>
                <a:tab pos="2398713" algn="l"/>
                <a:tab pos="3313113" algn="l"/>
                <a:tab pos="4227513" algn="l"/>
                <a:tab pos="5141913" algn="l"/>
                <a:tab pos="6056313" algn="l"/>
                <a:tab pos="6970713" algn="l"/>
                <a:tab pos="7885113" algn="l"/>
                <a:tab pos="8799513" algn="l"/>
                <a:tab pos="9713913" algn="l"/>
              </a:tabLst>
            </a:pPr>
            <a:r>
              <a:rPr lang="fr-FR" altLang="fr-FR"/>
              <a:t> </a:t>
            </a:r>
          </a:p>
        </p:txBody>
      </p:sp>
    </p:spTree>
    <p:extLst>
      <p:ext uri="{BB962C8B-B14F-4D97-AF65-F5344CB8AC3E}">
        <p14:creationId xmlns:p14="http://schemas.microsoft.com/office/powerpoint/2010/main" val="130676599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a:spLocks noChangeArrowheads="1"/>
          </p:cNvSpPr>
          <p:nvPr/>
        </p:nvSpPr>
        <p:spPr bwMode="auto">
          <a:xfrm>
            <a:off x="611188" y="1773238"/>
            <a:ext cx="7921625" cy="3416300"/>
          </a:xfrm>
          <a:prstGeom prst="rect">
            <a:avLst/>
          </a:prstGeom>
          <a:noFill/>
          <a:ln w="9525">
            <a:noFill/>
            <a:miter lim="800000"/>
            <a:headEnd/>
            <a:tailEnd/>
          </a:ln>
        </p:spPr>
        <p:txBody>
          <a:bodyPr>
            <a:spAutoFit/>
          </a:bodyPr>
          <a:lstStyle/>
          <a:p>
            <a:pPr>
              <a:tabLst>
                <a:tab pos="569913" algn="l"/>
                <a:tab pos="1484313" algn="l"/>
                <a:tab pos="2398713" algn="l"/>
                <a:tab pos="3313113" algn="l"/>
                <a:tab pos="4227513" algn="l"/>
                <a:tab pos="5141913" algn="l"/>
                <a:tab pos="6056313" algn="l"/>
                <a:tab pos="6970713" algn="l"/>
                <a:tab pos="7885113" algn="l"/>
                <a:tab pos="8799513" algn="l"/>
                <a:tab pos="9713913" algn="l"/>
              </a:tabLst>
            </a:pPr>
            <a:r>
              <a:rPr lang="fr-FR" altLang="fr-FR" dirty="0"/>
              <a:t>B .                                            </a:t>
            </a:r>
            <a:r>
              <a:rPr lang="fr-FR" altLang="fr-FR" b="1" dirty="0"/>
              <a:t>Séisme meurtrier à Los Angeles</a:t>
            </a:r>
            <a:r>
              <a:rPr lang="fr-FR" altLang="fr-FR" dirty="0"/>
              <a:t> </a:t>
            </a:r>
          </a:p>
          <a:p>
            <a:pPr>
              <a:tabLst>
                <a:tab pos="569913" algn="l"/>
                <a:tab pos="1484313" algn="l"/>
                <a:tab pos="2398713" algn="l"/>
                <a:tab pos="3313113" algn="l"/>
                <a:tab pos="4227513" algn="l"/>
                <a:tab pos="5141913" algn="l"/>
                <a:tab pos="6056313" algn="l"/>
                <a:tab pos="6970713" algn="l"/>
                <a:tab pos="7885113" algn="l"/>
                <a:tab pos="8799513" algn="l"/>
                <a:tab pos="9713913" algn="l"/>
              </a:tabLst>
            </a:pPr>
            <a:r>
              <a:rPr lang="fr-FR" altLang="fr-FR" dirty="0"/>
              <a:t>« Un tremblement de terre de magnitude 6,6 sur l’échelle de Richter a frappé la ville de Los Angeles (Etats Unis)) lundi 147 janvier vers 17h30 (heure de Paris). Ce séisme est le plus violent enregistré dans la ville depuis plus de vingt ans. Ressenti jusqu’à San Diego (200 km au sud) et à Las Vegas (450 km au nord-est).</a:t>
            </a:r>
          </a:p>
          <a:p>
            <a:pPr>
              <a:tabLst>
                <a:tab pos="569913" algn="l"/>
                <a:tab pos="1484313" algn="l"/>
                <a:tab pos="2398713" algn="l"/>
                <a:tab pos="3313113" algn="l"/>
                <a:tab pos="4227513" algn="l"/>
                <a:tab pos="5141913" algn="l"/>
                <a:tab pos="6056313" algn="l"/>
                <a:tab pos="6970713" algn="l"/>
                <a:tab pos="7885113" algn="l"/>
                <a:tab pos="8799513" algn="l"/>
                <a:tab pos="9713913" algn="l"/>
              </a:tabLst>
            </a:pPr>
            <a:r>
              <a:rPr lang="fr-FR" altLang="fr-FR" dirty="0"/>
              <a:t>Selon un bilan publié mardi 18 janvier à 8h30 (heure de Paris) ce séisme a fait au moins 30 morts et plus ‘un millier de blessés. A </a:t>
            </a:r>
            <a:r>
              <a:rPr lang="fr-FR" altLang="fr-FR" dirty="0" err="1"/>
              <a:t>Northridge</a:t>
            </a:r>
            <a:r>
              <a:rPr lang="fr-FR" altLang="fr-FR" dirty="0"/>
              <a:t>, localité proche de l’épicentre, 14 personnes ont  péri dans l’effondrement d’un immeuble. </a:t>
            </a:r>
            <a:r>
              <a:rPr lang="fr-FR" altLang="fr-FR"/>
              <a:t>Plusieurs </a:t>
            </a:r>
            <a:r>
              <a:rPr lang="fr-FR" altLang="fr-FR" smtClean="0"/>
              <a:t>autoroutes </a:t>
            </a:r>
            <a:r>
              <a:rPr lang="fr-FR" altLang="fr-FR"/>
              <a:t>se sont écroulées. </a:t>
            </a:r>
            <a:r>
              <a:rPr lang="fr-FR" altLang="fr-FR" dirty="0"/>
              <a:t>De nombreux dégâts matériels ont été » estimés à plusieurs centaines millions de dollars. »</a:t>
            </a:r>
          </a:p>
          <a:p>
            <a:pPr>
              <a:tabLst>
                <a:tab pos="569913" algn="l"/>
                <a:tab pos="1484313" algn="l"/>
                <a:tab pos="2398713" algn="l"/>
                <a:tab pos="3313113" algn="l"/>
                <a:tab pos="4227513" algn="l"/>
                <a:tab pos="5141913" algn="l"/>
                <a:tab pos="6056313" algn="l"/>
                <a:tab pos="6970713" algn="l"/>
                <a:tab pos="7885113" algn="l"/>
                <a:tab pos="8799513" algn="l"/>
                <a:tab pos="9713913" algn="l"/>
              </a:tabLst>
            </a:pPr>
            <a:r>
              <a:rPr lang="fr-FR" altLang="fr-FR" dirty="0"/>
              <a:t>« Le Monde », Mercredi 19 janvier 1994</a:t>
            </a:r>
          </a:p>
          <a:p>
            <a:pPr>
              <a:tabLst>
                <a:tab pos="569913" algn="l"/>
                <a:tab pos="1484313" algn="l"/>
                <a:tab pos="2398713" algn="l"/>
                <a:tab pos="3313113" algn="l"/>
                <a:tab pos="4227513" algn="l"/>
                <a:tab pos="5141913" algn="l"/>
                <a:tab pos="6056313" algn="l"/>
                <a:tab pos="6970713" algn="l"/>
                <a:tab pos="7885113" algn="l"/>
                <a:tab pos="8799513" algn="l"/>
                <a:tab pos="9713913" algn="l"/>
              </a:tabLst>
            </a:pPr>
            <a:r>
              <a:rPr lang="fr-FR" altLang="fr-FR" i="1" dirty="0"/>
              <a:t>Bilan final : 65 morts, 3000 blessés, 25 millions de dollars de dégâts</a:t>
            </a:r>
            <a:endParaRPr lang="fr-FR" altLang="fr-FR" dirty="0"/>
          </a:p>
        </p:txBody>
      </p:sp>
    </p:spTree>
    <p:extLst>
      <p:ext uri="{BB962C8B-B14F-4D97-AF65-F5344CB8AC3E}">
        <p14:creationId xmlns:p14="http://schemas.microsoft.com/office/powerpoint/2010/main" val="201304131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ChangeArrowheads="1"/>
          </p:cNvSpPr>
          <p:nvPr/>
        </p:nvSpPr>
        <p:spPr bwMode="auto">
          <a:xfrm>
            <a:off x="900113" y="890588"/>
            <a:ext cx="7632700" cy="3416300"/>
          </a:xfrm>
          <a:prstGeom prst="rect">
            <a:avLst/>
          </a:prstGeom>
          <a:noFill/>
          <a:ln w="9525">
            <a:noFill/>
            <a:miter lim="800000"/>
            <a:headEnd/>
            <a:tailEnd/>
          </a:ln>
        </p:spPr>
        <p:txBody>
          <a:bodyPr>
            <a:spAutoFit/>
          </a:bodyPr>
          <a:lstStyle/>
          <a:p>
            <a:pPr>
              <a:tabLst>
                <a:tab pos="569913" algn="l"/>
                <a:tab pos="1484313" algn="l"/>
                <a:tab pos="2398713" algn="l"/>
                <a:tab pos="3313113" algn="l"/>
                <a:tab pos="4227513" algn="l"/>
                <a:tab pos="5141913" algn="l"/>
                <a:tab pos="6056313" algn="l"/>
                <a:tab pos="6970713" algn="l"/>
                <a:tab pos="7885113" algn="l"/>
                <a:tab pos="8799513" algn="l"/>
                <a:tab pos="9713913" algn="l"/>
              </a:tabLst>
            </a:pPr>
            <a:r>
              <a:rPr lang="fr-FR" altLang="fr-FR"/>
              <a:t>C</a:t>
            </a:r>
            <a:r>
              <a:rPr lang="fr-FR" altLang="fr-FR" b="1"/>
              <a:t>.       Un séisme fait des milliers de morts dans l’est de l’Iran</a:t>
            </a:r>
            <a:endParaRPr lang="fr-FR" altLang="fr-FR"/>
          </a:p>
          <a:p>
            <a:pPr>
              <a:tabLst>
                <a:tab pos="569913" algn="l"/>
                <a:tab pos="1484313" algn="l"/>
                <a:tab pos="2398713" algn="l"/>
                <a:tab pos="3313113" algn="l"/>
                <a:tab pos="4227513" algn="l"/>
                <a:tab pos="5141913" algn="l"/>
                <a:tab pos="6056313" algn="l"/>
                <a:tab pos="6970713" algn="l"/>
                <a:tab pos="7885113" algn="l"/>
                <a:tab pos="8799513" algn="l"/>
                <a:tab pos="9713913" algn="l"/>
              </a:tabLst>
            </a:pPr>
            <a:r>
              <a:rPr lang="fr-FR" altLang="fr-FR"/>
              <a:t>« Un violent tremblement de terre, atteignant 7,1 sur l’échelle de Ritcher, a frappé samedi vers midi l’est de l’Iran, faisant 2400 morts et des dizaines de blessés, selon le dernier bilan rendu par le Croissant Rouge iranien.</a:t>
            </a:r>
          </a:p>
          <a:p>
            <a:pPr>
              <a:tabLst>
                <a:tab pos="569913" algn="l"/>
                <a:tab pos="1484313" algn="l"/>
                <a:tab pos="2398713" algn="l"/>
                <a:tab pos="3313113" algn="l"/>
                <a:tab pos="4227513" algn="l"/>
                <a:tab pos="5141913" algn="l"/>
                <a:tab pos="6056313" algn="l"/>
                <a:tab pos="6970713" algn="l"/>
                <a:tab pos="7885113" algn="l"/>
                <a:tab pos="8799513" algn="l"/>
                <a:tab pos="9713913" algn="l"/>
              </a:tabLst>
            </a:pPr>
            <a:r>
              <a:rPr lang="fr-FR" altLang="fr-FR"/>
              <a:t>L’organisation précise que 2000 villages ont été entièrement rasés dans la région de Ghaen et de Birjand, épicentre du séisme.</a:t>
            </a:r>
          </a:p>
          <a:p>
            <a:pPr>
              <a:tabLst>
                <a:tab pos="569913" algn="l"/>
                <a:tab pos="1484313" algn="l"/>
                <a:tab pos="2398713" algn="l"/>
                <a:tab pos="3313113" algn="l"/>
                <a:tab pos="4227513" algn="l"/>
                <a:tab pos="5141913" algn="l"/>
                <a:tab pos="6056313" algn="l"/>
                <a:tab pos="6970713" algn="l"/>
                <a:tab pos="7885113" algn="l"/>
                <a:tab pos="8799513" algn="l"/>
                <a:tab pos="9713913" algn="l"/>
              </a:tabLst>
            </a:pPr>
            <a:r>
              <a:rPr lang="fr-FR" altLang="fr-FR"/>
              <a:t>L’Iran a lancé un appel à l’aide internationale pour faire face à ce troisième tremblement de terre meurtrier depuis le début de l’année. »</a:t>
            </a:r>
          </a:p>
          <a:p>
            <a:pPr>
              <a:tabLst>
                <a:tab pos="569913" algn="l"/>
                <a:tab pos="1484313" algn="l"/>
                <a:tab pos="2398713" algn="l"/>
                <a:tab pos="3313113" algn="l"/>
                <a:tab pos="4227513" algn="l"/>
                <a:tab pos="5141913" algn="l"/>
                <a:tab pos="6056313" algn="l"/>
                <a:tab pos="6970713" algn="l"/>
                <a:tab pos="7885113" algn="l"/>
                <a:tab pos="8799513" algn="l"/>
                <a:tab pos="9713913" algn="l"/>
              </a:tabLst>
            </a:pPr>
            <a:r>
              <a:rPr lang="fr-FR" altLang="fr-FR"/>
              <a:t> </a:t>
            </a:r>
          </a:p>
          <a:p>
            <a:pPr>
              <a:tabLst>
                <a:tab pos="569913" algn="l"/>
                <a:tab pos="1484313" algn="l"/>
                <a:tab pos="2398713" algn="l"/>
                <a:tab pos="3313113" algn="l"/>
                <a:tab pos="4227513" algn="l"/>
                <a:tab pos="5141913" algn="l"/>
                <a:tab pos="6056313" algn="l"/>
                <a:tab pos="6970713" algn="l"/>
                <a:tab pos="7885113" algn="l"/>
                <a:tab pos="8799513" algn="l"/>
                <a:tab pos="9713913" algn="l"/>
              </a:tabLst>
            </a:pPr>
            <a:r>
              <a:rPr lang="fr-FR" altLang="fr-FR"/>
              <a:t>« Libération » Lundi 12 mai 1997</a:t>
            </a:r>
          </a:p>
          <a:p>
            <a:pPr>
              <a:tabLst>
                <a:tab pos="569913" algn="l"/>
                <a:tab pos="1484313" algn="l"/>
                <a:tab pos="2398713" algn="l"/>
                <a:tab pos="3313113" algn="l"/>
                <a:tab pos="4227513" algn="l"/>
                <a:tab pos="5141913" algn="l"/>
                <a:tab pos="6056313" algn="l"/>
                <a:tab pos="6970713" algn="l"/>
                <a:tab pos="7885113" algn="l"/>
                <a:tab pos="8799513" algn="l"/>
                <a:tab pos="9713913" algn="l"/>
              </a:tabLst>
            </a:pPr>
            <a:r>
              <a:rPr lang="fr-FR" altLang="fr-FR" i="1"/>
              <a:t>Bilan final établi par « Médecins sans frontières » : 1568 morts, 2600 blessés, 72 000 sinistrés, 147 villages gravement endommagés.</a:t>
            </a:r>
            <a:endParaRPr lang="fr-FR" altLang="fr-FR"/>
          </a:p>
        </p:txBody>
      </p:sp>
    </p:spTree>
    <p:extLst>
      <p:ext uri="{BB962C8B-B14F-4D97-AF65-F5344CB8AC3E}">
        <p14:creationId xmlns:p14="http://schemas.microsoft.com/office/powerpoint/2010/main" val="321447375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pPr>
              <a:buNone/>
            </a:pPr>
            <a:r>
              <a:rPr lang="fr-FR" dirty="0" smtClean="0"/>
              <a:t>Notre planète, la Terre, fait partie du système solaire, depuis l’espace, elle parait bien paisible et pourtant… </a:t>
            </a:r>
          </a:p>
        </p:txBody>
      </p:sp>
    </p:spTree>
    <p:extLst>
      <p:ext uri="{BB962C8B-B14F-4D97-AF65-F5344CB8AC3E}">
        <p14:creationId xmlns:p14="http://schemas.microsoft.com/office/powerpoint/2010/main" val="52924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ChangeArrowheads="1"/>
          </p:cNvSpPr>
          <p:nvPr/>
        </p:nvSpPr>
        <p:spPr bwMode="auto">
          <a:xfrm>
            <a:off x="468313" y="1196975"/>
            <a:ext cx="8207375" cy="4524375"/>
          </a:xfrm>
          <a:prstGeom prst="rect">
            <a:avLst/>
          </a:prstGeom>
          <a:noFill/>
          <a:ln w="9525">
            <a:noFill/>
            <a:miter lim="800000"/>
            <a:headEnd/>
            <a:tailEnd/>
          </a:ln>
        </p:spPr>
        <p:txBody>
          <a:bodyPr>
            <a:spAutoFit/>
          </a:bodyPr>
          <a:lstStyle/>
          <a:p>
            <a:pPr>
              <a:tabLst>
                <a:tab pos="569913" algn="l"/>
                <a:tab pos="1484313" algn="l"/>
                <a:tab pos="2398713" algn="l"/>
                <a:tab pos="3313113" algn="l"/>
                <a:tab pos="4227513" algn="l"/>
                <a:tab pos="5141913" algn="l"/>
                <a:tab pos="6056313" algn="l"/>
                <a:tab pos="6970713" algn="l"/>
                <a:tab pos="7885113" algn="l"/>
                <a:tab pos="8799513" algn="l"/>
                <a:tab pos="9713913" algn="l"/>
              </a:tabLst>
            </a:pPr>
            <a:r>
              <a:rPr lang="fr-FR" altLang="fr-FR"/>
              <a:t>D</a:t>
            </a:r>
            <a:r>
              <a:rPr lang="fr-FR" altLang="fr-FR" b="1"/>
              <a:t>.                         Un séisme meurtrier a frappé le centre du Japon</a:t>
            </a:r>
            <a:endParaRPr lang="fr-FR" altLang="fr-FR"/>
          </a:p>
          <a:p>
            <a:pPr>
              <a:tabLst>
                <a:tab pos="569913" algn="l"/>
                <a:tab pos="1484313" algn="l"/>
                <a:tab pos="2398713" algn="l"/>
                <a:tab pos="3313113" algn="l"/>
                <a:tab pos="4227513" algn="l"/>
                <a:tab pos="5141913" algn="l"/>
                <a:tab pos="6056313" algn="l"/>
                <a:tab pos="6970713" algn="l"/>
                <a:tab pos="7885113" algn="l"/>
                <a:tab pos="8799513" algn="l"/>
                <a:tab pos="9713913" algn="l"/>
              </a:tabLst>
            </a:pPr>
            <a:r>
              <a:rPr lang="fr-FR" altLang="fr-FR"/>
              <a:t>« Le tremblement de terre qui a frappé, mardi 17 janvier au petit matin, la Kkansaï, grande région industrielle et zone très peuplée située à 400 kms au sud-ouest de Tokyo, a particulièrement éprouvé la ville de Kobé, le deuxième port de l’archipel, qui restait isolé en fin de matinée. .Il a suffi de 40 secondes accompagnées d’un grondement de tonnerre, pour transformer Kobé, un port de 1,4 million d’habitants, en zone sinistrée privée d’électricité, de gaz, de téléphone, parfois d’eau et quasiment coupée du reste du Japon.</a:t>
            </a:r>
          </a:p>
          <a:p>
            <a:pPr>
              <a:tabLst>
                <a:tab pos="569913" algn="l"/>
                <a:tab pos="1484313" algn="l"/>
                <a:tab pos="2398713" algn="l"/>
                <a:tab pos="3313113" algn="l"/>
                <a:tab pos="4227513" algn="l"/>
                <a:tab pos="5141913" algn="l"/>
                <a:tab pos="6056313" algn="l"/>
                <a:tab pos="6970713" algn="l"/>
                <a:tab pos="7885113" algn="l"/>
                <a:tab pos="8799513" algn="l"/>
                <a:tab pos="9713913" algn="l"/>
              </a:tabLst>
            </a:pPr>
            <a:r>
              <a:rPr lang="fr-FR" altLang="fr-FR"/>
              <a:t>Le séisme, d’une magnitude de 7,2 sur l’échelle de Richter, a fait plus d’un millier de morts, au moins 500 disparus et plus de 3 000 blessés. Il a provoqué des effondrements d’immeubles et de maisons. Un pont et un toboggan sur une route nationale se sont aussi rompus. Des voies de chemin de fer ont été tordues. De nombreux incendies se sont déclarés. Le’ centre de Kobé a été en partie dévasté.</a:t>
            </a:r>
          </a:p>
          <a:p>
            <a:pPr>
              <a:tabLst>
                <a:tab pos="569913" algn="l"/>
                <a:tab pos="1484313" algn="l"/>
                <a:tab pos="2398713" algn="l"/>
                <a:tab pos="3313113" algn="l"/>
                <a:tab pos="4227513" algn="l"/>
                <a:tab pos="5141913" algn="l"/>
                <a:tab pos="6056313" algn="l"/>
                <a:tab pos="6970713" algn="l"/>
                <a:tab pos="7885113" algn="l"/>
                <a:tab pos="8799513" algn="l"/>
                <a:tab pos="9713913" algn="l"/>
              </a:tabLst>
            </a:pPr>
            <a:r>
              <a:rPr lang="fr-FR" altLang="fr-FR"/>
              <a:t>« Le Monde » «  Mercredi 18 janvier 1995</a:t>
            </a:r>
          </a:p>
          <a:p>
            <a:pPr>
              <a:tabLst>
                <a:tab pos="569913" algn="l"/>
                <a:tab pos="1484313" algn="l"/>
                <a:tab pos="2398713" algn="l"/>
                <a:tab pos="3313113" algn="l"/>
                <a:tab pos="4227513" algn="l"/>
                <a:tab pos="5141913" algn="l"/>
                <a:tab pos="6056313" algn="l"/>
                <a:tab pos="6970713" algn="l"/>
                <a:tab pos="7885113" algn="l"/>
                <a:tab pos="8799513" algn="l"/>
                <a:tab pos="9713913" algn="l"/>
              </a:tabLst>
            </a:pPr>
            <a:r>
              <a:rPr lang="fr-FR" altLang="fr-FR" i="1"/>
              <a:t>Bilan final : 5375 morts, 260815 blessés. Plus de 80 000 bâtiments détruits ou gravement endommagés.</a:t>
            </a:r>
            <a:endParaRPr lang="fr-FR" altLang="fr-FR"/>
          </a:p>
        </p:txBody>
      </p:sp>
    </p:spTree>
    <p:extLst>
      <p:ext uri="{BB962C8B-B14F-4D97-AF65-F5344CB8AC3E}">
        <p14:creationId xmlns:p14="http://schemas.microsoft.com/office/powerpoint/2010/main" val="380864551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txBox="1">
            <a:spLocks noGrp="1"/>
          </p:cNvSpPr>
          <p:nvPr>
            <p:ph type="title" idx="4294967295"/>
          </p:nvPr>
        </p:nvSpPr>
        <p:spPr>
          <a:xfrm>
            <a:off x="457200" y="274638"/>
            <a:ext cx="8229600" cy="1143000"/>
          </a:xfrm>
        </p:spPr>
        <p:txBody>
          <a:bodyPr lIns="91440" tIns="45720" rIns="91440" bIns="45720">
            <a:spAutoFit/>
          </a:bodyPr>
          <a:lstStyle/>
          <a:p>
            <a:pPr eaLnBrk="1" hangingPunct="1"/>
            <a:r>
              <a:rPr altLang="fr-FR" smtClean="0">
                <a:latin typeface="Calibri" pitchFamily="34" charset="0"/>
                <a:cs typeface="Mangal" pitchFamily="18" charset="0"/>
              </a:rPr>
              <a:t>Enoncé des questions</a:t>
            </a:r>
          </a:p>
        </p:txBody>
      </p:sp>
      <p:sp>
        <p:nvSpPr>
          <p:cNvPr id="3" name="Espace réservé du texte 2"/>
          <p:cNvSpPr txBox="1">
            <a:spLocks noGrp="1"/>
          </p:cNvSpPr>
          <p:nvPr>
            <p:ph type="body" idx="4294967295"/>
          </p:nvPr>
        </p:nvSpPr>
        <p:spPr>
          <a:xfrm>
            <a:off x="457200" y="1600200"/>
            <a:ext cx="8229600" cy="4933950"/>
          </a:xfrm>
        </p:spPr>
        <p:txBody>
          <a:bodyPr lIns="91440" tIns="45720" rIns="91440" bIns="45720">
            <a:spAutoFit/>
          </a:bodyPr>
          <a:lstStyle>
            <a:defPPr marL="342720" marR="0" lvl="0" indent="-342720" algn="l" rtl="0" hangingPunct="0">
              <a:lnSpc>
                <a:spcPct val="100000"/>
              </a:lnSpc>
              <a:spcBef>
                <a:spcPts val="799"/>
              </a:spcBef>
              <a:spcAft>
                <a:spcPts val="0"/>
              </a:spcAft>
              <a:buClr>
                <a:srgbClr val="000000"/>
              </a:buClr>
              <a:buSzPct val="100000"/>
              <a:buFont typeface="Arial" pitchFamily="34"/>
              <a:buNone/>
              <a:tabLst>
                <a:tab pos="571320" algn="l"/>
                <a:tab pos="1485719" algn="l"/>
                <a:tab pos="2400119" algn="l"/>
                <a:tab pos="3314519" algn="l"/>
                <a:tab pos="4228919" algn="l"/>
                <a:tab pos="5143320" algn="l"/>
                <a:tab pos="6057720" algn="l"/>
                <a:tab pos="6972120" algn="l"/>
                <a:tab pos="7886520" algn="l"/>
                <a:tab pos="8800920" algn="l"/>
                <a:tab pos="9715320" algn="l"/>
              </a:tabLst>
              <a:defRPr lang="fr-FR" sz="3200" b="0" i="0" u="none" strike="noStrike" baseline="0">
                <a:ln>
                  <a:noFill/>
                </a:ln>
                <a:solidFill>
                  <a:srgbClr val="000000"/>
                </a:solidFill>
                <a:latin typeface="Calibri" pitchFamily="34"/>
                <a:ea typeface="Lucida Sans Unicode" pitchFamily="2"/>
                <a:cs typeface="Mangal" pitchFamily="2"/>
              </a:defRPr>
            </a:defPPr>
            <a:lvl1pPr marL="342720" marR="0" lvl="0" indent="-342720" algn="l" rtl="0" hangingPunct="0">
              <a:lnSpc>
                <a:spcPct val="100000"/>
              </a:lnSpc>
              <a:spcBef>
                <a:spcPts val="799"/>
              </a:spcBef>
              <a:spcAft>
                <a:spcPts val="0"/>
              </a:spcAft>
              <a:buClr>
                <a:srgbClr val="000000"/>
              </a:buClr>
              <a:buSzPct val="100000"/>
              <a:buFont typeface="Arial" pitchFamily="34"/>
              <a:buChar char="•"/>
              <a:tabLst>
                <a:tab pos="571320" algn="l"/>
                <a:tab pos="1485719" algn="l"/>
                <a:tab pos="2400119" algn="l"/>
                <a:tab pos="3314519" algn="l"/>
                <a:tab pos="4228919" algn="l"/>
                <a:tab pos="5143320" algn="l"/>
                <a:tab pos="6057720" algn="l"/>
                <a:tab pos="6972120" algn="l"/>
                <a:tab pos="7886520" algn="l"/>
                <a:tab pos="8800920" algn="l"/>
                <a:tab pos="9715320" algn="l"/>
              </a:tabLst>
              <a:defRPr lang="fr-FR" sz="3200" b="0" i="0" u="none" strike="noStrike" baseline="0">
                <a:ln>
                  <a:noFill/>
                </a:ln>
                <a:solidFill>
                  <a:srgbClr val="000000"/>
                </a:solidFill>
                <a:latin typeface="Calibri" pitchFamily="34"/>
                <a:ea typeface="Lucida Sans Unicode" pitchFamily="2"/>
                <a:cs typeface="Mangal" pitchFamily="2"/>
              </a:defRPr>
            </a:lvl1pPr>
            <a:lvl2pPr marL="742680" marR="0" lvl="1" indent="-285480" algn="l" rtl="0" hangingPunct="0">
              <a:lnSpc>
                <a:spcPct val="100000"/>
              </a:lnSpc>
              <a:spcBef>
                <a:spcPts val="697"/>
              </a:spcBef>
              <a:spcAft>
                <a:spcPts val="0"/>
              </a:spcAft>
              <a:buClr>
                <a:srgbClr val="000000"/>
              </a:buClr>
              <a:buSzPct val="100000"/>
              <a:buFont typeface="Arial" pitchFamily="34"/>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fr-FR" sz="2800" b="0" i="0" u="none" strike="noStrike" baseline="0">
                <a:ln>
                  <a:noFill/>
                </a:ln>
                <a:solidFill>
                  <a:srgbClr val="000000"/>
                </a:solidFill>
                <a:latin typeface="Calibri" pitchFamily="34"/>
                <a:ea typeface="Lucida Sans Unicode" pitchFamily="2"/>
                <a:cs typeface="Mangal" pitchFamily="2"/>
              </a:defRPr>
            </a:lvl2pPr>
            <a:lvl3pPr marL="1143000" marR="0" lvl="2" indent="-228600" algn="l" rtl="0" hangingPunct="0">
              <a:lnSpc>
                <a:spcPct val="100000"/>
              </a:lnSpc>
              <a:spcBef>
                <a:spcPts val="598"/>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 pos="8915399" algn="l"/>
              </a:tabLst>
              <a:defRPr lang="fr-FR" sz="2400" b="0" i="0" u="none" strike="noStrike" baseline="0">
                <a:ln>
                  <a:noFill/>
                </a:ln>
                <a:solidFill>
                  <a:srgbClr val="000000"/>
                </a:solidFill>
                <a:latin typeface="Calibri" pitchFamily="34"/>
                <a:ea typeface="Lucida Sans Unicode" pitchFamily="2"/>
                <a:cs typeface="Mangal" pitchFamily="2"/>
              </a:defRPr>
            </a:lvl3pPr>
            <a:lvl4pPr marL="1600199" marR="0" lvl="3" indent="-228600" algn="l" rtl="0" hangingPunct="0">
              <a:lnSpc>
                <a:spcPct val="100000"/>
              </a:lnSpc>
              <a:spcBef>
                <a:spcPts val="499"/>
              </a:spcBef>
              <a:spcAft>
                <a:spcPts val="0"/>
              </a:spcAft>
              <a:buClr>
                <a:srgbClr val="000000"/>
              </a:buClr>
              <a:buSzPct val="100000"/>
              <a:buFont typeface="Arial" pitchFamily="34"/>
              <a:buChar char="–"/>
              <a:tabLst>
                <a:tab pos="228600" algn="l"/>
                <a:tab pos="1143000" algn="l"/>
                <a:tab pos="2057400" algn="l"/>
                <a:tab pos="2971800" algn="l"/>
                <a:tab pos="3886200" algn="l"/>
                <a:tab pos="4800600" algn="l"/>
                <a:tab pos="5715000" algn="l"/>
                <a:tab pos="6629400" algn="l"/>
                <a:tab pos="7543799" algn="l"/>
                <a:tab pos="8458200" algn="l"/>
              </a:tabLst>
              <a:defRPr lang="fr-FR" sz="2000" b="0" i="0" u="none" strike="noStrike" baseline="0">
                <a:ln>
                  <a:noFill/>
                </a:ln>
                <a:solidFill>
                  <a:srgbClr val="000000"/>
                </a:solidFill>
                <a:latin typeface="Calibri" pitchFamily="34"/>
                <a:ea typeface="Lucida Sans Unicode" pitchFamily="2"/>
                <a:cs typeface="Mangal" pitchFamily="2"/>
              </a:defRPr>
            </a:lvl4pPr>
            <a:lvl5pPr marL="2057400" marR="0" lvl="4" indent="-228600" algn="l" rtl="0" hangingPunct="0">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fr-FR" sz="2000" b="0" i="0" u="none" strike="noStrike" baseline="0">
                <a:ln>
                  <a:noFill/>
                </a:ln>
                <a:solidFill>
                  <a:srgbClr val="000000"/>
                </a:solidFill>
                <a:latin typeface="Calibri" pitchFamily="34"/>
                <a:ea typeface="Lucida Sans Unicode" pitchFamily="2"/>
                <a:cs typeface="Mangal" pitchFamily="2"/>
              </a:defRPr>
            </a:lvl5pPr>
            <a:lvl6pPr marL="2057400" marR="0" lvl="5" indent="-228600" algn="l" rtl="0" hangingPunct="0">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fr-FR" sz="2000" b="0" i="0" u="none" strike="noStrike" baseline="0">
                <a:ln>
                  <a:noFill/>
                </a:ln>
                <a:solidFill>
                  <a:srgbClr val="000000"/>
                </a:solidFill>
                <a:latin typeface="Calibri" pitchFamily="34"/>
                <a:ea typeface="Lucida Sans Unicode" pitchFamily="2"/>
                <a:cs typeface="Mangal" pitchFamily="2"/>
              </a:defRPr>
            </a:lvl6pPr>
            <a:lvl7pPr marL="2057400" marR="0" lvl="6" indent="-228600" algn="l" rtl="0" hangingPunct="0">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fr-FR" sz="2000" b="0" i="0" u="none" strike="noStrike" baseline="0">
                <a:ln>
                  <a:noFill/>
                </a:ln>
                <a:solidFill>
                  <a:srgbClr val="000000"/>
                </a:solidFill>
                <a:latin typeface="Calibri" pitchFamily="34"/>
                <a:ea typeface="Lucida Sans Unicode" pitchFamily="2"/>
                <a:cs typeface="Mangal" pitchFamily="2"/>
              </a:defRPr>
            </a:lvl7pPr>
            <a:lvl8pPr marL="2057400" marR="0" lvl="7" indent="-228600" algn="l" rtl="0" hangingPunct="0">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fr-FR" sz="2000" b="0" i="0" u="none" strike="noStrike" baseline="0">
                <a:ln>
                  <a:noFill/>
                </a:ln>
                <a:solidFill>
                  <a:srgbClr val="000000"/>
                </a:solidFill>
                <a:latin typeface="Calibri" pitchFamily="34"/>
                <a:ea typeface="Lucida Sans Unicode" pitchFamily="2"/>
                <a:cs typeface="Mangal" pitchFamily="2"/>
              </a:defRPr>
            </a:lvl8pPr>
            <a:lvl9pPr marL="2057400" marR="0" lvl="8" indent="-228600" algn="l" rtl="0" hangingPunct="0">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fr-FR" sz="2000" b="0" i="0" u="none" strike="noStrike" baseline="0">
                <a:ln>
                  <a:noFill/>
                </a:ln>
                <a:solidFill>
                  <a:srgbClr val="000000"/>
                </a:solidFill>
                <a:latin typeface="Calibri" pitchFamily="34"/>
                <a:ea typeface="Lucida Sans Unicode" pitchFamily="2"/>
                <a:cs typeface="Mangal" pitchFamily="2"/>
              </a:defRPr>
            </a:lvl9pPr>
          </a:lstStyle>
          <a:p>
            <a:pPr marL="0" indent="0" eaLnBrk="1" fontAlgn="auto" hangingPunct="1">
              <a:defRPr/>
            </a:pPr>
            <a:r>
              <a:rPr smtClean="0"/>
              <a:t>1. </a:t>
            </a:r>
            <a:r>
              <a:rPr/>
              <a:t>Relever tous les passages importants des différents articles et  résumer  les effets et les modifications entraînées par les séismes</a:t>
            </a:r>
            <a:r>
              <a:rPr smtClean="0"/>
              <a:t>.</a:t>
            </a:r>
          </a:p>
          <a:p>
            <a:pPr marL="0" indent="0" eaLnBrk="1" fontAlgn="auto" hangingPunct="1">
              <a:defRPr/>
            </a:pPr>
            <a:r>
              <a:rPr smtClean="0"/>
              <a:t>2. Dire pourquoi un séisme fait souvent des victimes</a:t>
            </a:r>
          </a:p>
          <a:p>
            <a:pPr marL="0" indent="0" eaLnBrk="1" fontAlgn="auto" hangingPunct="1">
              <a:defRPr/>
            </a:pPr>
            <a:r>
              <a:rPr smtClean="0"/>
              <a:t>3. Dire sur quelles informations on pourrait se baser pour classer ces 4 tremblements de terre.</a:t>
            </a:r>
          </a:p>
          <a:p>
            <a:pPr eaLnBrk="1" fontAlgn="auto" hangingPunct="1">
              <a:buFont typeface="Arial" pitchFamily="34"/>
              <a:buNone/>
              <a:defRPr/>
            </a:pPr>
            <a:endParaRPr smtClean="0"/>
          </a:p>
          <a:p>
            <a:pPr marL="0" indent="0" eaLnBrk="1" fontAlgn="auto" hangingPunct="1">
              <a:buFont typeface="Arial" pitchFamily="34"/>
              <a:buNone/>
              <a:defRPr/>
            </a:pPr>
            <a:endParaRPr smtClean="0"/>
          </a:p>
        </p:txBody>
      </p:sp>
    </p:spTree>
    <p:extLst>
      <p:ext uri="{BB962C8B-B14F-4D97-AF65-F5344CB8AC3E}">
        <p14:creationId xmlns:p14="http://schemas.microsoft.com/office/powerpoint/2010/main" val="15482440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re 1"/>
          <p:cNvSpPr txBox="1">
            <a:spLocks noGrp="1"/>
          </p:cNvSpPr>
          <p:nvPr>
            <p:ph type="title" idx="4294967295"/>
          </p:nvPr>
        </p:nvSpPr>
        <p:spPr>
          <a:xfrm>
            <a:off x="428625" y="214313"/>
            <a:ext cx="8229600" cy="917575"/>
          </a:xfrm>
        </p:spPr>
        <p:txBody>
          <a:bodyPr lIns="91440" tIns="45720" rIns="91440" bIns="45720">
            <a:spAutoFit/>
          </a:bodyPr>
          <a:lstStyle/>
          <a:p>
            <a:pPr eaLnBrk="1" hangingPunct="1"/>
            <a:r>
              <a:rPr altLang="fr-FR" sz="3600" smtClean="0">
                <a:solidFill>
                  <a:srgbClr val="00B050"/>
                </a:solidFill>
                <a:latin typeface="Calibri" pitchFamily="34" charset="0"/>
                <a:cs typeface="Mangal" pitchFamily="18" charset="0"/>
              </a:rPr>
              <a:t>Correction</a:t>
            </a:r>
          </a:p>
        </p:txBody>
      </p:sp>
      <p:sp>
        <p:nvSpPr>
          <p:cNvPr id="3" name="Espace réservé du texte 2"/>
          <p:cNvSpPr txBox="1">
            <a:spLocks noGrp="1"/>
          </p:cNvSpPr>
          <p:nvPr>
            <p:ph type="body" idx="4294967295"/>
          </p:nvPr>
        </p:nvSpPr>
        <p:spPr>
          <a:xfrm>
            <a:off x="539750" y="1079500"/>
            <a:ext cx="8229600" cy="5476875"/>
          </a:xfrm>
        </p:spPr>
        <p:txBody>
          <a:bodyPr lIns="91440" tIns="45720" rIns="91440" bIns="45720">
            <a:spAutoFit/>
          </a:bodyPr>
          <a:lstStyle/>
          <a:p>
            <a:pPr marL="0" indent="0" eaLnBrk="1" hangingPunct="1">
              <a:spcBef>
                <a:spcPts val="700"/>
              </a:spcBef>
              <a:buClr>
                <a:srgbClr val="00B050"/>
              </a:buClr>
              <a:buFontTx/>
              <a:buChar char="•"/>
            </a:pPr>
            <a:r>
              <a:rPr altLang="fr-FR" sz="2800" dirty="0" smtClean="0">
                <a:solidFill>
                  <a:srgbClr val="008000"/>
                </a:solidFill>
                <a:latin typeface="Calibri" pitchFamily="34" charset="0"/>
                <a:cs typeface="Mangal" pitchFamily="18" charset="0"/>
              </a:rPr>
              <a:t>1. Les </a:t>
            </a:r>
            <a:r>
              <a:rPr altLang="fr-FR" sz="2800" dirty="0" err="1" smtClean="0">
                <a:solidFill>
                  <a:srgbClr val="008000"/>
                </a:solidFill>
                <a:latin typeface="Calibri" pitchFamily="34" charset="0"/>
                <a:cs typeface="Mangal" pitchFamily="18" charset="0"/>
              </a:rPr>
              <a:t>séismes</a:t>
            </a:r>
            <a:r>
              <a:rPr altLang="fr-FR" sz="2800" dirty="0" smtClean="0">
                <a:solidFill>
                  <a:srgbClr val="008000"/>
                </a:solidFill>
                <a:latin typeface="Calibri" pitchFamily="34" charset="0"/>
                <a:cs typeface="Mangal" pitchFamily="18" charset="0"/>
              </a:rPr>
              <a:t> </a:t>
            </a:r>
            <a:r>
              <a:rPr altLang="fr-FR" sz="2800" dirty="0" err="1" smtClean="0">
                <a:solidFill>
                  <a:srgbClr val="008000"/>
                </a:solidFill>
                <a:latin typeface="Calibri" pitchFamily="34" charset="0"/>
                <a:cs typeface="Mangal" pitchFamily="18" charset="0"/>
              </a:rPr>
              <a:t>modifient</a:t>
            </a:r>
            <a:r>
              <a:rPr altLang="fr-FR" sz="2800" dirty="0" smtClean="0">
                <a:solidFill>
                  <a:srgbClr val="008000"/>
                </a:solidFill>
                <a:latin typeface="Calibri" pitchFamily="34" charset="0"/>
                <a:cs typeface="Mangal" pitchFamily="18" charset="0"/>
              </a:rPr>
              <a:t> </a:t>
            </a:r>
            <a:r>
              <a:rPr altLang="fr-FR" sz="2800" dirty="0" err="1" smtClean="0">
                <a:solidFill>
                  <a:srgbClr val="008000"/>
                </a:solidFill>
                <a:latin typeface="Calibri" pitchFamily="34" charset="0"/>
                <a:cs typeface="Mangal" pitchFamily="18" charset="0"/>
              </a:rPr>
              <a:t>brutalement</a:t>
            </a:r>
            <a:r>
              <a:rPr altLang="fr-FR" sz="2800" dirty="0" smtClean="0">
                <a:solidFill>
                  <a:srgbClr val="008000"/>
                </a:solidFill>
                <a:latin typeface="Calibri" pitchFamily="34" charset="0"/>
                <a:cs typeface="Mangal" pitchFamily="18" charset="0"/>
              </a:rPr>
              <a:t> le </a:t>
            </a:r>
            <a:r>
              <a:rPr altLang="fr-FR" sz="2800" dirty="0" err="1" smtClean="0">
                <a:solidFill>
                  <a:srgbClr val="008000"/>
                </a:solidFill>
                <a:latin typeface="Calibri" pitchFamily="34" charset="0"/>
                <a:cs typeface="Mangal" pitchFamily="18" charset="0"/>
              </a:rPr>
              <a:t>paysage</a:t>
            </a:r>
            <a:r>
              <a:rPr altLang="fr-FR" sz="2800" dirty="0" smtClean="0">
                <a:solidFill>
                  <a:srgbClr val="008000"/>
                </a:solidFill>
                <a:latin typeface="Calibri" pitchFamily="34" charset="0"/>
                <a:cs typeface="Mangal" pitchFamily="18" charset="0"/>
              </a:rPr>
              <a:t>, </a:t>
            </a:r>
            <a:r>
              <a:rPr altLang="fr-FR" sz="2800" dirty="0" err="1" smtClean="0">
                <a:solidFill>
                  <a:srgbClr val="008000"/>
                </a:solidFill>
                <a:latin typeface="Calibri" pitchFamily="34" charset="0"/>
                <a:cs typeface="Mangal" pitchFamily="18" charset="0"/>
              </a:rPr>
              <a:t>ils</a:t>
            </a:r>
            <a:r>
              <a:rPr altLang="fr-FR" sz="2800" dirty="0" smtClean="0">
                <a:solidFill>
                  <a:srgbClr val="008000"/>
                </a:solidFill>
                <a:latin typeface="Calibri" pitchFamily="34" charset="0"/>
                <a:cs typeface="Mangal" pitchFamily="18" charset="0"/>
              </a:rPr>
              <a:t> </a:t>
            </a:r>
            <a:r>
              <a:rPr altLang="fr-FR" sz="2800" dirty="0" err="1" smtClean="0">
                <a:solidFill>
                  <a:srgbClr val="008000"/>
                </a:solidFill>
                <a:latin typeface="Calibri" pitchFamily="34" charset="0"/>
                <a:cs typeface="Mangal" pitchFamily="18" charset="0"/>
              </a:rPr>
              <a:t>entraînent</a:t>
            </a:r>
            <a:r>
              <a:rPr altLang="fr-FR" sz="2800" dirty="0" smtClean="0">
                <a:solidFill>
                  <a:srgbClr val="008000"/>
                </a:solidFill>
                <a:latin typeface="Calibri" pitchFamily="34" charset="0"/>
                <a:cs typeface="Mangal" pitchFamily="18" charset="0"/>
              </a:rPr>
              <a:t> de </a:t>
            </a:r>
            <a:r>
              <a:rPr altLang="fr-FR" sz="2800" dirty="0" err="1" smtClean="0">
                <a:solidFill>
                  <a:srgbClr val="008000"/>
                </a:solidFill>
                <a:latin typeface="Calibri" pitchFamily="34" charset="0"/>
                <a:cs typeface="Mangal" pitchFamily="18" charset="0"/>
              </a:rPr>
              <a:t>gros</a:t>
            </a:r>
            <a:r>
              <a:rPr altLang="fr-FR" sz="2800" dirty="0" smtClean="0">
                <a:solidFill>
                  <a:srgbClr val="008000"/>
                </a:solidFill>
                <a:latin typeface="Calibri" pitchFamily="34" charset="0"/>
                <a:cs typeface="Mangal" pitchFamily="18" charset="0"/>
              </a:rPr>
              <a:t> </a:t>
            </a:r>
            <a:r>
              <a:rPr altLang="fr-FR" sz="2800" dirty="0" err="1" smtClean="0">
                <a:solidFill>
                  <a:srgbClr val="008000"/>
                </a:solidFill>
                <a:latin typeface="Calibri" pitchFamily="34" charset="0"/>
                <a:cs typeface="Mangal" pitchFamily="18" charset="0"/>
              </a:rPr>
              <a:t>dégâts</a:t>
            </a:r>
            <a:r>
              <a:rPr altLang="fr-FR" sz="2800" dirty="0" smtClean="0">
                <a:solidFill>
                  <a:srgbClr val="008000"/>
                </a:solidFill>
                <a:latin typeface="Calibri" pitchFamily="34" charset="0"/>
                <a:cs typeface="Mangal" pitchFamily="18" charset="0"/>
              </a:rPr>
              <a:t> </a:t>
            </a:r>
            <a:r>
              <a:rPr altLang="fr-FR" sz="2800" dirty="0" err="1" smtClean="0">
                <a:solidFill>
                  <a:srgbClr val="008000"/>
                </a:solidFill>
                <a:latin typeface="Calibri" pitchFamily="34" charset="0"/>
                <a:cs typeface="Mangal" pitchFamily="18" charset="0"/>
              </a:rPr>
              <a:t>matériels</a:t>
            </a:r>
            <a:r>
              <a:rPr altLang="fr-FR" sz="2800" dirty="0" smtClean="0">
                <a:solidFill>
                  <a:srgbClr val="008000"/>
                </a:solidFill>
                <a:latin typeface="Calibri" pitchFamily="34" charset="0"/>
                <a:cs typeface="Mangal" pitchFamily="18" charset="0"/>
              </a:rPr>
              <a:t> au </a:t>
            </a:r>
            <a:r>
              <a:rPr altLang="fr-FR" sz="2800" dirty="0" err="1" smtClean="0">
                <a:solidFill>
                  <a:srgbClr val="008000"/>
                </a:solidFill>
                <a:latin typeface="Calibri" pitchFamily="34" charset="0"/>
                <a:cs typeface="Mangal" pitchFamily="18" charset="0"/>
              </a:rPr>
              <a:t>niveau</a:t>
            </a:r>
            <a:r>
              <a:rPr altLang="fr-FR" sz="2800" dirty="0" smtClean="0">
                <a:solidFill>
                  <a:srgbClr val="008000"/>
                </a:solidFill>
                <a:latin typeface="Calibri" pitchFamily="34" charset="0"/>
                <a:cs typeface="Mangal" pitchFamily="18" charset="0"/>
              </a:rPr>
              <a:t> des </a:t>
            </a:r>
            <a:r>
              <a:rPr altLang="fr-FR" sz="2800" dirty="0" err="1" smtClean="0">
                <a:solidFill>
                  <a:srgbClr val="008000"/>
                </a:solidFill>
                <a:latin typeface="Calibri" pitchFamily="34" charset="0"/>
                <a:cs typeface="Mangal" pitchFamily="18" charset="0"/>
              </a:rPr>
              <a:t>villes</a:t>
            </a:r>
            <a:r>
              <a:rPr altLang="fr-FR" sz="2800" dirty="0" smtClean="0">
                <a:solidFill>
                  <a:srgbClr val="008000"/>
                </a:solidFill>
                <a:latin typeface="Calibri" pitchFamily="34" charset="0"/>
                <a:cs typeface="Mangal" pitchFamily="18" charset="0"/>
              </a:rPr>
              <a:t> et des </a:t>
            </a:r>
            <a:r>
              <a:rPr altLang="fr-FR" sz="2800" dirty="0" err="1" smtClean="0">
                <a:solidFill>
                  <a:srgbClr val="008000"/>
                </a:solidFill>
                <a:latin typeface="Calibri" pitchFamily="34" charset="0"/>
                <a:cs typeface="Mangal" pitchFamily="18" charset="0"/>
              </a:rPr>
              <a:t>pertes</a:t>
            </a:r>
            <a:r>
              <a:rPr altLang="fr-FR" sz="2800" dirty="0" smtClean="0">
                <a:solidFill>
                  <a:srgbClr val="008000"/>
                </a:solidFill>
                <a:latin typeface="Calibri" pitchFamily="34" charset="0"/>
                <a:cs typeface="Mangal" pitchFamily="18" charset="0"/>
              </a:rPr>
              <a:t> </a:t>
            </a:r>
            <a:r>
              <a:rPr altLang="fr-FR" sz="2800" dirty="0" err="1" smtClean="0">
                <a:solidFill>
                  <a:srgbClr val="008000"/>
                </a:solidFill>
                <a:latin typeface="Calibri" pitchFamily="34" charset="0"/>
                <a:cs typeface="Mangal" pitchFamily="18" charset="0"/>
              </a:rPr>
              <a:t>humaines</a:t>
            </a:r>
            <a:r>
              <a:rPr altLang="fr-FR" sz="2800" dirty="0" smtClean="0">
                <a:solidFill>
                  <a:srgbClr val="008000"/>
                </a:solidFill>
                <a:latin typeface="Calibri" pitchFamily="34" charset="0"/>
                <a:cs typeface="Mangal" pitchFamily="18" charset="0"/>
              </a:rPr>
              <a:t>.</a:t>
            </a:r>
          </a:p>
          <a:p>
            <a:pPr marL="0" indent="0" eaLnBrk="1" hangingPunct="1">
              <a:spcBef>
                <a:spcPts val="700"/>
              </a:spcBef>
              <a:buClr>
                <a:srgbClr val="00B050"/>
              </a:buClr>
              <a:buFontTx/>
              <a:buChar char="•"/>
            </a:pPr>
            <a:r>
              <a:rPr altLang="fr-FR" sz="2800" dirty="0" smtClean="0">
                <a:solidFill>
                  <a:srgbClr val="008000"/>
                </a:solidFill>
                <a:latin typeface="Calibri" pitchFamily="34" charset="0"/>
                <a:cs typeface="Mangal" pitchFamily="18" charset="0"/>
              </a:rPr>
              <a:t>2. Les </a:t>
            </a:r>
            <a:r>
              <a:rPr altLang="fr-FR" sz="2800" dirty="0" err="1" smtClean="0">
                <a:solidFill>
                  <a:srgbClr val="008000"/>
                </a:solidFill>
                <a:latin typeface="Calibri" pitchFamily="34" charset="0"/>
                <a:cs typeface="Mangal" pitchFamily="18" charset="0"/>
              </a:rPr>
              <a:t>séismes</a:t>
            </a:r>
            <a:r>
              <a:rPr altLang="fr-FR" sz="2800" dirty="0" smtClean="0">
                <a:solidFill>
                  <a:srgbClr val="008000"/>
                </a:solidFill>
                <a:latin typeface="Calibri" pitchFamily="34" charset="0"/>
                <a:cs typeface="Mangal" pitchFamily="18" charset="0"/>
              </a:rPr>
              <a:t> font beaucoup de </a:t>
            </a:r>
            <a:r>
              <a:rPr altLang="fr-FR" sz="2800" dirty="0" err="1" smtClean="0">
                <a:solidFill>
                  <a:srgbClr val="008000"/>
                </a:solidFill>
                <a:latin typeface="Calibri" pitchFamily="34" charset="0"/>
                <a:cs typeface="Mangal" pitchFamily="18" charset="0"/>
              </a:rPr>
              <a:t>victimes</a:t>
            </a:r>
            <a:r>
              <a:rPr altLang="fr-FR" sz="2800" dirty="0" smtClean="0">
                <a:solidFill>
                  <a:srgbClr val="008000"/>
                </a:solidFill>
                <a:latin typeface="Calibri" pitchFamily="34" charset="0"/>
                <a:cs typeface="Mangal" pitchFamily="18" charset="0"/>
              </a:rPr>
              <a:t> car se </a:t>
            </a:r>
            <a:r>
              <a:rPr altLang="fr-FR" sz="2800" dirty="0" err="1" smtClean="0">
                <a:solidFill>
                  <a:srgbClr val="008000"/>
                </a:solidFill>
                <a:latin typeface="Calibri" pitchFamily="34" charset="0"/>
                <a:cs typeface="Mangal" pitchFamily="18" charset="0"/>
              </a:rPr>
              <a:t>sont</a:t>
            </a:r>
            <a:r>
              <a:rPr altLang="fr-FR" sz="2800" dirty="0" smtClean="0">
                <a:solidFill>
                  <a:srgbClr val="008000"/>
                </a:solidFill>
                <a:latin typeface="Calibri" pitchFamily="34" charset="0"/>
                <a:cs typeface="Mangal" pitchFamily="18" charset="0"/>
              </a:rPr>
              <a:t> des </a:t>
            </a:r>
            <a:r>
              <a:rPr altLang="fr-FR" sz="2800" dirty="0" err="1" smtClean="0">
                <a:solidFill>
                  <a:srgbClr val="008000"/>
                </a:solidFill>
                <a:latin typeface="Calibri" pitchFamily="34" charset="0"/>
                <a:cs typeface="Mangal" pitchFamily="18" charset="0"/>
              </a:rPr>
              <a:t>phénomènes</a:t>
            </a:r>
            <a:r>
              <a:rPr altLang="fr-FR" sz="2800" dirty="0" smtClean="0">
                <a:solidFill>
                  <a:srgbClr val="008000"/>
                </a:solidFill>
                <a:latin typeface="Calibri" pitchFamily="34" charset="0"/>
                <a:cs typeface="Mangal" pitchFamily="18" charset="0"/>
              </a:rPr>
              <a:t> </a:t>
            </a:r>
            <a:r>
              <a:rPr altLang="fr-FR" sz="2800" dirty="0" err="1" smtClean="0">
                <a:solidFill>
                  <a:srgbClr val="008000"/>
                </a:solidFill>
                <a:latin typeface="Calibri" pitchFamily="34" charset="0"/>
                <a:cs typeface="Mangal" pitchFamily="18" charset="0"/>
              </a:rPr>
              <a:t>brusques</a:t>
            </a:r>
            <a:r>
              <a:rPr altLang="fr-FR" sz="2800" dirty="0" smtClean="0">
                <a:solidFill>
                  <a:srgbClr val="008000"/>
                </a:solidFill>
                <a:latin typeface="Calibri" pitchFamily="34" charset="0"/>
                <a:cs typeface="Mangal" pitchFamily="18" charset="0"/>
              </a:rPr>
              <a:t>, </a:t>
            </a:r>
            <a:r>
              <a:rPr altLang="fr-FR" sz="2800" dirty="0" err="1" smtClean="0">
                <a:solidFill>
                  <a:srgbClr val="008000"/>
                </a:solidFill>
                <a:latin typeface="Calibri" pitchFamily="34" charset="0"/>
                <a:cs typeface="Mangal" pitchFamily="18" charset="0"/>
              </a:rPr>
              <a:t>puissants</a:t>
            </a:r>
            <a:r>
              <a:rPr altLang="fr-FR" sz="2800" dirty="0" smtClean="0">
                <a:solidFill>
                  <a:srgbClr val="008000"/>
                </a:solidFill>
                <a:latin typeface="Calibri" pitchFamily="34" charset="0"/>
                <a:cs typeface="Mangal" pitchFamily="18" charset="0"/>
              </a:rPr>
              <a:t> et </a:t>
            </a:r>
            <a:r>
              <a:rPr altLang="fr-FR" sz="2800" dirty="0" err="1" smtClean="0">
                <a:solidFill>
                  <a:srgbClr val="008000"/>
                </a:solidFill>
                <a:latin typeface="Calibri" pitchFamily="34" charset="0"/>
                <a:cs typeface="Mangal" pitchFamily="18" charset="0"/>
              </a:rPr>
              <a:t>qu’ils</a:t>
            </a:r>
            <a:r>
              <a:rPr altLang="fr-FR" sz="2800" dirty="0" smtClean="0">
                <a:solidFill>
                  <a:srgbClr val="008000"/>
                </a:solidFill>
                <a:latin typeface="Calibri" pitchFamily="34" charset="0"/>
                <a:cs typeface="Mangal" pitchFamily="18" charset="0"/>
              </a:rPr>
              <a:t> </a:t>
            </a:r>
            <a:r>
              <a:rPr altLang="fr-FR" sz="2800" dirty="0" err="1" smtClean="0">
                <a:solidFill>
                  <a:srgbClr val="008000"/>
                </a:solidFill>
                <a:latin typeface="Calibri" pitchFamily="34" charset="0"/>
                <a:cs typeface="Mangal" pitchFamily="18" charset="0"/>
              </a:rPr>
              <a:t>peuvent</a:t>
            </a:r>
            <a:r>
              <a:rPr altLang="fr-FR" sz="2800" dirty="0" smtClean="0">
                <a:solidFill>
                  <a:srgbClr val="008000"/>
                </a:solidFill>
                <a:latin typeface="Calibri" pitchFamily="34" charset="0"/>
                <a:cs typeface="Mangal" pitchFamily="18" charset="0"/>
              </a:rPr>
              <a:t> se </a:t>
            </a:r>
            <a:r>
              <a:rPr altLang="fr-FR" sz="2800" dirty="0" err="1" smtClean="0">
                <a:solidFill>
                  <a:srgbClr val="008000"/>
                </a:solidFill>
                <a:latin typeface="Calibri" pitchFamily="34" charset="0"/>
                <a:cs typeface="Mangal" pitchFamily="18" charset="0"/>
              </a:rPr>
              <a:t>produire</a:t>
            </a:r>
            <a:r>
              <a:rPr altLang="fr-FR" sz="2800" dirty="0" smtClean="0">
                <a:solidFill>
                  <a:srgbClr val="008000"/>
                </a:solidFill>
                <a:latin typeface="Calibri" pitchFamily="34" charset="0"/>
                <a:cs typeface="Mangal" pitchFamily="18" charset="0"/>
              </a:rPr>
              <a:t> </a:t>
            </a:r>
            <a:r>
              <a:rPr altLang="fr-FR" sz="2800" dirty="0" err="1" smtClean="0">
                <a:solidFill>
                  <a:srgbClr val="008000"/>
                </a:solidFill>
                <a:latin typeface="Calibri" pitchFamily="34" charset="0"/>
                <a:cs typeface="Mangal" pitchFamily="18" charset="0"/>
              </a:rPr>
              <a:t>là</a:t>
            </a:r>
            <a:r>
              <a:rPr altLang="fr-FR" sz="2800" dirty="0" smtClean="0">
                <a:solidFill>
                  <a:srgbClr val="008000"/>
                </a:solidFill>
                <a:latin typeface="Calibri" pitchFamily="34" charset="0"/>
                <a:cs typeface="Mangal" pitchFamily="18" charset="0"/>
              </a:rPr>
              <a:t> </a:t>
            </a:r>
            <a:r>
              <a:rPr altLang="fr-FR" sz="2800" dirty="0" err="1" smtClean="0">
                <a:solidFill>
                  <a:srgbClr val="008000"/>
                </a:solidFill>
                <a:latin typeface="Calibri" pitchFamily="34" charset="0"/>
                <a:cs typeface="Mangal" pitchFamily="18" charset="0"/>
              </a:rPr>
              <a:t>où</a:t>
            </a:r>
            <a:r>
              <a:rPr altLang="fr-FR" sz="2800" dirty="0" smtClean="0">
                <a:solidFill>
                  <a:srgbClr val="008000"/>
                </a:solidFill>
                <a:latin typeface="Calibri" pitchFamily="34" charset="0"/>
                <a:cs typeface="Mangal" pitchFamily="18" charset="0"/>
              </a:rPr>
              <a:t> </a:t>
            </a:r>
            <a:r>
              <a:rPr altLang="fr-FR" sz="2800" dirty="0" err="1" smtClean="0">
                <a:solidFill>
                  <a:srgbClr val="008000"/>
                </a:solidFill>
                <a:latin typeface="Calibri" pitchFamily="34" charset="0"/>
                <a:cs typeface="Mangal" pitchFamily="18" charset="0"/>
              </a:rPr>
              <a:t>il</a:t>
            </a:r>
            <a:r>
              <a:rPr altLang="fr-FR" sz="2800" dirty="0" smtClean="0">
                <a:solidFill>
                  <a:srgbClr val="008000"/>
                </a:solidFill>
                <a:latin typeface="Calibri" pitchFamily="34" charset="0"/>
                <a:cs typeface="Mangal" pitchFamily="18" charset="0"/>
              </a:rPr>
              <a:t> y a des concentrations </a:t>
            </a:r>
            <a:r>
              <a:rPr altLang="fr-FR" sz="2800" dirty="0" err="1" smtClean="0">
                <a:solidFill>
                  <a:srgbClr val="008000"/>
                </a:solidFill>
                <a:latin typeface="Calibri" pitchFamily="34" charset="0"/>
                <a:cs typeface="Mangal" pitchFamily="18" charset="0"/>
              </a:rPr>
              <a:t>humaines</a:t>
            </a:r>
            <a:r>
              <a:rPr altLang="fr-FR" sz="2800" dirty="0" smtClean="0">
                <a:solidFill>
                  <a:srgbClr val="008000"/>
                </a:solidFill>
                <a:latin typeface="Calibri" pitchFamily="34" charset="0"/>
                <a:cs typeface="Mangal" pitchFamily="18" charset="0"/>
              </a:rPr>
              <a:t> </a:t>
            </a:r>
            <a:r>
              <a:rPr altLang="fr-FR" sz="2800" dirty="0" err="1" smtClean="0">
                <a:solidFill>
                  <a:srgbClr val="008000"/>
                </a:solidFill>
                <a:latin typeface="Calibri" pitchFamily="34" charset="0"/>
                <a:cs typeface="Mangal" pitchFamily="18" charset="0"/>
              </a:rPr>
              <a:t>importantes</a:t>
            </a:r>
            <a:r>
              <a:rPr altLang="fr-FR" sz="2800" dirty="0" smtClean="0">
                <a:solidFill>
                  <a:srgbClr val="008000"/>
                </a:solidFill>
                <a:latin typeface="Calibri" pitchFamily="34" charset="0"/>
                <a:cs typeface="Mangal" pitchFamily="18" charset="0"/>
              </a:rPr>
              <a:t>.</a:t>
            </a:r>
          </a:p>
          <a:p>
            <a:pPr marL="0" indent="0" eaLnBrk="1" hangingPunct="1">
              <a:spcBef>
                <a:spcPts val="700"/>
              </a:spcBef>
              <a:buClr>
                <a:srgbClr val="00B050"/>
              </a:buClr>
              <a:buFontTx/>
              <a:buChar char="•"/>
            </a:pPr>
            <a:r>
              <a:rPr altLang="fr-FR" sz="2800" dirty="0" smtClean="0">
                <a:solidFill>
                  <a:srgbClr val="008000"/>
                </a:solidFill>
                <a:latin typeface="Calibri" pitchFamily="34" charset="0"/>
                <a:cs typeface="Mangal" pitchFamily="18" charset="0"/>
              </a:rPr>
              <a:t>3. Pour classer </a:t>
            </a:r>
            <a:r>
              <a:rPr altLang="fr-FR" sz="2800" dirty="0" err="1" smtClean="0">
                <a:solidFill>
                  <a:srgbClr val="008000"/>
                </a:solidFill>
                <a:latin typeface="Calibri" pitchFamily="34" charset="0"/>
                <a:cs typeface="Mangal" pitchFamily="18" charset="0"/>
              </a:rPr>
              <a:t>ces</a:t>
            </a:r>
            <a:r>
              <a:rPr altLang="fr-FR" sz="2800" dirty="0" smtClean="0">
                <a:solidFill>
                  <a:srgbClr val="008000"/>
                </a:solidFill>
                <a:latin typeface="Calibri" pitchFamily="34" charset="0"/>
                <a:cs typeface="Mangal" pitchFamily="18" charset="0"/>
              </a:rPr>
              <a:t> </a:t>
            </a:r>
            <a:r>
              <a:rPr altLang="fr-FR" sz="2800" dirty="0" err="1" smtClean="0">
                <a:solidFill>
                  <a:srgbClr val="008000"/>
                </a:solidFill>
                <a:latin typeface="Calibri" pitchFamily="34" charset="0"/>
                <a:cs typeface="Mangal" pitchFamily="18" charset="0"/>
              </a:rPr>
              <a:t>séismes</a:t>
            </a:r>
            <a:r>
              <a:rPr altLang="fr-FR" sz="2800" dirty="0" smtClean="0">
                <a:solidFill>
                  <a:srgbClr val="008000"/>
                </a:solidFill>
                <a:latin typeface="Calibri" pitchFamily="34" charset="0"/>
                <a:cs typeface="Mangal" pitchFamily="18" charset="0"/>
              </a:rPr>
              <a:t> on </a:t>
            </a:r>
            <a:r>
              <a:rPr altLang="fr-FR" sz="2800" dirty="0" err="1" smtClean="0">
                <a:solidFill>
                  <a:srgbClr val="008000"/>
                </a:solidFill>
                <a:latin typeface="Calibri" pitchFamily="34" charset="0"/>
                <a:cs typeface="Mangal" pitchFamily="18" charset="0"/>
              </a:rPr>
              <a:t>peut</a:t>
            </a:r>
            <a:r>
              <a:rPr altLang="fr-FR" sz="2800" dirty="0" smtClean="0">
                <a:solidFill>
                  <a:srgbClr val="008000"/>
                </a:solidFill>
                <a:latin typeface="Calibri" pitchFamily="34" charset="0"/>
                <a:cs typeface="Mangal" pitchFamily="18" charset="0"/>
              </a:rPr>
              <a:t> se baser </a:t>
            </a:r>
            <a:r>
              <a:rPr altLang="fr-FR" sz="2800" dirty="0" err="1" smtClean="0">
                <a:solidFill>
                  <a:srgbClr val="008000"/>
                </a:solidFill>
                <a:latin typeface="Calibri" pitchFamily="34" charset="0"/>
                <a:cs typeface="Mangal" pitchFamily="18" charset="0"/>
              </a:rPr>
              <a:t>sur</a:t>
            </a:r>
            <a:r>
              <a:rPr altLang="fr-FR" sz="2800" dirty="0" smtClean="0">
                <a:solidFill>
                  <a:srgbClr val="008000"/>
                </a:solidFill>
                <a:latin typeface="Calibri" pitchFamily="34" charset="0"/>
                <a:cs typeface="Mangal" pitchFamily="18" charset="0"/>
              </a:rPr>
              <a:t> </a:t>
            </a:r>
            <a:r>
              <a:rPr altLang="fr-FR" sz="2800" dirty="0" err="1" smtClean="0">
                <a:solidFill>
                  <a:srgbClr val="008000"/>
                </a:solidFill>
                <a:latin typeface="Calibri" pitchFamily="34" charset="0"/>
                <a:cs typeface="Mangal" pitchFamily="18" charset="0"/>
              </a:rPr>
              <a:t>l’échelle</a:t>
            </a:r>
            <a:r>
              <a:rPr altLang="fr-FR" sz="2800" dirty="0" smtClean="0">
                <a:solidFill>
                  <a:srgbClr val="008000"/>
                </a:solidFill>
                <a:latin typeface="Calibri" pitchFamily="34" charset="0"/>
                <a:cs typeface="Mangal" pitchFamily="18" charset="0"/>
              </a:rPr>
              <a:t> de RICHTER et </a:t>
            </a:r>
            <a:r>
              <a:rPr altLang="fr-FR" sz="2800" dirty="0" err="1" smtClean="0">
                <a:solidFill>
                  <a:srgbClr val="008000"/>
                </a:solidFill>
                <a:latin typeface="Calibri" pitchFamily="34" charset="0"/>
                <a:cs typeface="Mangal" pitchFamily="18" charset="0"/>
              </a:rPr>
              <a:t>sur</a:t>
            </a:r>
            <a:r>
              <a:rPr altLang="fr-FR" sz="2800" dirty="0" smtClean="0">
                <a:solidFill>
                  <a:srgbClr val="008000"/>
                </a:solidFill>
                <a:latin typeface="Calibri" pitchFamily="34" charset="0"/>
                <a:cs typeface="Mangal" pitchFamily="18" charset="0"/>
              </a:rPr>
              <a:t> la </a:t>
            </a:r>
            <a:r>
              <a:rPr altLang="fr-FR" sz="2800" dirty="0" err="1" smtClean="0">
                <a:solidFill>
                  <a:srgbClr val="008000"/>
                </a:solidFill>
                <a:latin typeface="Calibri" pitchFamily="34" charset="0"/>
                <a:cs typeface="Mangal" pitchFamily="18" charset="0"/>
              </a:rPr>
              <a:t>mesure</a:t>
            </a:r>
            <a:r>
              <a:rPr altLang="fr-FR" sz="2800" dirty="0" smtClean="0">
                <a:solidFill>
                  <a:srgbClr val="008000"/>
                </a:solidFill>
                <a:latin typeface="Calibri" pitchFamily="34" charset="0"/>
                <a:cs typeface="Mangal" pitchFamily="18" charset="0"/>
              </a:rPr>
              <a:t> de la magnitude, </a:t>
            </a:r>
            <a:r>
              <a:rPr altLang="fr-FR" sz="2800" dirty="0" err="1" smtClean="0">
                <a:solidFill>
                  <a:srgbClr val="008000"/>
                </a:solidFill>
                <a:latin typeface="Calibri" pitchFamily="34" charset="0"/>
                <a:cs typeface="Mangal" pitchFamily="18" charset="0"/>
              </a:rPr>
              <a:t>mais</a:t>
            </a:r>
            <a:r>
              <a:rPr altLang="fr-FR" sz="2800" dirty="0" smtClean="0">
                <a:solidFill>
                  <a:srgbClr val="008000"/>
                </a:solidFill>
                <a:latin typeface="Calibri" pitchFamily="34" charset="0"/>
                <a:cs typeface="Mangal" pitchFamily="18" charset="0"/>
              </a:rPr>
              <a:t> </a:t>
            </a:r>
            <a:r>
              <a:rPr altLang="fr-FR" sz="2800" dirty="0" err="1" smtClean="0">
                <a:solidFill>
                  <a:srgbClr val="008000"/>
                </a:solidFill>
                <a:latin typeface="Calibri" pitchFamily="34" charset="0"/>
                <a:cs typeface="Mangal" pitchFamily="18" charset="0"/>
              </a:rPr>
              <a:t>aussi</a:t>
            </a:r>
            <a:r>
              <a:rPr altLang="fr-FR" sz="2800" dirty="0" smtClean="0">
                <a:solidFill>
                  <a:srgbClr val="008000"/>
                </a:solidFill>
                <a:latin typeface="Calibri" pitchFamily="34" charset="0"/>
                <a:cs typeface="Mangal" pitchFamily="18" charset="0"/>
              </a:rPr>
              <a:t> </a:t>
            </a:r>
            <a:r>
              <a:rPr altLang="fr-FR" sz="2800" dirty="0" err="1" smtClean="0">
                <a:solidFill>
                  <a:srgbClr val="008000"/>
                </a:solidFill>
                <a:latin typeface="Calibri" pitchFamily="34" charset="0"/>
                <a:cs typeface="Mangal" pitchFamily="18" charset="0"/>
              </a:rPr>
              <a:t>sur</a:t>
            </a:r>
            <a:r>
              <a:rPr altLang="fr-FR" sz="2800" dirty="0" smtClean="0">
                <a:solidFill>
                  <a:srgbClr val="008000"/>
                </a:solidFill>
                <a:latin typeface="Calibri" pitchFamily="34" charset="0"/>
                <a:cs typeface="Mangal" pitchFamily="18" charset="0"/>
              </a:rPr>
              <a:t> le </a:t>
            </a:r>
            <a:r>
              <a:rPr altLang="fr-FR" sz="2800" dirty="0" err="1" smtClean="0">
                <a:solidFill>
                  <a:srgbClr val="008000"/>
                </a:solidFill>
                <a:latin typeface="Calibri" pitchFamily="34" charset="0"/>
                <a:cs typeface="Mangal" pitchFamily="18" charset="0"/>
              </a:rPr>
              <a:t>nombre</a:t>
            </a:r>
            <a:r>
              <a:rPr altLang="fr-FR" sz="2800" dirty="0" smtClean="0">
                <a:solidFill>
                  <a:srgbClr val="008000"/>
                </a:solidFill>
                <a:latin typeface="Calibri" pitchFamily="34" charset="0"/>
                <a:cs typeface="Mangal" pitchFamily="18" charset="0"/>
              </a:rPr>
              <a:t> de </a:t>
            </a:r>
            <a:r>
              <a:rPr altLang="fr-FR" sz="2800" dirty="0" err="1" smtClean="0">
                <a:solidFill>
                  <a:srgbClr val="008000"/>
                </a:solidFill>
                <a:latin typeface="Calibri" pitchFamily="34" charset="0"/>
                <a:cs typeface="Mangal" pitchFamily="18" charset="0"/>
              </a:rPr>
              <a:t>victimes</a:t>
            </a:r>
            <a:r>
              <a:rPr altLang="fr-FR" sz="2800" dirty="0" smtClean="0">
                <a:solidFill>
                  <a:srgbClr val="008000"/>
                </a:solidFill>
                <a:latin typeface="Calibri" pitchFamily="34" charset="0"/>
                <a:cs typeface="Mangal" pitchFamily="18" charset="0"/>
              </a:rPr>
              <a:t> et </a:t>
            </a:r>
            <a:r>
              <a:rPr altLang="fr-FR" sz="2800" dirty="0" err="1" smtClean="0">
                <a:solidFill>
                  <a:srgbClr val="008000"/>
                </a:solidFill>
                <a:latin typeface="Calibri" pitchFamily="34" charset="0"/>
                <a:cs typeface="Mangal" pitchFamily="18" charset="0"/>
              </a:rPr>
              <a:t>sur</a:t>
            </a:r>
            <a:r>
              <a:rPr altLang="fr-FR" sz="2800" dirty="0" smtClean="0">
                <a:solidFill>
                  <a:srgbClr val="008000"/>
                </a:solidFill>
                <a:latin typeface="Calibri" pitchFamily="34" charset="0"/>
                <a:cs typeface="Mangal" pitchFamily="18" charset="0"/>
              </a:rPr>
              <a:t> </a:t>
            </a:r>
            <a:r>
              <a:rPr altLang="fr-FR" sz="2800" dirty="0" err="1" smtClean="0">
                <a:solidFill>
                  <a:srgbClr val="008000"/>
                </a:solidFill>
                <a:latin typeface="Calibri" pitchFamily="34" charset="0"/>
                <a:cs typeface="Mangal" pitchFamily="18" charset="0"/>
              </a:rPr>
              <a:t>l’importance</a:t>
            </a:r>
            <a:r>
              <a:rPr altLang="fr-FR" sz="2800" dirty="0" smtClean="0">
                <a:solidFill>
                  <a:srgbClr val="008000"/>
                </a:solidFill>
                <a:latin typeface="Calibri" pitchFamily="34" charset="0"/>
                <a:cs typeface="Mangal" pitchFamily="18" charset="0"/>
              </a:rPr>
              <a:t> des </a:t>
            </a:r>
            <a:r>
              <a:rPr altLang="fr-FR" sz="2800" dirty="0" err="1" smtClean="0">
                <a:solidFill>
                  <a:srgbClr val="008000"/>
                </a:solidFill>
                <a:latin typeface="Calibri" pitchFamily="34" charset="0"/>
                <a:cs typeface="Mangal" pitchFamily="18" charset="0"/>
              </a:rPr>
              <a:t>dégâts</a:t>
            </a:r>
            <a:r>
              <a:rPr altLang="fr-FR" sz="2800" dirty="0" smtClean="0">
                <a:solidFill>
                  <a:srgbClr val="008000"/>
                </a:solidFill>
                <a:latin typeface="Calibri" pitchFamily="34" charset="0"/>
                <a:cs typeface="Mangal" pitchFamily="18" charset="0"/>
              </a:rPr>
              <a:t> </a:t>
            </a:r>
            <a:r>
              <a:rPr altLang="fr-FR" sz="2800" dirty="0" err="1" smtClean="0">
                <a:solidFill>
                  <a:srgbClr val="008000"/>
                </a:solidFill>
                <a:latin typeface="Calibri" pitchFamily="34" charset="0"/>
                <a:cs typeface="Mangal" pitchFamily="18" charset="0"/>
              </a:rPr>
              <a:t>matériels</a:t>
            </a:r>
            <a:r>
              <a:rPr altLang="fr-FR" sz="2800" dirty="0" smtClean="0">
                <a:solidFill>
                  <a:srgbClr val="008000"/>
                </a:solidFill>
                <a:latin typeface="Calibri" pitchFamily="34" charset="0"/>
                <a:cs typeface="Mangal" pitchFamily="18" charset="0"/>
              </a:rPr>
              <a:t>.</a:t>
            </a:r>
          </a:p>
          <a:p>
            <a:pPr marL="0" indent="0" eaLnBrk="1" hangingPunct="1">
              <a:spcBef>
                <a:spcPts val="700"/>
              </a:spcBef>
              <a:buClr>
                <a:srgbClr val="00B050"/>
              </a:buClr>
              <a:buFontTx/>
              <a:buChar char="•"/>
            </a:pPr>
            <a:endParaRPr altLang="fr-FR" sz="2800" dirty="0" smtClean="0">
              <a:solidFill>
                <a:srgbClr val="00B050"/>
              </a:solidFill>
              <a:latin typeface="Calibri" pitchFamily="34" charset="0"/>
              <a:cs typeface="Mangal" pitchFamily="18" charset="0"/>
            </a:endParaRPr>
          </a:p>
        </p:txBody>
      </p:sp>
    </p:spTree>
    <p:extLst>
      <p:ext uri="{BB962C8B-B14F-4D97-AF65-F5344CB8AC3E}">
        <p14:creationId xmlns:p14="http://schemas.microsoft.com/office/powerpoint/2010/main" val="2488468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1"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1"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1"/>
          <p:cNvSpPr txBox="1">
            <a:spLocks noGrp="1"/>
          </p:cNvSpPr>
          <p:nvPr>
            <p:ph type="title" idx="4294967295"/>
          </p:nvPr>
        </p:nvSpPr>
        <p:spPr>
          <a:xfrm>
            <a:off x="457200" y="274638"/>
            <a:ext cx="8229600" cy="1143000"/>
          </a:xfrm>
        </p:spPr>
        <p:txBody>
          <a:bodyPr lIns="91440" tIns="45720" rIns="91440" bIns="45720">
            <a:spAutoFit/>
          </a:bodyPr>
          <a:lstStyle/>
          <a:p>
            <a:pPr eaLnBrk="1" hangingPunct="1"/>
            <a:r>
              <a:rPr altLang="fr-FR" smtClean="0">
                <a:solidFill>
                  <a:srgbClr val="FF0000"/>
                </a:solidFill>
                <a:latin typeface="Calibri" pitchFamily="34" charset="0"/>
                <a:cs typeface="Mangal" pitchFamily="18" charset="0"/>
              </a:rPr>
              <a:t>Bilan</a:t>
            </a:r>
          </a:p>
        </p:txBody>
      </p:sp>
      <p:sp>
        <p:nvSpPr>
          <p:cNvPr id="3" name="Espace réservé du texte 2"/>
          <p:cNvSpPr txBox="1">
            <a:spLocks noGrp="1"/>
          </p:cNvSpPr>
          <p:nvPr>
            <p:ph type="body" idx="4294967295"/>
          </p:nvPr>
        </p:nvSpPr>
        <p:spPr>
          <a:xfrm>
            <a:off x="457200" y="1600200"/>
            <a:ext cx="8229600" cy="3149600"/>
          </a:xfrm>
        </p:spPr>
        <p:txBody>
          <a:bodyPr lIns="91440" tIns="45720" rIns="91440" bIns="45720">
            <a:spAutoFit/>
          </a:bodyPr>
          <a:lstStyle>
            <a:defPPr marL="342720" marR="0" lvl="0" indent="-342720" algn="l" rtl="0" hangingPunct="0">
              <a:lnSpc>
                <a:spcPct val="100000"/>
              </a:lnSpc>
              <a:spcBef>
                <a:spcPts val="799"/>
              </a:spcBef>
              <a:spcAft>
                <a:spcPts val="0"/>
              </a:spcAft>
              <a:buClr>
                <a:srgbClr val="000000"/>
              </a:buClr>
              <a:buSzPct val="100000"/>
              <a:buFont typeface="Arial" pitchFamily="34"/>
              <a:buNone/>
              <a:tabLst>
                <a:tab pos="571320" algn="l"/>
                <a:tab pos="1485719" algn="l"/>
                <a:tab pos="2400119" algn="l"/>
                <a:tab pos="3314519" algn="l"/>
                <a:tab pos="4228919" algn="l"/>
                <a:tab pos="5143320" algn="l"/>
                <a:tab pos="6057720" algn="l"/>
                <a:tab pos="6972120" algn="l"/>
                <a:tab pos="7886520" algn="l"/>
                <a:tab pos="8800920" algn="l"/>
                <a:tab pos="9715320" algn="l"/>
              </a:tabLst>
              <a:defRPr lang="fr-FR" sz="3200" b="0" i="0" u="none" strike="noStrike" baseline="0">
                <a:ln>
                  <a:noFill/>
                </a:ln>
                <a:solidFill>
                  <a:srgbClr val="000000"/>
                </a:solidFill>
                <a:latin typeface="Calibri" pitchFamily="34"/>
                <a:ea typeface="Lucida Sans Unicode" pitchFamily="2"/>
                <a:cs typeface="Mangal" pitchFamily="2"/>
              </a:defRPr>
            </a:defPPr>
            <a:lvl1pPr marL="342720" marR="0" lvl="0" indent="-342720" algn="l" rtl="0" hangingPunct="0">
              <a:lnSpc>
                <a:spcPct val="100000"/>
              </a:lnSpc>
              <a:spcBef>
                <a:spcPts val="799"/>
              </a:spcBef>
              <a:spcAft>
                <a:spcPts val="0"/>
              </a:spcAft>
              <a:buClr>
                <a:srgbClr val="000000"/>
              </a:buClr>
              <a:buSzPct val="100000"/>
              <a:buFont typeface="Arial" pitchFamily="34"/>
              <a:buChar char="•"/>
              <a:tabLst>
                <a:tab pos="571320" algn="l"/>
                <a:tab pos="1485719" algn="l"/>
                <a:tab pos="2400119" algn="l"/>
                <a:tab pos="3314519" algn="l"/>
                <a:tab pos="4228919" algn="l"/>
                <a:tab pos="5143320" algn="l"/>
                <a:tab pos="6057720" algn="l"/>
                <a:tab pos="6972120" algn="l"/>
                <a:tab pos="7886520" algn="l"/>
                <a:tab pos="8800920" algn="l"/>
                <a:tab pos="9715320" algn="l"/>
              </a:tabLst>
              <a:defRPr lang="fr-FR" sz="3200" b="0" i="0" u="none" strike="noStrike" baseline="0">
                <a:ln>
                  <a:noFill/>
                </a:ln>
                <a:solidFill>
                  <a:srgbClr val="000000"/>
                </a:solidFill>
                <a:latin typeface="Calibri" pitchFamily="34"/>
                <a:ea typeface="Lucida Sans Unicode" pitchFamily="2"/>
                <a:cs typeface="Mangal" pitchFamily="2"/>
              </a:defRPr>
            </a:lvl1pPr>
            <a:lvl2pPr marL="742680" marR="0" lvl="1" indent="-285480" algn="l" rtl="0" hangingPunct="0">
              <a:lnSpc>
                <a:spcPct val="100000"/>
              </a:lnSpc>
              <a:spcBef>
                <a:spcPts val="697"/>
              </a:spcBef>
              <a:spcAft>
                <a:spcPts val="0"/>
              </a:spcAft>
              <a:buClr>
                <a:srgbClr val="000000"/>
              </a:buClr>
              <a:buSzPct val="100000"/>
              <a:buFont typeface="Arial" pitchFamily="34"/>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fr-FR" sz="2800" b="0" i="0" u="none" strike="noStrike" baseline="0">
                <a:ln>
                  <a:noFill/>
                </a:ln>
                <a:solidFill>
                  <a:srgbClr val="000000"/>
                </a:solidFill>
                <a:latin typeface="Calibri" pitchFamily="34"/>
                <a:ea typeface="Lucida Sans Unicode" pitchFamily="2"/>
                <a:cs typeface="Mangal" pitchFamily="2"/>
              </a:defRPr>
            </a:lvl2pPr>
            <a:lvl3pPr marL="1143000" marR="0" lvl="2" indent="-228600" algn="l" rtl="0" hangingPunct="0">
              <a:lnSpc>
                <a:spcPct val="100000"/>
              </a:lnSpc>
              <a:spcBef>
                <a:spcPts val="598"/>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 pos="8915399" algn="l"/>
              </a:tabLst>
              <a:defRPr lang="fr-FR" sz="2400" b="0" i="0" u="none" strike="noStrike" baseline="0">
                <a:ln>
                  <a:noFill/>
                </a:ln>
                <a:solidFill>
                  <a:srgbClr val="000000"/>
                </a:solidFill>
                <a:latin typeface="Calibri" pitchFamily="34"/>
                <a:ea typeface="Lucida Sans Unicode" pitchFamily="2"/>
                <a:cs typeface="Mangal" pitchFamily="2"/>
              </a:defRPr>
            </a:lvl3pPr>
            <a:lvl4pPr marL="1600199" marR="0" lvl="3" indent="-228600" algn="l" rtl="0" hangingPunct="0">
              <a:lnSpc>
                <a:spcPct val="100000"/>
              </a:lnSpc>
              <a:spcBef>
                <a:spcPts val="499"/>
              </a:spcBef>
              <a:spcAft>
                <a:spcPts val="0"/>
              </a:spcAft>
              <a:buClr>
                <a:srgbClr val="000000"/>
              </a:buClr>
              <a:buSzPct val="100000"/>
              <a:buFont typeface="Arial" pitchFamily="34"/>
              <a:buChar char="–"/>
              <a:tabLst>
                <a:tab pos="228600" algn="l"/>
                <a:tab pos="1143000" algn="l"/>
                <a:tab pos="2057400" algn="l"/>
                <a:tab pos="2971800" algn="l"/>
                <a:tab pos="3886200" algn="l"/>
                <a:tab pos="4800600" algn="l"/>
                <a:tab pos="5715000" algn="l"/>
                <a:tab pos="6629400" algn="l"/>
                <a:tab pos="7543799" algn="l"/>
                <a:tab pos="8458200" algn="l"/>
              </a:tabLst>
              <a:defRPr lang="fr-FR" sz="2000" b="0" i="0" u="none" strike="noStrike" baseline="0">
                <a:ln>
                  <a:noFill/>
                </a:ln>
                <a:solidFill>
                  <a:srgbClr val="000000"/>
                </a:solidFill>
                <a:latin typeface="Calibri" pitchFamily="34"/>
                <a:ea typeface="Lucida Sans Unicode" pitchFamily="2"/>
                <a:cs typeface="Mangal" pitchFamily="2"/>
              </a:defRPr>
            </a:lvl4pPr>
            <a:lvl5pPr marL="2057400" marR="0" lvl="4" indent="-228600" algn="l" rtl="0" hangingPunct="0">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fr-FR" sz="2000" b="0" i="0" u="none" strike="noStrike" baseline="0">
                <a:ln>
                  <a:noFill/>
                </a:ln>
                <a:solidFill>
                  <a:srgbClr val="000000"/>
                </a:solidFill>
                <a:latin typeface="Calibri" pitchFamily="34"/>
                <a:ea typeface="Lucida Sans Unicode" pitchFamily="2"/>
                <a:cs typeface="Mangal" pitchFamily="2"/>
              </a:defRPr>
            </a:lvl5pPr>
            <a:lvl6pPr marL="2057400" marR="0" lvl="5" indent="-228600" algn="l" rtl="0" hangingPunct="0">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fr-FR" sz="2000" b="0" i="0" u="none" strike="noStrike" baseline="0">
                <a:ln>
                  <a:noFill/>
                </a:ln>
                <a:solidFill>
                  <a:srgbClr val="000000"/>
                </a:solidFill>
                <a:latin typeface="Calibri" pitchFamily="34"/>
                <a:ea typeface="Lucida Sans Unicode" pitchFamily="2"/>
                <a:cs typeface="Mangal" pitchFamily="2"/>
              </a:defRPr>
            </a:lvl6pPr>
            <a:lvl7pPr marL="2057400" marR="0" lvl="6" indent="-228600" algn="l" rtl="0" hangingPunct="0">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fr-FR" sz="2000" b="0" i="0" u="none" strike="noStrike" baseline="0">
                <a:ln>
                  <a:noFill/>
                </a:ln>
                <a:solidFill>
                  <a:srgbClr val="000000"/>
                </a:solidFill>
                <a:latin typeface="Calibri" pitchFamily="34"/>
                <a:ea typeface="Lucida Sans Unicode" pitchFamily="2"/>
                <a:cs typeface="Mangal" pitchFamily="2"/>
              </a:defRPr>
            </a:lvl7pPr>
            <a:lvl8pPr marL="2057400" marR="0" lvl="7" indent="-228600" algn="l" rtl="0" hangingPunct="0">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fr-FR" sz="2000" b="0" i="0" u="none" strike="noStrike" baseline="0">
                <a:ln>
                  <a:noFill/>
                </a:ln>
                <a:solidFill>
                  <a:srgbClr val="000000"/>
                </a:solidFill>
                <a:latin typeface="Calibri" pitchFamily="34"/>
                <a:ea typeface="Lucida Sans Unicode" pitchFamily="2"/>
                <a:cs typeface="Mangal" pitchFamily="2"/>
              </a:defRPr>
            </a:lvl8pPr>
            <a:lvl9pPr marL="2057400" marR="0" lvl="8" indent="-228600" algn="l" rtl="0" hangingPunct="0">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fr-FR" sz="2000" b="0" i="0" u="none" strike="noStrike" baseline="0">
                <a:ln>
                  <a:noFill/>
                </a:ln>
                <a:solidFill>
                  <a:srgbClr val="000000"/>
                </a:solidFill>
                <a:latin typeface="Calibri" pitchFamily="34"/>
                <a:ea typeface="Lucida Sans Unicode" pitchFamily="2"/>
                <a:cs typeface="Mangal" pitchFamily="2"/>
              </a:defRPr>
            </a:lvl9pPr>
          </a:lstStyle>
          <a:p>
            <a:pPr eaLnBrk="1" fontAlgn="auto" hangingPunct="1">
              <a:buFont typeface="Arial" pitchFamily="34"/>
              <a:buNone/>
              <a:defRPr/>
            </a:pPr>
            <a:r>
              <a:rPr b="1" dirty="0" smtClean="0"/>
              <a:t>Les Séismes (= tremblement de terre) sont des </a:t>
            </a:r>
            <a:r>
              <a:rPr b="1" dirty="0" smtClean="0">
                <a:solidFill>
                  <a:srgbClr val="FF0000"/>
                </a:solidFill>
              </a:rPr>
              <a:t>vibrations</a:t>
            </a:r>
            <a:r>
              <a:rPr b="1" dirty="0" smtClean="0"/>
              <a:t> (= secousses) brèves  du sol, ils provoquent des déformations à la surface de la Terre. Ces déformations peuvent causer des</a:t>
            </a:r>
            <a:r>
              <a:rPr b="1" dirty="0" smtClean="0">
                <a:solidFill>
                  <a:srgbClr val="FF0000"/>
                </a:solidFill>
              </a:rPr>
              <a:t> dégâts </a:t>
            </a:r>
            <a:r>
              <a:rPr b="1" dirty="0" smtClean="0"/>
              <a:t>matériels et humains.</a:t>
            </a:r>
          </a:p>
          <a:p>
            <a:pPr marL="0" indent="0" eaLnBrk="1" fontAlgn="auto" hangingPunct="1">
              <a:buFont typeface="Arial" pitchFamily="34"/>
              <a:buNone/>
              <a:defRPr/>
            </a:pPr>
            <a:endParaRPr b="1" dirty="0" smtClean="0"/>
          </a:p>
        </p:txBody>
      </p:sp>
    </p:spTree>
    <p:extLst>
      <p:ext uri="{BB962C8B-B14F-4D97-AF65-F5344CB8AC3E}">
        <p14:creationId xmlns:p14="http://schemas.microsoft.com/office/powerpoint/2010/main" val="40013097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re 1"/>
          <p:cNvSpPr txBox="1">
            <a:spLocks noGrp="1"/>
          </p:cNvSpPr>
          <p:nvPr>
            <p:ph type="title"/>
          </p:nvPr>
        </p:nvSpPr>
        <p:spPr/>
        <p:txBody>
          <a:bodyPr/>
          <a:lstStyle/>
          <a:p>
            <a:r>
              <a:rPr altLang="fr-FR" b="1" dirty="0" smtClean="0">
                <a:solidFill>
                  <a:srgbClr val="FF0000"/>
                </a:solidFill>
                <a:latin typeface="Calibri" pitchFamily="34" charset="0"/>
                <a:cs typeface="Mangal" pitchFamily="18" charset="0"/>
              </a:rPr>
              <a:t>Conclusion </a:t>
            </a:r>
            <a:r>
              <a:rPr altLang="fr-FR" b="1" dirty="0" err="1" smtClean="0">
                <a:solidFill>
                  <a:srgbClr val="FF0000"/>
                </a:solidFill>
                <a:latin typeface="Calibri" pitchFamily="34" charset="0"/>
                <a:cs typeface="Mangal" pitchFamily="18" charset="0"/>
              </a:rPr>
              <a:t>effets</a:t>
            </a:r>
            <a:r>
              <a:rPr altLang="fr-FR" b="1" dirty="0" smtClean="0">
                <a:solidFill>
                  <a:srgbClr val="FF0000"/>
                </a:solidFill>
                <a:latin typeface="Calibri" pitchFamily="34" charset="0"/>
                <a:cs typeface="Mangal" pitchFamily="18" charset="0"/>
              </a:rPr>
              <a:t> des </a:t>
            </a:r>
            <a:r>
              <a:rPr altLang="fr-FR" b="1" dirty="0" err="1" smtClean="0">
                <a:solidFill>
                  <a:srgbClr val="FF0000"/>
                </a:solidFill>
                <a:latin typeface="Calibri" pitchFamily="34" charset="0"/>
                <a:cs typeface="Mangal" pitchFamily="18" charset="0"/>
              </a:rPr>
              <a:t>séismes</a:t>
            </a:r>
            <a:r>
              <a:rPr altLang="fr-FR" b="1" dirty="0" smtClean="0">
                <a:solidFill>
                  <a:srgbClr val="FF0000"/>
                </a:solidFill>
                <a:latin typeface="Calibri" pitchFamily="34" charset="0"/>
                <a:cs typeface="Mangal" pitchFamily="18" charset="0"/>
              </a:rPr>
              <a:t>:</a:t>
            </a:r>
            <a:endParaRPr altLang="fr-FR" dirty="0" smtClean="0">
              <a:latin typeface="Calibri" pitchFamily="34" charset="0"/>
              <a:cs typeface="Mangal" pitchFamily="18" charset="0"/>
            </a:endParaRPr>
          </a:p>
        </p:txBody>
      </p:sp>
      <p:sp>
        <p:nvSpPr>
          <p:cNvPr id="18435" name="Espace réservé du contenu 2"/>
          <p:cNvSpPr txBox="1">
            <a:spLocks noGrp="1"/>
          </p:cNvSpPr>
          <p:nvPr>
            <p:ph idx="1"/>
          </p:nvPr>
        </p:nvSpPr>
        <p:spPr/>
        <p:txBody>
          <a:bodyPr/>
          <a:lstStyle/>
          <a:p>
            <a:pPr>
              <a:buNone/>
            </a:pPr>
            <a:r>
              <a:rPr lang="fr-FR" altLang="fr-FR" b="1" dirty="0" smtClean="0">
                <a:solidFill>
                  <a:srgbClr val="FF0000"/>
                </a:solidFill>
                <a:latin typeface="Calibri" pitchFamily="34" charset="0"/>
                <a:cs typeface="Mangal" pitchFamily="18" charset="0"/>
              </a:rPr>
              <a:t>Les séismes provoquent des déformations à la surface de la Terre.</a:t>
            </a:r>
          </a:p>
          <a:p>
            <a:endParaRPr altLang="fr-FR" dirty="0" smtClean="0">
              <a:latin typeface="Calibri" pitchFamily="34" charset="0"/>
              <a:cs typeface="Mangal" pitchFamily="18" charset="0"/>
            </a:endParaRPr>
          </a:p>
        </p:txBody>
      </p:sp>
    </p:spTree>
    <p:extLst>
      <p:ext uri="{BB962C8B-B14F-4D97-AF65-F5344CB8AC3E}">
        <p14:creationId xmlns:p14="http://schemas.microsoft.com/office/powerpoint/2010/main" val="136301179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1"/>
          <p:cNvSpPr txBox="1">
            <a:spLocks noGrp="1"/>
          </p:cNvSpPr>
          <p:nvPr>
            <p:ph type="title" idx="4294967295"/>
          </p:nvPr>
        </p:nvSpPr>
        <p:spPr>
          <a:xfrm>
            <a:off x="457200" y="430639"/>
            <a:ext cx="8229600" cy="830997"/>
          </a:xfrm>
        </p:spPr>
        <p:txBody>
          <a:bodyPr lIns="91440" tIns="45720" rIns="91440" bIns="45720">
            <a:spAutoFit/>
          </a:bodyPr>
          <a:lstStyle/>
          <a:p>
            <a:pPr algn="l" eaLnBrk="1" hangingPunct="1"/>
            <a:r>
              <a:rPr altLang="fr-FR" sz="2400" b="1" u="sng" dirty="0" smtClean="0">
                <a:solidFill>
                  <a:srgbClr val="00B050"/>
                </a:solidFill>
                <a:latin typeface="Calibri" pitchFamily="34" charset="0"/>
                <a:cs typeface="Mangal" pitchFamily="18" charset="0"/>
              </a:rPr>
              <a:t>2) Classer et </a:t>
            </a:r>
            <a:r>
              <a:rPr altLang="fr-FR" sz="2400" b="1" u="sng" dirty="0" err="1" smtClean="0">
                <a:solidFill>
                  <a:srgbClr val="00B050"/>
                </a:solidFill>
                <a:latin typeface="Calibri" pitchFamily="34" charset="0"/>
                <a:cs typeface="Mangal" pitchFamily="18" charset="0"/>
              </a:rPr>
              <a:t>enregistrer</a:t>
            </a:r>
            <a:r>
              <a:rPr altLang="fr-FR" sz="2400" b="1" u="sng" dirty="0" smtClean="0">
                <a:solidFill>
                  <a:srgbClr val="00B050"/>
                </a:solidFill>
                <a:latin typeface="Calibri" pitchFamily="34" charset="0"/>
                <a:cs typeface="Mangal" pitchFamily="18" charset="0"/>
              </a:rPr>
              <a:t> les </a:t>
            </a:r>
            <a:r>
              <a:rPr altLang="fr-FR" sz="2400" b="1" u="sng" dirty="0" err="1" smtClean="0">
                <a:solidFill>
                  <a:srgbClr val="00B050"/>
                </a:solidFill>
                <a:latin typeface="Calibri" pitchFamily="34" charset="0"/>
                <a:cs typeface="Mangal" pitchFamily="18" charset="0"/>
              </a:rPr>
              <a:t>séismes</a:t>
            </a:r>
            <a:r>
              <a:rPr altLang="fr-FR" sz="2400" b="1" u="sng" dirty="0" smtClean="0">
                <a:solidFill>
                  <a:srgbClr val="00B050"/>
                </a:solidFill>
                <a:latin typeface="Calibri" pitchFamily="34" charset="0"/>
                <a:cs typeface="Mangal" pitchFamily="18" charset="0"/>
              </a:rPr>
              <a:t>:</a:t>
            </a:r>
            <a:br>
              <a:rPr altLang="fr-FR" sz="2400" b="1" u="sng" dirty="0" smtClean="0">
                <a:solidFill>
                  <a:srgbClr val="00B050"/>
                </a:solidFill>
                <a:latin typeface="Calibri" pitchFamily="34" charset="0"/>
                <a:cs typeface="Mangal" pitchFamily="18" charset="0"/>
              </a:rPr>
            </a:br>
            <a:endParaRPr altLang="fr-FR" sz="2400" b="1" u="sng" dirty="0" smtClean="0">
              <a:latin typeface="Calibri" pitchFamily="34" charset="0"/>
              <a:cs typeface="Mangal" pitchFamily="18" charset="0"/>
            </a:endParaRPr>
          </a:p>
        </p:txBody>
      </p:sp>
      <p:sp>
        <p:nvSpPr>
          <p:cNvPr id="12291" name="Espace réservé du texte 2"/>
          <p:cNvSpPr txBox="1">
            <a:spLocks noGrp="1"/>
          </p:cNvSpPr>
          <p:nvPr>
            <p:ph type="body" idx="4294967295"/>
          </p:nvPr>
        </p:nvSpPr>
        <p:spPr>
          <a:xfrm>
            <a:off x="457200" y="1600200"/>
            <a:ext cx="8229600" cy="1474763"/>
          </a:xfrm>
        </p:spPr>
        <p:txBody>
          <a:bodyPr lIns="91440" tIns="45720" rIns="91440" bIns="45720">
            <a:spAutoFit/>
          </a:bodyPr>
          <a:lstStyle/>
          <a:p>
            <a:pPr marL="0" indent="0" eaLnBrk="1" hangingPunct="1">
              <a:spcBef>
                <a:spcPts val="700"/>
              </a:spcBef>
              <a:buClr>
                <a:srgbClr val="000000"/>
              </a:buClr>
              <a:buNone/>
            </a:pPr>
            <a:r>
              <a:rPr lang="fr-FR" altLang="fr-FR" sz="2800" b="1" u="sng" dirty="0" smtClean="0">
                <a:latin typeface="Calibri" pitchFamily="34" charset="0"/>
                <a:cs typeface="Mangal" pitchFamily="18" charset="0"/>
              </a:rPr>
              <a:t>Activité 3</a:t>
            </a:r>
            <a:r>
              <a:rPr lang="fr-FR" altLang="fr-FR" sz="2800" u="sng" dirty="0" smtClean="0">
                <a:latin typeface="Calibri" pitchFamily="34" charset="0"/>
                <a:cs typeface="Mangal" pitchFamily="18" charset="0"/>
              </a:rPr>
              <a:t>: </a:t>
            </a:r>
            <a:r>
              <a:rPr lang="fr-FR" altLang="fr-FR" sz="2800" dirty="0" smtClean="0">
                <a:latin typeface="Calibri" pitchFamily="34" charset="0"/>
                <a:cs typeface="Mangal" pitchFamily="18" charset="0"/>
              </a:rPr>
              <a:t>Etude d’une carte des intensités du séisme de novembre 2004 en Guadeloupe:</a:t>
            </a:r>
            <a:r>
              <a:rPr lang="fr-FR" altLang="fr-FR" sz="2800" u="sng" dirty="0" smtClean="0">
                <a:latin typeface="Calibri" pitchFamily="34" charset="0"/>
                <a:cs typeface="Mangal" pitchFamily="18" charset="0"/>
              </a:rPr>
              <a:t>    </a:t>
            </a:r>
          </a:p>
          <a:p>
            <a:pPr marL="0" indent="0" eaLnBrk="1" hangingPunct="1">
              <a:spcBef>
                <a:spcPts val="700"/>
              </a:spcBef>
              <a:buClr>
                <a:srgbClr val="000000"/>
              </a:buClr>
              <a:buFontTx/>
              <a:buChar char="•"/>
            </a:pPr>
            <a:endParaRPr altLang="fr-FR" sz="2800" u="sng" dirty="0" smtClean="0">
              <a:latin typeface="Calibri" pitchFamily="34" charset="0"/>
              <a:cs typeface="Mangal" pitchFamily="18" charset="0"/>
            </a:endParaRPr>
          </a:p>
        </p:txBody>
      </p:sp>
      <p:sp>
        <p:nvSpPr>
          <p:cNvPr id="19460" name="Rectangle 34"/>
          <p:cNvSpPr>
            <a:spLocks/>
          </p:cNvSpPr>
          <p:nvPr/>
        </p:nvSpPr>
        <p:spPr bwMode="auto">
          <a:xfrm>
            <a:off x="0" y="0"/>
            <a:ext cx="9144000" cy="4572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noFill/>
          <a:ln w="9525">
            <a:noFill/>
            <a:prstDash val="solid"/>
            <a:round/>
            <a:headEnd/>
            <a:tailEnd/>
          </a:ln>
        </p:spPr>
        <p:txBody>
          <a:bodyPr wrap="none" lIns="90000" tIns="46800" rIns="90000" bIns="46800" anchor="ctr">
            <a:spAutoFit/>
          </a:bodyPr>
          <a:lstStyle/>
          <a:p>
            <a:endParaRPr lang="fr-FR"/>
          </a:p>
        </p:txBody>
      </p:sp>
      <p:sp>
        <p:nvSpPr>
          <p:cNvPr id="19461" name="Rectangle 35"/>
          <p:cNvSpPr>
            <a:spLocks/>
          </p:cNvSpPr>
          <p:nvPr/>
        </p:nvSpPr>
        <p:spPr bwMode="auto">
          <a:xfrm>
            <a:off x="0" y="457200"/>
            <a:ext cx="9144000" cy="0"/>
          </a:xfrm>
          <a:custGeom>
            <a:avLst/>
            <a:gdLst>
              <a:gd name="T0" fmla="*/ 2147483647 w 21600"/>
              <a:gd name="T1" fmla="*/ 0 h 21600"/>
              <a:gd name="T2" fmla="*/ 2147483647 w 21600"/>
              <a:gd name="T3" fmla="*/ 0 h 21600"/>
              <a:gd name="T4" fmla="*/ 2147483647 w 21600"/>
              <a:gd name="T5" fmla="*/ 0 h 21600"/>
              <a:gd name="T6" fmla="*/ 0 w 21600"/>
              <a:gd name="T7" fmla="*/ 0 h 21600"/>
              <a:gd name="T8" fmla="*/ 17694720 60000 65536"/>
              <a:gd name="T9" fmla="*/ 0 60000 65536"/>
              <a:gd name="T10" fmla="*/ 5898240 60000 65536"/>
              <a:gd name="T11" fmla="*/ 1179648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noFill/>
          <a:ln w="9525">
            <a:noFill/>
            <a:prstDash val="solid"/>
            <a:round/>
            <a:headEnd/>
            <a:tailEnd/>
          </a:ln>
        </p:spPr>
        <p:txBody>
          <a:bodyPr wrap="none" lIns="90000" tIns="46800" rIns="90000" bIns="46800" anchor="ctr">
            <a:spAutoFit/>
          </a:bodyPr>
          <a:lstStyle/>
          <a:p>
            <a:endParaRPr lang="fr-FR"/>
          </a:p>
        </p:txBody>
      </p:sp>
      <p:sp>
        <p:nvSpPr>
          <p:cNvPr id="19462" name="Rectangle 36"/>
          <p:cNvSpPr>
            <a:spLocks/>
          </p:cNvSpPr>
          <p:nvPr/>
        </p:nvSpPr>
        <p:spPr bwMode="auto">
          <a:xfrm>
            <a:off x="3567113" y="1795463"/>
            <a:ext cx="2009775" cy="276225"/>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9525">
            <a:noFill/>
            <a:miter lim="800000"/>
            <a:headEnd/>
            <a:tailEnd/>
          </a:ln>
        </p:spPr>
        <p:txBody>
          <a:bodyPr wrap="none" lIns="90000" tIns="46800" rIns="90000" bIns="46800" anchor="ctr">
            <a:spAutoFit/>
          </a:bodyPr>
          <a:lstStyle/>
          <a:p>
            <a:pPr>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r>
              <a:rPr lang="fr-FR" altLang="fr-FR" sz="1200">
                <a:solidFill>
                  <a:srgbClr val="666699"/>
                </a:solidFill>
                <a:latin typeface="Arial" charset="0"/>
                <a:cs typeface="Times New Roman" pitchFamily="18" charset="0"/>
              </a:rPr>
              <a:t>		</a:t>
            </a:r>
          </a:p>
        </p:txBody>
      </p:sp>
      <p:pic>
        <p:nvPicPr>
          <p:cNvPr id="12295" name="Picture 7"/>
          <p:cNvPicPr>
            <a:picLocks noChangeAspect="1"/>
          </p:cNvPicPr>
          <p:nvPr/>
        </p:nvPicPr>
        <p:blipFill>
          <a:blip r:embed="rId3" cstate="print"/>
          <a:srcRect/>
          <a:stretch>
            <a:fillRect/>
          </a:stretch>
        </p:blipFill>
        <p:spPr bwMode="auto">
          <a:xfrm>
            <a:off x="285750" y="3000375"/>
            <a:ext cx="3810000" cy="2857500"/>
          </a:xfrm>
          <a:prstGeom prst="rect">
            <a:avLst/>
          </a:prstGeom>
          <a:noFill/>
          <a:ln w="9525">
            <a:noFill/>
            <a:miter lim="800000"/>
            <a:headEnd/>
            <a:tailEnd/>
          </a:ln>
        </p:spPr>
      </p:pic>
      <p:sp>
        <p:nvSpPr>
          <p:cNvPr id="12296" name="Rectangle 7"/>
          <p:cNvSpPr>
            <a:spLocks/>
          </p:cNvSpPr>
          <p:nvPr/>
        </p:nvSpPr>
        <p:spPr bwMode="auto">
          <a:xfrm>
            <a:off x="441325" y="5857875"/>
            <a:ext cx="3976688" cy="3683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9525">
            <a:noFill/>
            <a:miter lim="800000"/>
            <a:headEnd/>
            <a:tailEnd/>
          </a:ln>
        </p:spPr>
        <p:txBody>
          <a:bodyPr wrap="none" lIns="90000" tIns="46800" rIns="90000" bIns="46800">
            <a:spAutoFit/>
          </a:bodyPr>
          <a:lstStyle/>
          <a:p>
            <a:pPr>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r>
              <a:rPr lang="fr-FR" altLang="fr-FR" b="1">
                <a:solidFill>
                  <a:srgbClr val="000000"/>
                </a:solidFill>
                <a:latin typeface="Arial" charset="0"/>
              </a:rPr>
              <a:t>Dégâts sur l’église de Terre de Bas</a:t>
            </a:r>
          </a:p>
        </p:txBody>
      </p:sp>
      <p:pic>
        <p:nvPicPr>
          <p:cNvPr id="12297" name="Picture 8"/>
          <p:cNvPicPr>
            <a:picLocks noChangeAspect="1"/>
          </p:cNvPicPr>
          <p:nvPr/>
        </p:nvPicPr>
        <p:blipFill>
          <a:blip r:embed="rId4" cstate="print"/>
          <a:srcRect/>
          <a:stretch>
            <a:fillRect/>
          </a:stretch>
        </p:blipFill>
        <p:spPr bwMode="auto">
          <a:xfrm>
            <a:off x="4214813" y="2928938"/>
            <a:ext cx="4695825" cy="2638425"/>
          </a:xfrm>
          <a:prstGeom prst="rect">
            <a:avLst/>
          </a:prstGeom>
          <a:noFill/>
          <a:ln w="9525">
            <a:noFill/>
            <a:miter lim="800000"/>
            <a:headEnd/>
            <a:tailEnd/>
          </a:ln>
        </p:spPr>
      </p:pic>
    </p:spTree>
    <p:extLst>
      <p:ext uri="{BB962C8B-B14F-4D97-AF65-F5344CB8AC3E}">
        <p14:creationId xmlns:p14="http://schemas.microsoft.com/office/powerpoint/2010/main" val="41989232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wipe(down)">
                                      <p:cBhvr>
                                        <p:cTn id="7" dur="500"/>
                                        <p:tgtEl>
                                          <p:spTgt spid="122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291">
                                            <p:txEl>
                                              <p:pRg st="0" end="0"/>
                                            </p:txEl>
                                          </p:spTgt>
                                        </p:tgtEl>
                                        <p:attrNameLst>
                                          <p:attrName>style.visibility</p:attrName>
                                        </p:attrNameLst>
                                      </p:cBhvr>
                                      <p:to>
                                        <p:strVal val="visible"/>
                                      </p:to>
                                    </p:set>
                                    <p:animEffect transition="in" filter="wipe(down)">
                                      <p:cBhvr>
                                        <p:cTn id="12" dur="500"/>
                                        <p:tgtEl>
                                          <p:spTgt spid="1229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296"/>
                                        </p:tgtEl>
                                        <p:attrNameLst>
                                          <p:attrName>style.visibility</p:attrName>
                                        </p:attrNameLst>
                                      </p:cBhvr>
                                      <p:to>
                                        <p:strVal val="visible"/>
                                      </p:to>
                                    </p:set>
                                    <p:animEffect transition="in" filter="wipe(down)">
                                      <p:cBhvr>
                                        <p:cTn id="17" dur="500"/>
                                        <p:tgtEl>
                                          <p:spTgt spid="1229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2295"/>
                                        </p:tgtEl>
                                        <p:attrNameLst>
                                          <p:attrName>style.visibility</p:attrName>
                                        </p:attrNameLst>
                                      </p:cBhvr>
                                      <p:to>
                                        <p:strVal val="visible"/>
                                      </p:to>
                                    </p:set>
                                    <p:animEffect transition="in" filter="wipe(down)">
                                      <p:cBhvr>
                                        <p:cTn id="22" dur="500"/>
                                        <p:tgtEl>
                                          <p:spTgt spid="1229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12297"/>
                                        </p:tgtEl>
                                        <p:attrNameLst>
                                          <p:attrName>style.visibility</p:attrName>
                                        </p:attrNameLst>
                                      </p:cBhvr>
                                      <p:to>
                                        <p:strVal val="visible"/>
                                      </p:to>
                                    </p:set>
                                    <p:animEffect transition="in" filter="wipe(down)">
                                      <p:cBhvr>
                                        <p:cTn id="27" dur="500"/>
                                        <p:tgtEl>
                                          <p:spTgt spid="122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1" grpId="0" build="p"/>
      <p:bldP spid="1229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re 1"/>
          <p:cNvSpPr txBox="1">
            <a:spLocks noGrp="1"/>
          </p:cNvSpPr>
          <p:nvPr>
            <p:ph type="title" idx="4294967295"/>
          </p:nvPr>
        </p:nvSpPr>
        <p:spPr>
          <a:xfrm>
            <a:off x="428625" y="588963"/>
            <a:ext cx="8229600" cy="3751262"/>
          </a:xfrm>
        </p:spPr>
        <p:txBody>
          <a:bodyPr lIns="91440" tIns="45720" rIns="91440" bIns="45720">
            <a:spAutoFit/>
          </a:bodyPr>
          <a:lstStyle/>
          <a:p>
            <a:pPr algn="l" eaLnBrk="1" hangingPunct="1"/>
            <a:r>
              <a:rPr altLang="fr-FR" sz="2000" smtClean="0">
                <a:latin typeface="Calibri" pitchFamily="34" charset="0"/>
                <a:cs typeface="Mangal" pitchFamily="18" charset="0"/>
              </a:rPr>
              <a:t>Après avoir observé les dégâts et interrogé les habitants, les géologues déterminent, à partir d’une échelle, l’intensité du séisme en différents lieux. Cette échelle des intensités sismiques est graduée en degrés: plus le degrés (exprimé en chiffre romain) est élevé, plus les dégâts sont importants. </a:t>
            </a:r>
            <a:br>
              <a:rPr altLang="fr-FR" sz="2000" smtClean="0">
                <a:latin typeface="Calibri" pitchFamily="34" charset="0"/>
                <a:cs typeface="Mangal" pitchFamily="18" charset="0"/>
              </a:rPr>
            </a:br>
            <a:r>
              <a:rPr altLang="fr-FR" sz="2000" smtClean="0">
                <a:latin typeface="Calibri" pitchFamily="34" charset="0"/>
                <a:cs typeface="Mangal" pitchFamily="18" charset="0"/>
              </a:rPr>
              <a:t>Sur une carte, les zones ayant ressenti le séisme de la même façon sont codées avec le même chiffre romain. Les vibrations du sol sont maximales dans une région nommée l’épicentre du séisme.</a:t>
            </a:r>
            <a:br>
              <a:rPr altLang="fr-FR" sz="2000" smtClean="0">
                <a:latin typeface="Calibri" pitchFamily="34" charset="0"/>
                <a:cs typeface="Mangal" pitchFamily="18" charset="0"/>
              </a:rPr>
            </a:br>
            <a:r>
              <a:rPr altLang="fr-FR" sz="2000" smtClean="0">
                <a:latin typeface="Calibri" pitchFamily="34" charset="0"/>
                <a:cs typeface="Mangal" pitchFamily="18" charset="0"/>
              </a:rPr>
              <a:t/>
            </a:r>
            <a:br>
              <a:rPr altLang="fr-FR" sz="2000" smtClean="0">
                <a:latin typeface="Calibri" pitchFamily="34" charset="0"/>
                <a:cs typeface="Mangal" pitchFamily="18" charset="0"/>
              </a:rPr>
            </a:br>
            <a:r>
              <a:rPr altLang="fr-FR" sz="2000" smtClean="0">
                <a:latin typeface="Calibri" pitchFamily="34" charset="0"/>
                <a:cs typeface="Mangal" pitchFamily="18" charset="0"/>
              </a:rPr>
              <a:t>Documents: Echelle de l’intensité sismique et Carte des intensités du séisme du 21 novembre 2004 en Guadeloupe.</a:t>
            </a:r>
            <a:br>
              <a:rPr altLang="fr-FR" sz="2000" smtClean="0">
                <a:latin typeface="Calibri" pitchFamily="34" charset="0"/>
                <a:cs typeface="Mangal" pitchFamily="18" charset="0"/>
              </a:rPr>
            </a:br>
            <a:r>
              <a:rPr altLang="fr-FR" sz="2000" smtClean="0">
                <a:latin typeface="Calibri" pitchFamily="34" charset="0"/>
                <a:cs typeface="Mangal" pitchFamily="18" charset="0"/>
              </a:rPr>
              <a:t/>
            </a:r>
            <a:br>
              <a:rPr altLang="fr-FR" sz="2000" smtClean="0">
                <a:latin typeface="Calibri" pitchFamily="34" charset="0"/>
                <a:cs typeface="Mangal" pitchFamily="18" charset="0"/>
              </a:rPr>
            </a:br>
            <a:endParaRPr altLang="fr-FR" sz="2000" smtClean="0">
              <a:latin typeface="Calibri" pitchFamily="34" charset="0"/>
              <a:cs typeface="Mangal" pitchFamily="18" charset="0"/>
            </a:endParaRPr>
          </a:p>
        </p:txBody>
      </p:sp>
      <p:grpSp>
        <p:nvGrpSpPr>
          <p:cNvPr id="2" name="Groupe 2"/>
          <p:cNvGrpSpPr>
            <a:grpSpLocks/>
          </p:cNvGrpSpPr>
          <p:nvPr/>
        </p:nvGrpSpPr>
        <p:grpSpPr bwMode="auto">
          <a:xfrm>
            <a:off x="357188" y="3643313"/>
            <a:ext cx="5072062" cy="1798637"/>
            <a:chOff x="357120" y="3643199"/>
            <a:chExt cx="5072040" cy="1799280"/>
          </a:xfrm>
        </p:grpSpPr>
        <p:pic>
          <p:nvPicPr>
            <p:cNvPr id="20484" name="Picture 3"/>
            <p:cNvPicPr>
              <a:picLocks noChangeAspect="1"/>
            </p:cNvPicPr>
            <p:nvPr/>
          </p:nvPicPr>
          <p:blipFill>
            <a:blip r:embed="rId3" cstate="print"/>
            <a:srcRect/>
            <a:stretch>
              <a:fillRect/>
            </a:stretch>
          </p:blipFill>
          <p:spPr bwMode="auto">
            <a:xfrm>
              <a:off x="357120" y="3643199"/>
              <a:ext cx="5072040" cy="1798920"/>
            </a:xfrm>
            <a:prstGeom prst="rect">
              <a:avLst/>
            </a:prstGeom>
            <a:noFill/>
            <a:ln w="9525">
              <a:noFill/>
              <a:miter lim="800000"/>
              <a:headEnd/>
              <a:tailEnd/>
            </a:ln>
          </p:spPr>
        </p:pic>
        <p:sp>
          <p:nvSpPr>
            <p:cNvPr id="20485" name="ZoneTexte 4"/>
            <p:cNvSpPr txBox="1">
              <a:spLocks noChangeArrowheads="1"/>
            </p:cNvSpPr>
            <p:nvPr/>
          </p:nvSpPr>
          <p:spPr bwMode="auto">
            <a:xfrm>
              <a:off x="357120" y="3643199"/>
              <a:ext cx="5072040" cy="1799280"/>
            </a:xfrm>
            <a:prstGeom prst="rect">
              <a:avLst/>
            </a:prstGeom>
            <a:noFill/>
            <a:ln w="9525">
              <a:noFill/>
              <a:miter lim="800000"/>
              <a:headEnd/>
              <a:tailEnd/>
            </a:ln>
          </p:spPr>
          <p:txBody>
            <a:bodyPr lIns="90000" tIns="46800" rIns="90000" bIns="46800">
              <a:spAutoFit/>
            </a:bodyPr>
            <a:lstStyle/>
            <a:p>
              <a:pPr>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endParaRPr lang="fr-FR" altLang="fr-FR">
                <a:solidFill>
                  <a:srgbClr val="000000"/>
                </a:solidFill>
                <a:latin typeface="Arial" charset="0"/>
              </a:endParaRPr>
            </a:p>
          </p:txBody>
        </p:sp>
      </p:grpSp>
    </p:spTree>
    <p:extLst>
      <p:ext uri="{BB962C8B-B14F-4D97-AF65-F5344CB8AC3E}">
        <p14:creationId xmlns:p14="http://schemas.microsoft.com/office/powerpoint/2010/main" val="69086093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p:cNvPicPr>
          <p:nvPr/>
        </p:nvPicPr>
        <p:blipFill>
          <a:blip r:embed="rId3" cstate="print"/>
          <a:srcRect/>
          <a:stretch>
            <a:fillRect/>
          </a:stretch>
        </p:blipFill>
        <p:spPr bwMode="auto">
          <a:xfrm>
            <a:off x="195263" y="55563"/>
            <a:ext cx="5218112" cy="3632200"/>
          </a:xfrm>
          <a:prstGeom prst="rect">
            <a:avLst/>
          </a:prstGeom>
          <a:noFill/>
          <a:ln w="9525">
            <a:noFill/>
            <a:miter lim="800000"/>
            <a:headEnd/>
            <a:tailEnd/>
          </a:ln>
        </p:spPr>
      </p:pic>
      <p:pic>
        <p:nvPicPr>
          <p:cNvPr id="21507" name="Picture 3"/>
          <p:cNvPicPr>
            <a:picLocks noChangeAspect="1"/>
          </p:cNvPicPr>
          <p:nvPr/>
        </p:nvPicPr>
        <p:blipFill>
          <a:blip r:embed="rId4" cstate="print"/>
          <a:srcRect/>
          <a:stretch>
            <a:fillRect/>
          </a:stretch>
        </p:blipFill>
        <p:spPr bwMode="auto">
          <a:xfrm>
            <a:off x="3127375" y="3054350"/>
            <a:ext cx="4664075" cy="3700463"/>
          </a:xfrm>
          <a:prstGeom prst="rect">
            <a:avLst/>
          </a:prstGeom>
          <a:noFill/>
          <a:ln w="9525">
            <a:noFill/>
            <a:miter lim="800000"/>
            <a:headEnd/>
            <a:tailEnd/>
          </a:ln>
        </p:spPr>
      </p:pic>
      <p:cxnSp>
        <p:nvCxnSpPr>
          <p:cNvPr id="21508" name="Connecteur droit avec flèche 4"/>
          <p:cNvCxnSpPr>
            <a:cxnSpLocks noChangeShapeType="1"/>
          </p:cNvCxnSpPr>
          <p:nvPr/>
        </p:nvCxnSpPr>
        <p:spPr bwMode="auto">
          <a:xfrm>
            <a:off x="3000375" y="1785938"/>
            <a:ext cx="3214688" cy="2571750"/>
          </a:xfrm>
          <a:prstGeom prst="bentConnector3">
            <a:avLst>
              <a:gd name="adj1" fmla="val 50000"/>
            </a:avLst>
          </a:prstGeom>
          <a:noFill/>
          <a:ln w="0">
            <a:solidFill>
              <a:srgbClr val="000000"/>
            </a:solidFill>
            <a:miter lim="800000"/>
            <a:headEnd/>
            <a:tailEnd/>
          </a:ln>
        </p:spPr>
      </p:cxnSp>
    </p:spTree>
    <p:extLst>
      <p:ext uri="{BB962C8B-B14F-4D97-AF65-F5344CB8AC3E}">
        <p14:creationId xmlns:p14="http://schemas.microsoft.com/office/powerpoint/2010/main" val="383375520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p:cNvPicPr>
          <p:nvPr/>
        </p:nvPicPr>
        <p:blipFill>
          <a:blip r:embed="rId3" cstate="print"/>
          <a:srcRect/>
          <a:stretch>
            <a:fillRect/>
          </a:stretch>
        </p:blipFill>
        <p:spPr bwMode="auto">
          <a:xfrm>
            <a:off x="1357313" y="500063"/>
            <a:ext cx="6572250" cy="5788025"/>
          </a:xfrm>
          <a:prstGeom prst="rect">
            <a:avLst/>
          </a:prstGeom>
          <a:noFill/>
          <a:ln w="9525">
            <a:noFill/>
            <a:miter lim="800000"/>
            <a:headEnd/>
            <a:tailEnd/>
          </a:ln>
        </p:spPr>
      </p:pic>
    </p:spTree>
    <p:extLst>
      <p:ext uri="{BB962C8B-B14F-4D97-AF65-F5344CB8AC3E}">
        <p14:creationId xmlns:p14="http://schemas.microsoft.com/office/powerpoint/2010/main" val="69068165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re 1"/>
          <p:cNvSpPr txBox="1">
            <a:spLocks noGrp="1"/>
          </p:cNvSpPr>
          <p:nvPr>
            <p:ph type="title" idx="4294967295"/>
          </p:nvPr>
        </p:nvSpPr>
        <p:spPr>
          <a:xfrm>
            <a:off x="457200" y="127000"/>
            <a:ext cx="8229600" cy="1438275"/>
          </a:xfrm>
        </p:spPr>
        <p:txBody>
          <a:bodyPr/>
          <a:lstStyle/>
          <a:p>
            <a:pPr eaLnBrk="1" hangingPunct="1"/>
            <a:r>
              <a:rPr altLang="fr-FR" smtClean="0">
                <a:latin typeface="Calibri" pitchFamily="34" charset="0"/>
                <a:cs typeface="Mangal" pitchFamily="18" charset="0"/>
              </a:rPr>
              <a:t>Énoncé des questions</a:t>
            </a:r>
          </a:p>
        </p:txBody>
      </p:sp>
      <p:sp>
        <p:nvSpPr>
          <p:cNvPr id="16387" name="Sous-titre 2"/>
          <p:cNvSpPr txBox="1">
            <a:spLocks noGrp="1"/>
          </p:cNvSpPr>
          <p:nvPr>
            <p:ph type="subTitle" idx="4294967295"/>
          </p:nvPr>
        </p:nvSpPr>
        <p:spPr>
          <a:xfrm>
            <a:off x="457200" y="1517650"/>
            <a:ext cx="8229600" cy="4691063"/>
          </a:xfrm>
        </p:spPr>
        <p:txBody>
          <a:bodyPr lIns="0" tIns="0" rIns="0" bIns="0" anchor="ctr">
            <a:normAutofit/>
          </a:bodyPr>
          <a:lstStyle/>
          <a:p>
            <a:pPr marL="0" indent="0" eaLnBrk="1">
              <a:buClr>
                <a:srgbClr val="000000"/>
              </a:buClr>
              <a:buNone/>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r>
              <a:rPr altLang="fr-FR" sz="2800" smtClean="0">
                <a:latin typeface="Calibri" pitchFamily="34" charset="0"/>
                <a:cs typeface="Mangal" pitchFamily="18" charset="0"/>
              </a:rPr>
              <a:t>1. </a:t>
            </a:r>
            <a:r>
              <a:rPr altLang="fr-FR" sz="2800" err="1" smtClean="0">
                <a:latin typeface="Calibri" pitchFamily="34" charset="0"/>
                <a:cs typeface="Mangal" pitchFamily="18" charset="0"/>
              </a:rPr>
              <a:t>Décrire</a:t>
            </a:r>
            <a:r>
              <a:rPr altLang="fr-FR" sz="2800" smtClean="0">
                <a:latin typeface="Calibri" pitchFamily="34" charset="0"/>
                <a:cs typeface="Mangal" pitchFamily="18" charset="0"/>
              </a:rPr>
              <a:t> la </a:t>
            </a:r>
            <a:r>
              <a:rPr altLang="fr-FR" sz="2800" err="1" smtClean="0">
                <a:latin typeface="Calibri" pitchFamily="34" charset="0"/>
                <a:cs typeface="Mangal" pitchFamily="18" charset="0"/>
              </a:rPr>
              <a:t>répartition</a:t>
            </a:r>
            <a:r>
              <a:rPr altLang="fr-FR" sz="2800" smtClean="0">
                <a:latin typeface="Calibri" pitchFamily="34" charset="0"/>
                <a:cs typeface="Mangal" pitchFamily="18" charset="0"/>
              </a:rPr>
              <a:t> des </a:t>
            </a:r>
            <a:r>
              <a:rPr altLang="fr-FR" sz="2800" err="1" smtClean="0">
                <a:latin typeface="Calibri" pitchFamily="34" charset="0"/>
                <a:cs typeface="Mangal" pitchFamily="18" charset="0"/>
              </a:rPr>
              <a:t>intensités</a:t>
            </a:r>
            <a:r>
              <a:rPr altLang="fr-FR" sz="2800" smtClean="0">
                <a:latin typeface="Calibri" pitchFamily="34" charset="0"/>
                <a:cs typeface="Mangal" pitchFamily="18" charset="0"/>
              </a:rPr>
              <a:t> </a:t>
            </a:r>
            <a:r>
              <a:rPr altLang="fr-FR" sz="2800" err="1" smtClean="0">
                <a:latin typeface="Calibri" pitchFamily="34" charset="0"/>
                <a:cs typeface="Mangal" pitchFamily="18" charset="0"/>
              </a:rPr>
              <a:t>sismiques</a:t>
            </a:r>
            <a:r>
              <a:rPr altLang="fr-FR" sz="2800" smtClean="0">
                <a:latin typeface="Calibri" pitchFamily="34" charset="0"/>
                <a:cs typeface="Mangal" pitchFamily="18" charset="0"/>
              </a:rPr>
              <a:t> de la carte.</a:t>
            </a:r>
          </a:p>
          <a:p>
            <a:pPr marL="0" indent="0" eaLnBrk="1">
              <a:buClr>
                <a:srgbClr val="000000"/>
              </a:buClr>
              <a:buNone/>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r>
              <a:rPr altLang="fr-FR" sz="2800" smtClean="0">
                <a:latin typeface="Calibri" pitchFamily="34" charset="0"/>
                <a:cs typeface="Mangal" pitchFamily="18" charset="0"/>
              </a:rPr>
              <a:t>2. Donner </a:t>
            </a:r>
            <a:r>
              <a:rPr altLang="fr-FR" sz="2800" err="1" smtClean="0">
                <a:latin typeface="Calibri" pitchFamily="34" charset="0"/>
                <a:cs typeface="Mangal" pitchFamily="18" charset="0"/>
              </a:rPr>
              <a:t>une</a:t>
            </a:r>
            <a:r>
              <a:rPr altLang="fr-FR" sz="2800" smtClean="0">
                <a:latin typeface="Calibri" pitchFamily="34" charset="0"/>
                <a:cs typeface="Mangal" pitchFamily="18" charset="0"/>
              </a:rPr>
              <a:t> </a:t>
            </a:r>
            <a:r>
              <a:rPr altLang="fr-FR" sz="2800" err="1" smtClean="0">
                <a:latin typeface="Calibri" pitchFamily="34" charset="0"/>
                <a:cs typeface="Mangal" pitchFamily="18" charset="0"/>
              </a:rPr>
              <a:t>définition</a:t>
            </a:r>
            <a:r>
              <a:rPr altLang="fr-FR" sz="2800" smtClean="0">
                <a:latin typeface="Calibri" pitchFamily="34" charset="0"/>
                <a:cs typeface="Mangal" pitchFamily="18" charset="0"/>
              </a:rPr>
              <a:t> du mot </a:t>
            </a:r>
            <a:r>
              <a:rPr altLang="fr-FR" sz="2800" err="1" smtClean="0">
                <a:latin typeface="Calibri" pitchFamily="34" charset="0"/>
                <a:cs typeface="Mangal" pitchFamily="18" charset="0"/>
              </a:rPr>
              <a:t>épicentre</a:t>
            </a:r>
            <a:r>
              <a:rPr altLang="fr-FR" sz="2800" smtClean="0">
                <a:latin typeface="Calibri" pitchFamily="34" charset="0"/>
                <a:cs typeface="Mangal" pitchFamily="18" charset="0"/>
              </a:rPr>
              <a:t> et </a:t>
            </a:r>
            <a:r>
              <a:rPr altLang="fr-FR" sz="2800" err="1" smtClean="0">
                <a:latin typeface="Calibri" pitchFamily="34" charset="0"/>
                <a:cs typeface="Mangal" pitchFamily="18" charset="0"/>
              </a:rPr>
              <a:t>l’entourer</a:t>
            </a:r>
            <a:r>
              <a:rPr altLang="fr-FR" sz="2800" smtClean="0">
                <a:latin typeface="Calibri" pitchFamily="34" charset="0"/>
                <a:cs typeface="Mangal" pitchFamily="18" charset="0"/>
              </a:rPr>
              <a:t> </a:t>
            </a:r>
            <a:r>
              <a:rPr altLang="fr-FR" sz="2800" err="1" smtClean="0">
                <a:latin typeface="Calibri" pitchFamily="34" charset="0"/>
                <a:cs typeface="Mangal" pitchFamily="18" charset="0"/>
              </a:rPr>
              <a:t>sur</a:t>
            </a:r>
            <a:r>
              <a:rPr altLang="fr-FR" sz="2800" smtClean="0">
                <a:latin typeface="Calibri" pitchFamily="34" charset="0"/>
                <a:cs typeface="Mangal" pitchFamily="18" charset="0"/>
              </a:rPr>
              <a:t> la carte.</a:t>
            </a:r>
          </a:p>
          <a:p>
            <a:pPr marL="0" indent="0" eaLnBrk="1">
              <a:buClr>
                <a:srgbClr val="000000"/>
              </a:buClr>
              <a:buNone/>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r>
              <a:rPr altLang="fr-FR" sz="2800" smtClean="0">
                <a:latin typeface="Calibri" pitchFamily="34" charset="0"/>
                <a:cs typeface="Mangal" pitchFamily="18" charset="0"/>
              </a:rPr>
              <a:t>3. </a:t>
            </a:r>
            <a:r>
              <a:rPr altLang="fr-FR" sz="2800" err="1" smtClean="0">
                <a:latin typeface="Calibri" pitchFamily="34" charset="0"/>
                <a:cs typeface="Mangal" pitchFamily="18" charset="0"/>
              </a:rPr>
              <a:t>Expliquer</a:t>
            </a:r>
            <a:r>
              <a:rPr altLang="fr-FR" sz="2800" smtClean="0">
                <a:latin typeface="Calibri" pitchFamily="34" charset="0"/>
                <a:cs typeface="Mangal" pitchFamily="18" charset="0"/>
              </a:rPr>
              <a:t> </a:t>
            </a:r>
            <a:r>
              <a:rPr altLang="fr-FR" sz="2800" err="1" smtClean="0">
                <a:latin typeface="Calibri" pitchFamily="34" charset="0"/>
                <a:cs typeface="Mangal" pitchFamily="18" charset="0"/>
              </a:rPr>
              <a:t>pourquoi</a:t>
            </a:r>
            <a:r>
              <a:rPr altLang="fr-FR" sz="2800" smtClean="0">
                <a:latin typeface="Calibri" pitchFamily="34" charset="0"/>
                <a:cs typeface="Mangal" pitchFamily="18" charset="0"/>
              </a:rPr>
              <a:t> les </a:t>
            </a:r>
            <a:r>
              <a:rPr altLang="fr-FR" sz="2800" err="1" smtClean="0">
                <a:latin typeface="Calibri" pitchFamily="34" charset="0"/>
                <a:cs typeface="Mangal" pitchFamily="18" charset="0"/>
              </a:rPr>
              <a:t>effets</a:t>
            </a:r>
            <a:r>
              <a:rPr altLang="fr-FR" sz="2800" smtClean="0">
                <a:latin typeface="Calibri" pitchFamily="34" charset="0"/>
                <a:cs typeface="Mangal" pitchFamily="18" charset="0"/>
              </a:rPr>
              <a:t> du </a:t>
            </a:r>
            <a:r>
              <a:rPr altLang="fr-FR" sz="2800" err="1" smtClean="0">
                <a:latin typeface="Calibri" pitchFamily="34" charset="0"/>
                <a:cs typeface="Mangal" pitchFamily="18" charset="0"/>
              </a:rPr>
              <a:t>séisme</a:t>
            </a:r>
            <a:r>
              <a:rPr altLang="fr-FR" sz="2800" smtClean="0">
                <a:latin typeface="Calibri" pitchFamily="34" charset="0"/>
                <a:cs typeface="Mangal" pitchFamily="18" charset="0"/>
              </a:rPr>
              <a:t> </a:t>
            </a:r>
            <a:r>
              <a:rPr altLang="fr-FR" sz="2800" err="1" smtClean="0">
                <a:latin typeface="Calibri" pitchFamily="34" charset="0"/>
                <a:cs typeface="Mangal" pitchFamily="18" charset="0"/>
              </a:rPr>
              <a:t>ont</a:t>
            </a:r>
            <a:r>
              <a:rPr altLang="fr-FR" sz="2800" smtClean="0">
                <a:latin typeface="Calibri" pitchFamily="34" charset="0"/>
                <a:cs typeface="Mangal" pitchFamily="18" charset="0"/>
              </a:rPr>
              <a:t> </a:t>
            </a:r>
            <a:r>
              <a:rPr altLang="fr-FR" sz="2800" err="1" smtClean="0">
                <a:latin typeface="Calibri" pitchFamily="34" charset="0"/>
                <a:cs typeface="Mangal" pitchFamily="18" charset="0"/>
              </a:rPr>
              <a:t>été</a:t>
            </a:r>
            <a:r>
              <a:rPr altLang="fr-FR" sz="2800" smtClean="0">
                <a:latin typeface="Calibri" pitchFamily="34" charset="0"/>
                <a:cs typeface="Mangal" pitchFamily="18" charset="0"/>
              </a:rPr>
              <a:t> </a:t>
            </a:r>
            <a:r>
              <a:rPr altLang="fr-FR" sz="2800" err="1" smtClean="0">
                <a:latin typeface="Calibri" pitchFamily="34" charset="0"/>
                <a:cs typeface="Mangal" pitchFamily="18" charset="0"/>
              </a:rPr>
              <a:t>importants</a:t>
            </a:r>
            <a:r>
              <a:rPr altLang="fr-FR" sz="2800" smtClean="0">
                <a:latin typeface="Calibri" pitchFamily="34" charset="0"/>
                <a:cs typeface="Mangal" pitchFamily="18" charset="0"/>
              </a:rPr>
              <a:t> aux </a:t>
            </a:r>
            <a:r>
              <a:rPr altLang="fr-FR" sz="2800" err="1" smtClean="0">
                <a:latin typeface="Calibri" pitchFamily="34" charset="0"/>
                <a:cs typeface="Mangal" pitchFamily="18" charset="0"/>
              </a:rPr>
              <a:t>îles</a:t>
            </a:r>
            <a:r>
              <a:rPr altLang="fr-FR" sz="2800" smtClean="0">
                <a:latin typeface="Calibri" pitchFamily="34" charset="0"/>
                <a:cs typeface="Mangal" pitchFamily="18" charset="0"/>
              </a:rPr>
              <a:t> </a:t>
            </a:r>
            <a:r>
              <a:rPr altLang="fr-FR" sz="2800" err="1" smtClean="0">
                <a:latin typeface="Calibri" pitchFamily="34" charset="0"/>
                <a:cs typeface="Mangal" pitchFamily="18" charset="0"/>
              </a:rPr>
              <a:t>Saintes</a:t>
            </a:r>
            <a:r>
              <a:rPr altLang="fr-FR" sz="2800" smtClean="0">
                <a:latin typeface="Calibri" pitchFamily="34" charset="0"/>
                <a:cs typeface="Mangal" pitchFamily="18" charset="0"/>
              </a:rPr>
              <a:t>.</a:t>
            </a:r>
          </a:p>
          <a:p>
            <a:pPr marL="0" indent="0" eaLnBrk="1">
              <a:buClr>
                <a:srgbClr val="000000"/>
              </a:buClr>
              <a:buNone/>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r>
              <a:rPr altLang="fr-FR" sz="2800" smtClean="0">
                <a:latin typeface="Calibri" pitchFamily="34" charset="0"/>
                <a:cs typeface="Mangal" pitchFamily="18" charset="0"/>
              </a:rPr>
              <a:t>4. </a:t>
            </a:r>
            <a:r>
              <a:rPr altLang="fr-FR" sz="2800" err="1" smtClean="0">
                <a:latin typeface="Calibri" pitchFamily="34" charset="0"/>
                <a:cs typeface="Mangal" pitchFamily="18" charset="0"/>
              </a:rPr>
              <a:t>Écrire</a:t>
            </a:r>
            <a:r>
              <a:rPr altLang="fr-FR" sz="2800" smtClean="0">
                <a:latin typeface="Calibri" pitchFamily="34" charset="0"/>
                <a:cs typeface="Mangal" pitchFamily="18" charset="0"/>
              </a:rPr>
              <a:t> </a:t>
            </a:r>
            <a:r>
              <a:rPr altLang="fr-FR" sz="2800" err="1" smtClean="0">
                <a:latin typeface="Calibri" pitchFamily="34" charset="0"/>
                <a:cs typeface="Mangal" pitchFamily="18" charset="0"/>
              </a:rPr>
              <a:t>quelle</a:t>
            </a:r>
            <a:r>
              <a:rPr altLang="fr-FR" sz="2800" smtClean="0">
                <a:latin typeface="Calibri" pitchFamily="34" charset="0"/>
                <a:cs typeface="Mangal" pitchFamily="18" charset="0"/>
              </a:rPr>
              <a:t> relation on </a:t>
            </a:r>
            <a:r>
              <a:rPr altLang="fr-FR" sz="2800" err="1" smtClean="0">
                <a:latin typeface="Calibri" pitchFamily="34" charset="0"/>
                <a:cs typeface="Mangal" pitchFamily="18" charset="0"/>
              </a:rPr>
              <a:t>peut</a:t>
            </a:r>
            <a:r>
              <a:rPr altLang="fr-FR" sz="2800" smtClean="0">
                <a:latin typeface="Calibri" pitchFamily="34" charset="0"/>
                <a:cs typeface="Mangal" pitchFamily="18" charset="0"/>
              </a:rPr>
              <a:t> </a:t>
            </a:r>
            <a:r>
              <a:rPr altLang="fr-FR" sz="2800" err="1" smtClean="0">
                <a:latin typeface="Calibri" pitchFamily="34" charset="0"/>
                <a:cs typeface="Mangal" pitchFamily="18" charset="0"/>
              </a:rPr>
              <a:t>établir</a:t>
            </a:r>
            <a:r>
              <a:rPr altLang="fr-FR" sz="2800" smtClean="0">
                <a:latin typeface="Calibri" pitchFamily="34" charset="0"/>
                <a:cs typeface="Mangal" pitchFamily="18" charset="0"/>
              </a:rPr>
              <a:t> entre </a:t>
            </a:r>
            <a:r>
              <a:rPr altLang="fr-FR" sz="2800" err="1" smtClean="0">
                <a:latin typeface="Calibri" pitchFamily="34" charset="0"/>
                <a:cs typeface="Mangal" pitchFamily="18" charset="0"/>
              </a:rPr>
              <a:t>l’intensité</a:t>
            </a:r>
            <a:r>
              <a:rPr altLang="fr-FR" sz="2800" smtClean="0">
                <a:latin typeface="Calibri" pitchFamily="34" charset="0"/>
                <a:cs typeface="Mangal" pitchFamily="18" charset="0"/>
              </a:rPr>
              <a:t> du </a:t>
            </a:r>
            <a:r>
              <a:rPr altLang="fr-FR" sz="2800" err="1" smtClean="0">
                <a:latin typeface="Calibri" pitchFamily="34" charset="0"/>
                <a:cs typeface="Mangal" pitchFamily="18" charset="0"/>
              </a:rPr>
              <a:t>séisme</a:t>
            </a:r>
            <a:r>
              <a:rPr altLang="fr-FR" sz="2800" smtClean="0">
                <a:latin typeface="Calibri" pitchFamily="34" charset="0"/>
                <a:cs typeface="Mangal" pitchFamily="18" charset="0"/>
              </a:rPr>
              <a:t> en un lieu </a:t>
            </a:r>
            <a:r>
              <a:rPr altLang="fr-FR" sz="2800" err="1" smtClean="0">
                <a:latin typeface="Calibri" pitchFamily="34" charset="0"/>
                <a:cs typeface="Mangal" pitchFamily="18" charset="0"/>
              </a:rPr>
              <a:t>donné</a:t>
            </a:r>
            <a:r>
              <a:rPr altLang="fr-FR" sz="2800" smtClean="0">
                <a:latin typeface="Calibri" pitchFamily="34" charset="0"/>
                <a:cs typeface="Mangal" pitchFamily="18" charset="0"/>
              </a:rPr>
              <a:t> et la distance de </a:t>
            </a:r>
            <a:r>
              <a:rPr altLang="fr-FR" sz="2800" err="1" smtClean="0">
                <a:latin typeface="Calibri" pitchFamily="34" charset="0"/>
                <a:cs typeface="Mangal" pitchFamily="18" charset="0"/>
              </a:rPr>
              <a:t>ce</a:t>
            </a:r>
            <a:r>
              <a:rPr altLang="fr-FR" sz="2800" smtClean="0">
                <a:latin typeface="Calibri" pitchFamily="34" charset="0"/>
                <a:cs typeface="Mangal" pitchFamily="18" charset="0"/>
              </a:rPr>
              <a:t> lieu à </a:t>
            </a:r>
            <a:r>
              <a:rPr altLang="fr-FR" sz="2800" err="1" smtClean="0">
                <a:latin typeface="Calibri" pitchFamily="34" charset="0"/>
                <a:cs typeface="Mangal" pitchFamily="18" charset="0"/>
              </a:rPr>
              <a:t>l’épicentre</a:t>
            </a:r>
            <a:r>
              <a:rPr altLang="fr-FR" sz="2800" smtClean="0">
                <a:latin typeface="Calibri" pitchFamily="34" charset="0"/>
                <a:cs typeface="Mangal" pitchFamily="18" charset="0"/>
              </a:rPr>
              <a:t>.</a:t>
            </a:r>
          </a:p>
        </p:txBody>
      </p:sp>
    </p:spTree>
    <p:extLst>
      <p:ext uri="{BB962C8B-B14F-4D97-AF65-F5344CB8AC3E}">
        <p14:creationId xmlns:p14="http://schemas.microsoft.com/office/powerpoint/2010/main" val="31780060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wipe(down)">
                                      <p:cBhvr>
                                        <p:cTn id="7" dur="500"/>
                                        <p:tgtEl>
                                          <p:spTgt spid="163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wipe(down)">
                                      <p:cBhvr>
                                        <p:cTn id="12" dur="500"/>
                                        <p:tgtEl>
                                          <p:spTgt spid="163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387">
                                            <p:txEl>
                                              <p:pRg st="2" end="2"/>
                                            </p:txEl>
                                          </p:spTgt>
                                        </p:tgtEl>
                                        <p:attrNameLst>
                                          <p:attrName>style.visibility</p:attrName>
                                        </p:attrNameLst>
                                      </p:cBhvr>
                                      <p:to>
                                        <p:strVal val="visible"/>
                                      </p:to>
                                    </p:set>
                                    <p:animEffect transition="in" filter="wipe(down)">
                                      <p:cBhvr>
                                        <p:cTn id="17" dur="500"/>
                                        <p:tgtEl>
                                          <p:spTgt spid="1638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387">
                                            <p:txEl>
                                              <p:pRg st="3" end="3"/>
                                            </p:txEl>
                                          </p:spTgt>
                                        </p:tgtEl>
                                        <p:attrNameLst>
                                          <p:attrName>style.visibility</p:attrName>
                                        </p:attrNameLst>
                                      </p:cBhvr>
                                      <p:to>
                                        <p:strVal val="visible"/>
                                      </p:to>
                                    </p:set>
                                    <p:animEffect transition="in" filter="wipe(down)">
                                      <p:cBhvr>
                                        <p:cTn id="22" dur="500"/>
                                        <p:tgtEl>
                                          <p:spTgt spid="163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548680"/>
            <a:ext cx="8229600" cy="5577483"/>
          </a:xfrm>
        </p:spPr>
        <p:txBody>
          <a:bodyPr>
            <a:normAutofit/>
          </a:bodyPr>
          <a:lstStyle/>
          <a:p>
            <a:pPr>
              <a:buNone/>
            </a:pPr>
            <a:r>
              <a:rPr lang="fr-FR" b="1" dirty="0" smtClean="0"/>
              <a:t>Séismes</a:t>
            </a:r>
            <a:r>
              <a:rPr lang="fr-FR" b="1" dirty="0"/>
              <a:t>, ouragans, tornades, inondations, sécheresses : entre le 1er janvier 2001 et le 30 décembre 2010, 7.563 catastrophes naturelles ont été recensées sur l'ensemble de la planète, soit en moyenne 756 événements par an</a:t>
            </a:r>
            <a:r>
              <a:rPr lang="fr-FR" dirty="0"/>
              <a:t>, selon </a:t>
            </a:r>
            <a:r>
              <a:rPr lang="fr-FR" dirty="0" err="1"/>
              <a:t>Ubyrisk</a:t>
            </a:r>
            <a:r>
              <a:rPr lang="fr-FR" dirty="0"/>
              <a:t> Consultants, cabinet d'étude spécialisé dans les risques naturels. 1.244.230 personnes ont trouvé la mort dans ces catastrophes.</a:t>
            </a:r>
            <a:endParaRPr lang="fr-FR" dirty="0" smtClean="0"/>
          </a:p>
          <a:p>
            <a:pPr>
              <a:buNone/>
            </a:pPr>
            <a:endParaRPr lang="fr-FR" dirty="0" smtClean="0"/>
          </a:p>
          <a:p>
            <a:pPr>
              <a:buNone/>
            </a:pPr>
            <a:endParaRPr lang="fr-FR" dirty="0">
              <a:solidFill>
                <a:srgbClr val="00B050"/>
              </a:solidFill>
            </a:endParaRPr>
          </a:p>
        </p:txBody>
      </p:sp>
    </p:spTree>
    <p:extLst>
      <p:ext uri="{BB962C8B-B14F-4D97-AF65-F5344CB8AC3E}">
        <p14:creationId xmlns:p14="http://schemas.microsoft.com/office/powerpoint/2010/main" val="42794003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Titre 1"/>
          <p:cNvSpPr txBox="1">
            <a:spLocks noGrp="1"/>
          </p:cNvSpPr>
          <p:nvPr>
            <p:ph type="title" idx="4294967295"/>
          </p:nvPr>
        </p:nvSpPr>
        <p:spPr>
          <a:xfrm>
            <a:off x="457200" y="127000"/>
            <a:ext cx="8229600" cy="1438275"/>
          </a:xfrm>
        </p:spPr>
        <p:txBody>
          <a:bodyPr/>
          <a:lstStyle/>
          <a:p>
            <a:pPr eaLnBrk="1"/>
            <a:r>
              <a:rPr altLang="fr-FR" smtClean="0">
                <a:solidFill>
                  <a:srgbClr val="00B050"/>
                </a:solidFill>
                <a:latin typeface="Calibri" pitchFamily="34" charset="0"/>
                <a:cs typeface="Mangal" pitchFamily="18" charset="0"/>
              </a:rPr>
              <a:t>Correction</a:t>
            </a:r>
          </a:p>
        </p:txBody>
      </p:sp>
      <p:sp>
        <p:nvSpPr>
          <p:cNvPr id="3" name="Sous-titre 2"/>
          <p:cNvSpPr txBox="1">
            <a:spLocks noGrp="1"/>
          </p:cNvSpPr>
          <p:nvPr>
            <p:ph type="subTitle" idx="4294967295"/>
          </p:nvPr>
        </p:nvSpPr>
        <p:spPr>
          <a:xfrm>
            <a:off x="457200" y="1030288"/>
            <a:ext cx="8229600" cy="5665787"/>
          </a:xfrm>
        </p:spPr>
        <p:txBody>
          <a:bodyPr lIns="0" tIns="0" rIns="0" bIns="0" anchor="ctr"/>
          <a:lstStyle/>
          <a:p>
            <a:pPr marL="0" indent="0" eaLnBrk="1">
              <a:buClr>
                <a:srgbClr val="000000"/>
              </a:buClr>
              <a:buNone/>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r>
              <a:rPr altLang="fr-FR" dirty="0" smtClean="0">
                <a:solidFill>
                  <a:srgbClr val="00B050"/>
                </a:solidFill>
                <a:latin typeface="Calibri" pitchFamily="34" charset="0"/>
                <a:cs typeface="Mangal" pitchFamily="18" charset="0"/>
              </a:rPr>
              <a:t>1. Les </a:t>
            </a:r>
            <a:r>
              <a:rPr altLang="fr-FR" dirty="0" err="1" smtClean="0">
                <a:solidFill>
                  <a:srgbClr val="00B050"/>
                </a:solidFill>
                <a:latin typeface="Calibri" pitchFamily="34" charset="0"/>
                <a:cs typeface="Mangal" pitchFamily="18" charset="0"/>
              </a:rPr>
              <a:t>intensités</a:t>
            </a:r>
            <a:r>
              <a:rPr altLang="fr-FR" dirty="0" smtClean="0">
                <a:solidFill>
                  <a:srgbClr val="00B050"/>
                </a:solidFill>
                <a:latin typeface="Calibri" pitchFamily="34" charset="0"/>
                <a:cs typeface="Mangal" pitchFamily="18" charset="0"/>
              </a:rPr>
              <a:t> </a:t>
            </a:r>
            <a:r>
              <a:rPr altLang="fr-FR" dirty="0" err="1" smtClean="0">
                <a:solidFill>
                  <a:srgbClr val="00B050"/>
                </a:solidFill>
                <a:latin typeface="Calibri" pitchFamily="34" charset="0"/>
                <a:cs typeface="Mangal" pitchFamily="18" charset="0"/>
              </a:rPr>
              <a:t>sont</a:t>
            </a:r>
            <a:r>
              <a:rPr altLang="fr-FR" dirty="0" smtClean="0">
                <a:solidFill>
                  <a:srgbClr val="00B050"/>
                </a:solidFill>
                <a:latin typeface="Calibri" pitchFamily="34" charset="0"/>
                <a:cs typeface="Mangal" pitchFamily="18" charset="0"/>
              </a:rPr>
              <a:t> </a:t>
            </a:r>
            <a:r>
              <a:rPr altLang="fr-FR" dirty="0" err="1" smtClean="0">
                <a:solidFill>
                  <a:srgbClr val="00B050"/>
                </a:solidFill>
                <a:latin typeface="Calibri" pitchFamily="34" charset="0"/>
                <a:cs typeface="Mangal" pitchFamily="18" charset="0"/>
              </a:rPr>
              <a:t>réparties</a:t>
            </a:r>
            <a:r>
              <a:rPr altLang="fr-FR" dirty="0" smtClean="0">
                <a:solidFill>
                  <a:srgbClr val="00B050"/>
                </a:solidFill>
                <a:latin typeface="Calibri" pitchFamily="34" charset="0"/>
                <a:cs typeface="Mangal" pitchFamily="18" charset="0"/>
              </a:rPr>
              <a:t> en </a:t>
            </a:r>
            <a:r>
              <a:rPr altLang="fr-FR" dirty="0" err="1" smtClean="0">
                <a:solidFill>
                  <a:srgbClr val="00B050"/>
                </a:solidFill>
                <a:latin typeface="Calibri" pitchFamily="34" charset="0"/>
                <a:cs typeface="Mangal" pitchFamily="18" charset="0"/>
              </a:rPr>
              <a:t>cercles</a:t>
            </a:r>
            <a:r>
              <a:rPr altLang="fr-FR" dirty="0" smtClean="0">
                <a:solidFill>
                  <a:srgbClr val="00B050"/>
                </a:solidFill>
                <a:latin typeface="Calibri" pitchFamily="34" charset="0"/>
                <a:cs typeface="Mangal" pitchFamily="18" charset="0"/>
              </a:rPr>
              <a:t> </a:t>
            </a:r>
            <a:r>
              <a:rPr altLang="fr-FR" dirty="0" err="1" smtClean="0">
                <a:solidFill>
                  <a:srgbClr val="00B050"/>
                </a:solidFill>
                <a:latin typeface="Calibri" pitchFamily="34" charset="0"/>
                <a:cs typeface="Mangal" pitchFamily="18" charset="0"/>
              </a:rPr>
              <a:t>concentriques</a:t>
            </a:r>
            <a:r>
              <a:rPr altLang="fr-FR" dirty="0" smtClean="0">
                <a:solidFill>
                  <a:srgbClr val="00B050"/>
                </a:solidFill>
                <a:latin typeface="Calibri" pitchFamily="34" charset="0"/>
                <a:cs typeface="Mangal" pitchFamily="18" charset="0"/>
              </a:rPr>
              <a:t>, </a:t>
            </a:r>
            <a:r>
              <a:rPr altLang="fr-FR" dirty="0" err="1" smtClean="0">
                <a:solidFill>
                  <a:srgbClr val="00B050"/>
                </a:solidFill>
                <a:latin typeface="Calibri" pitchFamily="34" charset="0"/>
                <a:cs typeface="Mangal" pitchFamily="18" charset="0"/>
              </a:rPr>
              <a:t>elles</a:t>
            </a:r>
            <a:r>
              <a:rPr altLang="fr-FR" dirty="0" smtClean="0">
                <a:solidFill>
                  <a:srgbClr val="00B050"/>
                </a:solidFill>
                <a:latin typeface="Calibri" pitchFamily="34" charset="0"/>
                <a:cs typeface="Mangal" pitchFamily="18" charset="0"/>
              </a:rPr>
              <a:t> </a:t>
            </a:r>
            <a:r>
              <a:rPr altLang="fr-FR" dirty="0" err="1" smtClean="0">
                <a:solidFill>
                  <a:srgbClr val="00B050"/>
                </a:solidFill>
                <a:latin typeface="Calibri" pitchFamily="34" charset="0"/>
                <a:cs typeface="Mangal" pitchFamily="18" charset="0"/>
              </a:rPr>
              <a:t>augmentent</a:t>
            </a:r>
            <a:r>
              <a:rPr altLang="fr-FR" dirty="0" smtClean="0">
                <a:solidFill>
                  <a:srgbClr val="00B050"/>
                </a:solidFill>
                <a:latin typeface="Calibri" pitchFamily="34" charset="0"/>
                <a:cs typeface="Mangal" pitchFamily="18" charset="0"/>
              </a:rPr>
              <a:t> du </a:t>
            </a:r>
            <a:r>
              <a:rPr altLang="fr-FR" dirty="0" err="1" smtClean="0">
                <a:solidFill>
                  <a:srgbClr val="00B050"/>
                </a:solidFill>
                <a:latin typeface="Calibri" pitchFamily="34" charset="0"/>
                <a:cs typeface="Mangal" pitchFamily="18" charset="0"/>
              </a:rPr>
              <a:t>nord</a:t>
            </a:r>
            <a:r>
              <a:rPr altLang="fr-FR" dirty="0" smtClean="0">
                <a:solidFill>
                  <a:srgbClr val="00B050"/>
                </a:solidFill>
                <a:latin typeface="Calibri" pitchFamily="34" charset="0"/>
                <a:cs typeface="Mangal" pitchFamily="18" charset="0"/>
              </a:rPr>
              <a:t> au </a:t>
            </a:r>
            <a:r>
              <a:rPr altLang="fr-FR" dirty="0" err="1" smtClean="0">
                <a:solidFill>
                  <a:srgbClr val="00B050"/>
                </a:solidFill>
                <a:latin typeface="Calibri" pitchFamily="34" charset="0"/>
                <a:cs typeface="Mangal" pitchFamily="18" charset="0"/>
              </a:rPr>
              <a:t>sud</a:t>
            </a:r>
            <a:r>
              <a:rPr altLang="fr-FR" dirty="0" smtClean="0">
                <a:solidFill>
                  <a:srgbClr val="00B050"/>
                </a:solidFill>
                <a:latin typeface="Calibri" pitchFamily="34" charset="0"/>
                <a:cs typeface="Mangal" pitchFamily="18" charset="0"/>
              </a:rPr>
              <a:t>.</a:t>
            </a:r>
          </a:p>
        </p:txBody>
      </p:sp>
    </p:spTree>
    <p:extLst>
      <p:ext uri="{BB962C8B-B14F-4D97-AF65-F5344CB8AC3E}">
        <p14:creationId xmlns:p14="http://schemas.microsoft.com/office/powerpoint/2010/main" val="40786983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p:cNvPicPr>
          <p:nvPr/>
        </p:nvPicPr>
        <p:blipFill>
          <a:blip r:embed="rId3" cstate="print"/>
          <a:srcRect/>
          <a:stretch>
            <a:fillRect/>
          </a:stretch>
        </p:blipFill>
        <p:spPr bwMode="auto">
          <a:xfrm>
            <a:off x="1671638" y="895350"/>
            <a:ext cx="5800725" cy="5067300"/>
          </a:xfrm>
          <a:prstGeom prst="rect">
            <a:avLst/>
          </a:prstGeom>
          <a:noFill/>
          <a:ln w="9525">
            <a:noFill/>
            <a:miter lim="800000"/>
            <a:headEnd/>
            <a:tailEnd/>
          </a:ln>
        </p:spPr>
      </p:pic>
      <p:grpSp>
        <p:nvGrpSpPr>
          <p:cNvPr id="2" name="Organigramme : Fusion 5"/>
          <p:cNvGrpSpPr>
            <a:grpSpLocks/>
          </p:cNvGrpSpPr>
          <p:nvPr/>
        </p:nvGrpSpPr>
        <p:grpSpPr bwMode="auto">
          <a:xfrm>
            <a:off x="4200525" y="1274763"/>
            <a:ext cx="457200" cy="4383087"/>
            <a:chOff x="4200480" y="1274760"/>
            <a:chExt cx="457200" cy="4383000"/>
          </a:xfrm>
        </p:grpSpPr>
        <p:pic>
          <p:nvPicPr>
            <p:cNvPr id="25604" name="Organigramme : Fusion 5"/>
            <p:cNvPicPr>
              <a:picLocks noChangeAspect="1"/>
            </p:cNvPicPr>
            <p:nvPr/>
          </p:nvPicPr>
          <p:blipFill>
            <a:blip r:embed="rId4" cstate="print"/>
            <a:srcRect/>
            <a:stretch>
              <a:fillRect/>
            </a:stretch>
          </p:blipFill>
          <p:spPr bwMode="auto">
            <a:xfrm>
              <a:off x="4200480" y="1274760"/>
              <a:ext cx="457200" cy="4383000"/>
            </a:xfrm>
            <a:prstGeom prst="rect">
              <a:avLst/>
            </a:prstGeom>
            <a:noFill/>
            <a:ln w="9525">
              <a:noFill/>
              <a:miter lim="800000"/>
              <a:headEnd/>
              <a:tailEnd/>
            </a:ln>
          </p:spPr>
        </p:pic>
        <p:sp>
          <p:nvSpPr>
            <p:cNvPr id="25605" name="Forme libre 4"/>
            <p:cNvSpPr>
              <a:spLocks/>
            </p:cNvSpPr>
            <p:nvPr/>
          </p:nvSpPr>
          <p:spPr bwMode="auto">
            <a:xfrm rot="10800000">
              <a:off x="4321080" y="3465000"/>
              <a:ext cx="214560" cy="217836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noFill/>
            <a:ln w="9525">
              <a:noFill/>
              <a:prstDash val="solid"/>
              <a:round/>
              <a:headEnd/>
              <a:tailEnd/>
            </a:ln>
          </p:spPr>
          <p:txBody>
            <a:bodyPr lIns="90000" tIns="46800" rIns="90000" bIns="46800" anchor="ctr"/>
            <a:lstStyle/>
            <a:p>
              <a:endParaRPr lang="fr-FR"/>
            </a:p>
          </p:txBody>
        </p:sp>
      </p:grpSp>
    </p:spTree>
    <p:extLst>
      <p:ext uri="{BB962C8B-B14F-4D97-AF65-F5344CB8AC3E}">
        <p14:creationId xmlns:p14="http://schemas.microsoft.com/office/powerpoint/2010/main" val="452428127"/>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Titre 1"/>
          <p:cNvSpPr txBox="1">
            <a:spLocks noGrp="1"/>
          </p:cNvSpPr>
          <p:nvPr>
            <p:ph type="title" idx="4294967295"/>
          </p:nvPr>
        </p:nvSpPr>
        <p:spPr>
          <a:xfrm>
            <a:off x="457200" y="127000"/>
            <a:ext cx="8229600" cy="1438275"/>
          </a:xfrm>
        </p:spPr>
        <p:txBody>
          <a:bodyPr/>
          <a:lstStyle/>
          <a:p>
            <a:pPr eaLnBrk="1"/>
            <a:r>
              <a:rPr altLang="fr-FR" smtClean="0">
                <a:solidFill>
                  <a:srgbClr val="00B050"/>
                </a:solidFill>
                <a:latin typeface="Calibri" pitchFamily="34" charset="0"/>
                <a:cs typeface="Mangal" pitchFamily="18" charset="0"/>
              </a:rPr>
              <a:t>Correction</a:t>
            </a:r>
          </a:p>
        </p:txBody>
      </p:sp>
      <p:sp>
        <p:nvSpPr>
          <p:cNvPr id="3" name="Sous-titre 2"/>
          <p:cNvSpPr txBox="1">
            <a:spLocks noGrp="1"/>
          </p:cNvSpPr>
          <p:nvPr>
            <p:ph type="subTitle" idx="4294967295"/>
          </p:nvPr>
        </p:nvSpPr>
        <p:spPr>
          <a:xfrm>
            <a:off x="395288" y="981075"/>
            <a:ext cx="8229600" cy="5665788"/>
          </a:xfrm>
        </p:spPr>
        <p:txBody>
          <a:bodyPr lIns="0" tIns="0" rIns="0" bIns="0" anchor="ctr"/>
          <a:lstStyle/>
          <a:p>
            <a:pPr marL="0" indent="0" eaLnBrk="1">
              <a:buClr>
                <a:srgbClr val="000000"/>
              </a:buClr>
              <a:buNone/>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r>
              <a:rPr altLang="fr-FR" dirty="0" smtClean="0">
                <a:solidFill>
                  <a:srgbClr val="00B050"/>
                </a:solidFill>
                <a:latin typeface="Calibri" pitchFamily="34" charset="0"/>
                <a:cs typeface="Mangal" pitchFamily="18" charset="0"/>
              </a:rPr>
              <a:t>2. </a:t>
            </a:r>
            <a:r>
              <a:rPr altLang="fr-FR" dirty="0" err="1" smtClean="0">
                <a:solidFill>
                  <a:srgbClr val="00B050"/>
                </a:solidFill>
                <a:latin typeface="Calibri" pitchFamily="34" charset="0"/>
                <a:cs typeface="Mangal" pitchFamily="18" charset="0"/>
              </a:rPr>
              <a:t>L'épicentre</a:t>
            </a:r>
            <a:r>
              <a:rPr altLang="fr-FR" dirty="0" smtClean="0">
                <a:solidFill>
                  <a:srgbClr val="00B050"/>
                </a:solidFill>
                <a:latin typeface="Calibri" pitchFamily="34" charset="0"/>
                <a:cs typeface="Mangal" pitchFamily="18" charset="0"/>
              </a:rPr>
              <a:t> </a:t>
            </a:r>
            <a:r>
              <a:rPr altLang="fr-FR" dirty="0" err="1" smtClean="0">
                <a:solidFill>
                  <a:srgbClr val="00B050"/>
                </a:solidFill>
                <a:latin typeface="Calibri" pitchFamily="34" charset="0"/>
                <a:cs typeface="Mangal" pitchFamily="18" charset="0"/>
              </a:rPr>
              <a:t>est</a:t>
            </a:r>
            <a:r>
              <a:rPr altLang="fr-FR" dirty="0" smtClean="0">
                <a:solidFill>
                  <a:srgbClr val="00B050"/>
                </a:solidFill>
                <a:latin typeface="Calibri" pitchFamily="34" charset="0"/>
                <a:cs typeface="Mangal" pitchFamily="18" charset="0"/>
              </a:rPr>
              <a:t> le lieu à la surface de la </a:t>
            </a:r>
            <a:r>
              <a:rPr altLang="fr-FR" dirty="0" err="1" smtClean="0">
                <a:solidFill>
                  <a:srgbClr val="00B050"/>
                </a:solidFill>
                <a:latin typeface="Calibri" pitchFamily="34" charset="0"/>
                <a:cs typeface="Mangal" pitchFamily="18" charset="0"/>
              </a:rPr>
              <a:t>terre</a:t>
            </a:r>
            <a:r>
              <a:rPr altLang="fr-FR" dirty="0" smtClean="0">
                <a:solidFill>
                  <a:srgbClr val="00B050"/>
                </a:solidFill>
                <a:latin typeface="Calibri" pitchFamily="34" charset="0"/>
                <a:cs typeface="Mangal" pitchFamily="18" charset="0"/>
              </a:rPr>
              <a:t> </a:t>
            </a:r>
            <a:r>
              <a:rPr altLang="fr-FR" dirty="0" err="1" smtClean="0">
                <a:solidFill>
                  <a:srgbClr val="00B050"/>
                </a:solidFill>
                <a:latin typeface="Calibri" pitchFamily="34" charset="0"/>
                <a:cs typeface="Mangal" pitchFamily="18" charset="0"/>
              </a:rPr>
              <a:t>où</a:t>
            </a:r>
            <a:r>
              <a:rPr altLang="fr-FR" dirty="0" smtClean="0">
                <a:solidFill>
                  <a:srgbClr val="00B050"/>
                </a:solidFill>
                <a:latin typeface="Calibri" pitchFamily="34" charset="0"/>
                <a:cs typeface="Mangal" pitchFamily="18" charset="0"/>
              </a:rPr>
              <a:t> </a:t>
            </a:r>
            <a:r>
              <a:rPr altLang="fr-FR" dirty="0" err="1" smtClean="0">
                <a:solidFill>
                  <a:srgbClr val="00B050"/>
                </a:solidFill>
                <a:latin typeface="Calibri" pitchFamily="34" charset="0"/>
                <a:cs typeface="Mangal" pitchFamily="18" charset="0"/>
              </a:rPr>
              <a:t>l'intensité</a:t>
            </a:r>
            <a:r>
              <a:rPr altLang="fr-FR" dirty="0" smtClean="0">
                <a:solidFill>
                  <a:srgbClr val="00B050"/>
                </a:solidFill>
                <a:latin typeface="Calibri" pitchFamily="34" charset="0"/>
                <a:cs typeface="Mangal" pitchFamily="18" charset="0"/>
              </a:rPr>
              <a:t> du </a:t>
            </a:r>
            <a:r>
              <a:rPr altLang="fr-FR" dirty="0" err="1" smtClean="0">
                <a:solidFill>
                  <a:srgbClr val="00B050"/>
                </a:solidFill>
                <a:latin typeface="Calibri" pitchFamily="34" charset="0"/>
                <a:cs typeface="Mangal" pitchFamily="18" charset="0"/>
              </a:rPr>
              <a:t>séisme</a:t>
            </a:r>
            <a:r>
              <a:rPr altLang="fr-FR" dirty="0" smtClean="0">
                <a:solidFill>
                  <a:srgbClr val="00B050"/>
                </a:solidFill>
                <a:latin typeface="Calibri" pitchFamily="34" charset="0"/>
                <a:cs typeface="Mangal" pitchFamily="18" charset="0"/>
              </a:rPr>
              <a:t> </a:t>
            </a:r>
            <a:r>
              <a:rPr altLang="fr-FR" dirty="0" err="1" smtClean="0">
                <a:solidFill>
                  <a:srgbClr val="00B050"/>
                </a:solidFill>
                <a:latin typeface="Calibri" pitchFamily="34" charset="0"/>
                <a:cs typeface="Mangal" pitchFamily="18" charset="0"/>
              </a:rPr>
              <a:t>est</a:t>
            </a:r>
            <a:r>
              <a:rPr altLang="fr-FR" dirty="0" smtClean="0">
                <a:solidFill>
                  <a:srgbClr val="00B050"/>
                </a:solidFill>
                <a:latin typeface="Calibri" pitchFamily="34" charset="0"/>
                <a:cs typeface="Mangal" pitchFamily="18" charset="0"/>
              </a:rPr>
              <a:t> la plus forte.</a:t>
            </a:r>
          </a:p>
        </p:txBody>
      </p:sp>
    </p:spTree>
    <p:extLst>
      <p:ext uri="{BB962C8B-B14F-4D97-AF65-F5344CB8AC3E}">
        <p14:creationId xmlns:p14="http://schemas.microsoft.com/office/powerpoint/2010/main" val="29095037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p:cNvPicPr>
          <p:nvPr/>
        </p:nvPicPr>
        <p:blipFill>
          <a:blip r:embed="rId3" cstate="print"/>
          <a:srcRect/>
          <a:stretch>
            <a:fillRect/>
          </a:stretch>
        </p:blipFill>
        <p:spPr bwMode="auto">
          <a:xfrm>
            <a:off x="1671638" y="895350"/>
            <a:ext cx="5800725" cy="5067300"/>
          </a:xfrm>
          <a:prstGeom prst="rect">
            <a:avLst/>
          </a:prstGeom>
          <a:noFill/>
          <a:ln w="9525">
            <a:noFill/>
            <a:miter lim="800000"/>
            <a:headEnd/>
            <a:tailEnd/>
          </a:ln>
        </p:spPr>
      </p:pic>
      <p:grpSp>
        <p:nvGrpSpPr>
          <p:cNvPr id="2" name="Organigramme : Fusion 5"/>
          <p:cNvGrpSpPr>
            <a:grpSpLocks/>
          </p:cNvGrpSpPr>
          <p:nvPr/>
        </p:nvGrpSpPr>
        <p:grpSpPr bwMode="auto">
          <a:xfrm>
            <a:off x="4200525" y="1274763"/>
            <a:ext cx="457200" cy="4383087"/>
            <a:chOff x="4200480" y="1274760"/>
            <a:chExt cx="457200" cy="4383000"/>
          </a:xfrm>
        </p:grpSpPr>
        <p:pic>
          <p:nvPicPr>
            <p:cNvPr id="27654" name="Organigramme : Fusion 5"/>
            <p:cNvPicPr>
              <a:picLocks noChangeAspect="1"/>
            </p:cNvPicPr>
            <p:nvPr/>
          </p:nvPicPr>
          <p:blipFill>
            <a:blip r:embed="rId4" cstate="print"/>
            <a:srcRect/>
            <a:stretch>
              <a:fillRect/>
            </a:stretch>
          </p:blipFill>
          <p:spPr bwMode="auto">
            <a:xfrm>
              <a:off x="4200480" y="1274760"/>
              <a:ext cx="457200" cy="4383000"/>
            </a:xfrm>
            <a:prstGeom prst="rect">
              <a:avLst/>
            </a:prstGeom>
            <a:noFill/>
            <a:ln w="9525">
              <a:noFill/>
              <a:miter lim="800000"/>
              <a:headEnd/>
              <a:tailEnd/>
            </a:ln>
          </p:spPr>
        </p:pic>
        <p:sp>
          <p:nvSpPr>
            <p:cNvPr id="27655" name="Forme libre 4"/>
            <p:cNvSpPr>
              <a:spLocks/>
            </p:cNvSpPr>
            <p:nvPr/>
          </p:nvSpPr>
          <p:spPr bwMode="auto">
            <a:xfrm rot="10800000">
              <a:off x="4321080" y="3465000"/>
              <a:ext cx="214560" cy="217836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noFill/>
            <a:ln w="9525">
              <a:noFill/>
              <a:prstDash val="solid"/>
              <a:round/>
              <a:headEnd/>
              <a:tailEnd/>
            </a:ln>
          </p:spPr>
          <p:txBody>
            <a:bodyPr lIns="90000" tIns="46800" rIns="90000" bIns="46800" anchor="ctr"/>
            <a:lstStyle/>
            <a:p>
              <a:endParaRPr lang="fr-FR"/>
            </a:p>
          </p:txBody>
        </p:sp>
      </p:grpSp>
      <p:cxnSp>
        <p:nvCxnSpPr>
          <p:cNvPr id="8" name="Connecteur droit avec flèche 7"/>
          <p:cNvCxnSpPr/>
          <p:nvPr/>
        </p:nvCxnSpPr>
        <p:spPr>
          <a:xfrm flipH="1">
            <a:off x="4429125" y="5805488"/>
            <a:ext cx="3708400" cy="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7653" name="ZoneTexte 9"/>
          <p:cNvSpPr txBox="1">
            <a:spLocks noChangeArrowheads="1"/>
          </p:cNvSpPr>
          <p:nvPr/>
        </p:nvSpPr>
        <p:spPr bwMode="auto">
          <a:xfrm>
            <a:off x="8042275" y="5657850"/>
            <a:ext cx="1077913" cy="369888"/>
          </a:xfrm>
          <a:prstGeom prst="rect">
            <a:avLst/>
          </a:prstGeom>
          <a:noFill/>
          <a:ln w="9525">
            <a:noFill/>
            <a:miter lim="800000"/>
            <a:headEnd/>
            <a:tailEnd/>
          </a:ln>
        </p:spPr>
        <p:txBody>
          <a:bodyPr wrap="none">
            <a:spAutoFit/>
          </a:bodyPr>
          <a:lstStyle/>
          <a:p>
            <a:pPr>
              <a:tabLst>
                <a:tab pos="569913" algn="l"/>
                <a:tab pos="1484313" algn="l"/>
                <a:tab pos="2398713" algn="l"/>
                <a:tab pos="3313113" algn="l"/>
                <a:tab pos="4227513" algn="l"/>
                <a:tab pos="5141913" algn="l"/>
                <a:tab pos="6056313" algn="l"/>
                <a:tab pos="6970713" algn="l"/>
                <a:tab pos="7885113" algn="l"/>
                <a:tab pos="8799513" algn="l"/>
                <a:tab pos="9713913" algn="l"/>
              </a:tabLst>
            </a:pPr>
            <a:r>
              <a:rPr lang="fr-FR" altLang="fr-FR"/>
              <a:t>épicentre</a:t>
            </a:r>
          </a:p>
        </p:txBody>
      </p:sp>
    </p:spTree>
    <p:extLst>
      <p:ext uri="{BB962C8B-B14F-4D97-AF65-F5344CB8AC3E}">
        <p14:creationId xmlns:p14="http://schemas.microsoft.com/office/powerpoint/2010/main" val="291309593"/>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Titre 1"/>
          <p:cNvSpPr txBox="1">
            <a:spLocks noGrp="1"/>
          </p:cNvSpPr>
          <p:nvPr>
            <p:ph type="title" idx="4294967295"/>
          </p:nvPr>
        </p:nvSpPr>
        <p:spPr>
          <a:xfrm>
            <a:off x="457200" y="127000"/>
            <a:ext cx="8229600" cy="1438275"/>
          </a:xfrm>
        </p:spPr>
        <p:txBody>
          <a:bodyPr/>
          <a:lstStyle/>
          <a:p>
            <a:pPr eaLnBrk="1"/>
            <a:r>
              <a:rPr altLang="fr-FR" smtClean="0">
                <a:solidFill>
                  <a:srgbClr val="00B050"/>
                </a:solidFill>
                <a:latin typeface="Calibri" pitchFamily="34" charset="0"/>
                <a:cs typeface="Mangal" pitchFamily="18" charset="0"/>
              </a:rPr>
              <a:t>Correction</a:t>
            </a:r>
          </a:p>
        </p:txBody>
      </p:sp>
      <p:sp>
        <p:nvSpPr>
          <p:cNvPr id="3" name="Sous-titre 2"/>
          <p:cNvSpPr txBox="1">
            <a:spLocks noGrp="1"/>
          </p:cNvSpPr>
          <p:nvPr>
            <p:ph type="subTitle" idx="4294967295"/>
          </p:nvPr>
        </p:nvSpPr>
        <p:spPr>
          <a:xfrm>
            <a:off x="395288" y="981075"/>
            <a:ext cx="8229600" cy="5665788"/>
          </a:xfrm>
        </p:spPr>
        <p:txBody>
          <a:bodyPr lIns="0" tIns="0" rIns="0" bIns="0" anchor="ctr"/>
          <a:lstStyle/>
          <a:p>
            <a:pPr marL="0" indent="0" eaLnBrk="1">
              <a:buClr>
                <a:srgbClr val="000000"/>
              </a:buClr>
              <a:buNone/>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r>
              <a:rPr altLang="fr-FR" dirty="0" smtClean="0">
                <a:solidFill>
                  <a:srgbClr val="00B050"/>
                </a:solidFill>
                <a:latin typeface="Calibri" pitchFamily="34" charset="0"/>
                <a:cs typeface="Mangal" pitchFamily="18" charset="0"/>
              </a:rPr>
              <a:t>3. les </a:t>
            </a:r>
            <a:r>
              <a:rPr altLang="fr-FR" dirty="0" err="1" smtClean="0">
                <a:solidFill>
                  <a:srgbClr val="00B050"/>
                </a:solidFill>
                <a:latin typeface="Calibri" pitchFamily="34" charset="0"/>
                <a:cs typeface="Mangal" pitchFamily="18" charset="0"/>
              </a:rPr>
              <a:t>effets</a:t>
            </a:r>
            <a:r>
              <a:rPr altLang="fr-FR" dirty="0" smtClean="0">
                <a:solidFill>
                  <a:srgbClr val="00B050"/>
                </a:solidFill>
                <a:latin typeface="Calibri" pitchFamily="34" charset="0"/>
                <a:cs typeface="Mangal" pitchFamily="18" charset="0"/>
              </a:rPr>
              <a:t> du </a:t>
            </a:r>
            <a:r>
              <a:rPr altLang="fr-FR" dirty="0" err="1" smtClean="0">
                <a:solidFill>
                  <a:srgbClr val="00B050"/>
                </a:solidFill>
                <a:latin typeface="Calibri" pitchFamily="34" charset="0"/>
                <a:cs typeface="Mangal" pitchFamily="18" charset="0"/>
              </a:rPr>
              <a:t>séisme</a:t>
            </a:r>
            <a:r>
              <a:rPr altLang="fr-FR" dirty="0" smtClean="0">
                <a:solidFill>
                  <a:srgbClr val="00B050"/>
                </a:solidFill>
                <a:latin typeface="Calibri" pitchFamily="34" charset="0"/>
                <a:cs typeface="Mangal" pitchFamily="18" charset="0"/>
              </a:rPr>
              <a:t> </a:t>
            </a:r>
            <a:r>
              <a:rPr altLang="fr-FR" dirty="0" err="1" smtClean="0">
                <a:solidFill>
                  <a:srgbClr val="00B050"/>
                </a:solidFill>
                <a:latin typeface="Calibri" pitchFamily="34" charset="0"/>
                <a:cs typeface="Mangal" pitchFamily="18" charset="0"/>
              </a:rPr>
              <a:t>ont</a:t>
            </a:r>
            <a:r>
              <a:rPr altLang="fr-FR" dirty="0" smtClean="0">
                <a:solidFill>
                  <a:srgbClr val="00B050"/>
                </a:solidFill>
                <a:latin typeface="Calibri" pitchFamily="34" charset="0"/>
                <a:cs typeface="Mangal" pitchFamily="18" charset="0"/>
              </a:rPr>
              <a:t> </a:t>
            </a:r>
            <a:r>
              <a:rPr altLang="fr-FR" dirty="0" err="1" smtClean="0">
                <a:solidFill>
                  <a:srgbClr val="00B050"/>
                </a:solidFill>
                <a:latin typeface="Calibri" pitchFamily="34" charset="0"/>
                <a:cs typeface="Mangal" pitchFamily="18" charset="0"/>
              </a:rPr>
              <a:t>été</a:t>
            </a:r>
            <a:r>
              <a:rPr altLang="fr-FR" dirty="0" smtClean="0">
                <a:solidFill>
                  <a:srgbClr val="00B050"/>
                </a:solidFill>
                <a:latin typeface="Calibri" pitchFamily="34" charset="0"/>
                <a:cs typeface="Mangal" pitchFamily="18" charset="0"/>
              </a:rPr>
              <a:t> </a:t>
            </a:r>
            <a:r>
              <a:rPr altLang="fr-FR" dirty="0" err="1" smtClean="0">
                <a:solidFill>
                  <a:srgbClr val="00B050"/>
                </a:solidFill>
                <a:latin typeface="Calibri" pitchFamily="34" charset="0"/>
                <a:cs typeface="Mangal" pitchFamily="18" charset="0"/>
              </a:rPr>
              <a:t>importants</a:t>
            </a:r>
            <a:r>
              <a:rPr altLang="fr-FR" dirty="0" smtClean="0">
                <a:solidFill>
                  <a:srgbClr val="00B050"/>
                </a:solidFill>
                <a:latin typeface="Calibri" pitchFamily="34" charset="0"/>
                <a:cs typeface="Mangal" pitchFamily="18" charset="0"/>
              </a:rPr>
              <a:t> aux </a:t>
            </a:r>
            <a:r>
              <a:rPr altLang="fr-FR" dirty="0" err="1" smtClean="0">
                <a:solidFill>
                  <a:srgbClr val="00B050"/>
                </a:solidFill>
                <a:latin typeface="Calibri" pitchFamily="34" charset="0"/>
                <a:cs typeface="Mangal" pitchFamily="18" charset="0"/>
              </a:rPr>
              <a:t>îles</a:t>
            </a:r>
            <a:r>
              <a:rPr altLang="fr-FR" dirty="0" smtClean="0">
                <a:solidFill>
                  <a:srgbClr val="00B050"/>
                </a:solidFill>
                <a:latin typeface="Calibri" pitchFamily="34" charset="0"/>
                <a:cs typeface="Mangal" pitchFamily="18" charset="0"/>
              </a:rPr>
              <a:t> </a:t>
            </a:r>
            <a:r>
              <a:rPr altLang="fr-FR" dirty="0" err="1" smtClean="0">
                <a:solidFill>
                  <a:srgbClr val="00B050"/>
                </a:solidFill>
                <a:latin typeface="Calibri" pitchFamily="34" charset="0"/>
                <a:cs typeface="Mangal" pitchFamily="18" charset="0"/>
              </a:rPr>
              <a:t>saintes</a:t>
            </a:r>
            <a:r>
              <a:rPr altLang="fr-FR" dirty="0" smtClean="0">
                <a:solidFill>
                  <a:srgbClr val="00B050"/>
                </a:solidFill>
                <a:latin typeface="Calibri" pitchFamily="34" charset="0"/>
                <a:cs typeface="Mangal" pitchFamily="18" charset="0"/>
              </a:rPr>
              <a:t> car </a:t>
            </a:r>
            <a:r>
              <a:rPr lang="fr-FR" altLang="fr-FR" dirty="0" smtClean="0">
                <a:solidFill>
                  <a:srgbClr val="00B050"/>
                </a:solidFill>
                <a:latin typeface="Calibri" pitchFamily="34" charset="0"/>
                <a:cs typeface="Mangal" pitchFamily="18" charset="0"/>
              </a:rPr>
              <a:t>c</a:t>
            </a:r>
            <a:r>
              <a:rPr altLang="fr-FR" dirty="0" smtClean="0">
                <a:solidFill>
                  <a:srgbClr val="00B050"/>
                </a:solidFill>
                <a:latin typeface="Calibri" pitchFamily="34" charset="0"/>
                <a:cs typeface="Mangal" pitchFamily="18" charset="0"/>
              </a:rPr>
              <a:t>e </a:t>
            </a:r>
            <a:r>
              <a:rPr altLang="fr-FR" dirty="0" err="1" smtClean="0">
                <a:solidFill>
                  <a:srgbClr val="00B050"/>
                </a:solidFill>
                <a:latin typeface="Calibri" pitchFamily="34" charset="0"/>
                <a:cs typeface="Mangal" pitchFamily="18" charset="0"/>
              </a:rPr>
              <a:t>sont</a:t>
            </a:r>
            <a:r>
              <a:rPr altLang="fr-FR" dirty="0" smtClean="0">
                <a:solidFill>
                  <a:srgbClr val="00B050"/>
                </a:solidFill>
                <a:latin typeface="Calibri" pitchFamily="34" charset="0"/>
                <a:cs typeface="Mangal" pitchFamily="18" charset="0"/>
              </a:rPr>
              <a:t> les </a:t>
            </a:r>
            <a:r>
              <a:rPr altLang="fr-FR" dirty="0" err="1" smtClean="0">
                <a:solidFill>
                  <a:srgbClr val="00B050"/>
                </a:solidFill>
                <a:latin typeface="Calibri" pitchFamily="34" charset="0"/>
                <a:cs typeface="Mangal" pitchFamily="18" charset="0"/>
              </a:rPr>
              <a:t>îles</a:t>
            </a:r>
            <a:r>
              <a:rPr altLang="fr-FR" dirty="0" smtClean="0">
                <a:solidFill>
                  <a:srgbClr val="00B050"/>
                </a:solidFill>
                <a:latin typeface="Calibri" pitchFamily="34" charset="0"/>
                <a:cs typeface="Mangal" pitchFamily="18" charset="0"/>
              </a:rPr>
              <a:t> les plus </a:t>
            </a:r>
            <a:r>
              <a:rPr altLang="fr-FR" dirty="0" err="1" smtClean="0">
                <a:solidFill>
                  <a:srgbClr val="00B050"/>
                </a:solidFill>
                <a:latin typeface="Calibri" pitchFamily="34" charset="0"/>
                <a:cs typeface="Mangal" pitchFamily="18" charset="0"/>
              </a:rPr>
              <a:t>proches</a:t>
            </a:r>
            <a:r>
              <a:rPr altLang="fr-FR" dirty="0" smtClean="0">
                <a:solidFill>
                  <a:srgbClr val="00B050"/>
                </a:solidFill>
                <a:latin typeface="Calibri" pitchFamily="34" charset="0"/>
                <a:cs typeface="Mangal" pitchFamily="18" charset="0"/>
              </a:rPr>
              <a:t> de </a:t>
            </a:r>
            <a:r>
              <a:rPr altLang="fr-FR" dirty="0" err="1" smtClean="0">
                <a:solidFill>
                  <a:srgbClr val="00B050"/>
                </a:solidFill>
                <a:latin typeface="Calibri" pitchFamily="34" charset="0"/>
                <a:cs typeface="Mangal" pitchFamily="18" charset="0"/>
              </a:rPr>
              <a:t>l'épicentre</a:t>
            </a:r>
            <a:r>
              <a:rPr altLang="fr-FR" dirty="0" smtClean="0">
                <a:solidFill>
                  <a:srgbClr val="00B050"/>
                </a:solidFill>
                <a:latin typeface="Calibri" pitchFamily="34" charset="0"/>
                <a:cs typeface="Mangal" pitchFamily="18" charset="0"/>
              </a:rPr>
              <a:t>.</a:t>
            </a:r>
          </a:p>
        </p:txBody>
      </p:sp>
    </p:spTree>
    <p:extLst>
      <p:ext uri="{BB962C8B-B14F-4D97-AF65-F5344CB8AC3E}">
        <p14:creationId xmlns:p14="http://schemas.microsoft.com/office/powerpoint/2010/main" val="32033595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p:cNvPicPr>
          <p:nvPr/>
        </p:nvPicPr>
        <p:blipFill>
          <a:blip r:embed="rId3" cstate="print"/>
          <a:srcRect/>
          <a:stretch>
            <a:fillRect/>
          </a:stretch>
        </p:blipFill>
        <p:spPr bwMode="auto">
          <a:xfrm>
            <a:off x="1671638" y="895350"/>
            <a:ext cx="5800725" cy="5067300"/>
          </a:xfrm>
          <a:prstGeom prst="rect">
            <a:avLst/>
          </a:prstGeom>
          <a:noFill/>
          <a:ln w="9525">
            <a:noFill/>
            <a:miter lim="800000"/>
            <a:headEnd/>
            <a:tailEnd/>
          </a:ln>
        </p:spPr>
      </p:pic>
      <p:grpSp>
        <p:nvGrpSpPr>
          <p:cNvPr id="2" name="Organigramme : Fusion 5"/>
          <p:cNvGrpSpPr>
            <a:grpSpLocks/>
          </p:cNvGrpSpPr>
          <p:nvPr/>
        </p:nvGrpSpPr>
        <p:grpSpPr bwMode="auto">
          <a:xfrm>
            <a:off x="4200525" y="1274763"/>
            <a:ext cx="457200" cy="4383087"/>
            <a:chOff x="4200480" y="1274760"/>
            <a:chExt cx="457200" cy="4383000"/>
          </a:xfrm>
        </p:grpSpPr>
        <p:pic>
          <p:nvPicPr>
            <p:cNvPr id="29702" name="Organigramme : Fusion 5"/>
            <p:cNvPicPr>
              <a:picLocks noChangeAspect="1"/>
            </p:cNvPicPr>
            <p:nvPr/>
          </p:nvPicPr>
          <p:blipFill>
            <a:blip r:embed="rId4" cstate="print"/>
            <a:srcRect/>
            <a:stretch>
              <a:fillRect/>
            </a:stretch>
          </p:blipFill>
          <p:spPr bwMode="auto">
            <a:xfrm>
              <a:off x="4200480" y="1274760"/>
              <a:ext cx="457200" cy="4383000"/>
            </a:xfrm>
            <a:prstGeom prst="rect">
              <a:avLst/>
            </a:prstGeom>
            <a:noFill/>
            <a:ln w="9525">
              <a:noFill/>
              <a:miter lim="800000"/>
              <a:headEnd/>
              <a:tailEnd/>
            </a:ln>
          </p:spPr>
        </p:pic>
        <p:sp>
          <p:nvSpPr>
            <p:cNvPr id="29703" name="Forme libre 4"/>
            <p:cNvSpPr>
              <a:spLocks/>
            </p:cNvSpPr>
            <p:nvPr/>
          </p:nvSpPr>
          <p:spPr bwMode="auto">
            <a:xfrm rot="10800000">
              <a:off x="4321080" y="3465000"/>
              <a:ext cx="214560" cy="217836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noFill/>
            <a:ln w="9525">
              <a:noFill/>
              <a:prstDash val="solid"/>
              <a:round/>
              <a:headEnd/>
              <a:tailEnd/>
            </a:ln>
          </p:spPr>
          <p:txBody>
            <a:bodyPr lIns="90000" tIns="46800" rIns="90000" bIns="46800" anchor="ctr"/>
            <a:lstStyle/>
            <a:p>
              <a:endParaRPr lang="fr-FR"/>
            </a:p>
          </p:txBody>
        </p:sp>
      </p:grpSp>
      <p:cxnSp>
        <p:nvCxnSpPr>
          <p:cNvPr id="8" name="Connecteur droit avec flèche 7"/>
          <p:cNvCxnSpPr/>
          <p:nvPr/>
        </p:nvCxnSpPr>
        <p:spPr>
          <a:xfrm flipH="1">
            <a:off x="4429125" y="5805488"/>
            <a:ext cx="3043238" cy="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9701" name="ZoneTexte 9"/>
          <p:cNvSpPr txBox="1">
            <a:spLocks noChangeArrowheads="1"/>
          </p:cNvSpPr>
          <p:nvPr/>
        </p:nvSpPr>
        <p:spPr bwMode="auto">
          <a:xfrm>
            <a:off x="7472363" y="5481638"/>
            <a:ext cx="1420812" cy="923925"/>
          </a:xfrm>
          <a:prstGeom prst="rect">
            <a:avLst/>
          </a:prstGeom>
          <a:noFill/>
          <a:ln w="9525">
            <a:noFill/>
            <a:miter lim="800000"/>
            <a:headEnd/>
            <a:tailEnd/>
          </a:ln>
        </p:spPr>
        <p:txBody>
          <a:bodyPr>
            <a:spAutoFit/>
          </a:bodyPr>
          <a:lstStyle/>
          <a:p>
            <a:pPr algn="ctr">
              <a:tabLst>
                <a:tab pos="569913" algn="l"/>
                <a:tab pos="1484313" algn="l"/>
                <a:tab pos="2398713" algn="l"/>
                <a:tab pos="3313113" algn="l"/>
                <a:tab pos="4227513" algn="l"/>
                <a:tab pos="5141913" algn="l"/>
                <a:tab pos="6056313" algn="l"/>
                <a:tab pos="6970713" algn="l"/>
                <a:tab pos="7885113" algn="l"/>
                <a:tab pos="8799513" algn="l"/>
                <a:tab pos="9713913" algn="l"/>
              </a:tabLst>
            </a:pPr>
            <a:r>
              <a:rPr lang="fr-FR" altLang="fr-FR"/>
              <a:t>Épicentre =</a:t>
            </a:r>
          </a:p>
          <a:p>
            <a:pPr algn="ctr">
              <a:tabLst>
                <a:tab pos="569913" algn="l"/>
                <a:tab pos="1484313" algn="l"/>
                <a:tab pos="2398713" algn="l"/>
                <a:tab pos="3313113" algn="l"/>
                <a:tab pos="4227513" algn="l"/>
                <a:tab pos="5141913" algn="l"/>
                <a:tab pos="6056313" algn="l"/>
                <a:tab pos="6970713" algn="l"/>
                <a:tab pos="7885113" algn="l"/>
                <a:tab pos="8799513" algn="l"/>
                <a:tab pos="9713913" algn="l"/>
              </a:tabLst>
            </a:pPr>
            <a:r>
              <a:rPr lang="fr-FR" altLang="fr-FR"/>
              <a:t>Maximum de dégâts</a:t>
            </a:r>
          </a:p>
        </p:txBody>
      </p:sp>
    </p:spTree>
    <p:extLst>
      <p:ext uri="{BB962C8B-B14F-4D97-AF65-F5344CB8AC3E}">
        <p14:creationId xmlns:p14="http://schemas.microsoft.com/office/powerpoint/2010/main" val="752198634"/>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Titre 1"/>
          <p:cNvSpPr txBox="1">
            <a:spLocks noGrp="1"/>
          </p:cNvSpPr>
          <p:nvPr>
            <p:ph type="title" idx="4294967295"/>
          </p:nvPr>
        </p:nvSpPr>
        <p:spPr>
          <a:xfrm>
            <a:off x="457200" y="127000"/>
            <a:ext cx="8229600" cy="1438275"/>
          </a:xfrm>
        </p:spPr>
        <p:txBody>
          <a:bodyPr/>
          <a:lstStyle/>
          <a:p>
            <a:pPr eaLnBrk="1"/>
            <a:r>
              <a:rPr altLang="fr-FR" smtClean="0">
                <a:solidFill>
                  <a:srgbClr val="00B050"/>
                </a:solidFill>
                <a:latin typeface="Calibri" pitchFamily="34" charset="0"/>
                <a:cs typeface="Mangal" pitchFamily="18" charset="0"/>
              </a:rPr>
              <a:t>Correction</a:t>
            </a:r>
          </a:p>
        </p:txBody>
      </p:sp>
      <p:sp>
        <p:nvSpPr>
          <p:cNvPr id="3" name="Sous-titre 2"/>
          <p:cNvSpPr txBox="1">
            <a:spLocks noGrp="1"/>
          </p:cNvSpPr>
          <p:nvPr>
            <p:ph type="subTitle" idx="4294967295"/>
          </p:nvPr>
        </p:nvSpPr>
        <p:spPr>
          <a:xfrm>
            <a:off x="395288" y="981075"/>
            <a:ext cx="8229600" cy="5665788"/>
          </a:xfrm>
        </p:spPr>
        <p:txBody>
          <a:bodyPr lIns="0" tIns="0" rIns="0" bIns="0" anchor="ctr"/>
          <a:lstStyle/>
          <a:p>
            <a:pPr marL="0" indent="0" eaLnBrk="1">
              <a:buClr>
                <a:srgbClr val="000000"/>
              </a:buClr>
              <a:buNone/>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r>
              <a:rPr altLang="fr-FR" dirty="0" smtClean="0">
                <a:solidFill>
                  <a:srgbClr val="00B050"/>
                </a:solidFill>
                <a:latin typeface="Calibri" pitchFamily="34" charset="0"/>
                <a:cs typeface="Mangal" pitchFamily="18" charset="0"/>
              </a:rPr>
              <a:t>4. Plus on </a:t>
            </a:r>
            <a:r>
              <a:rPr altLang="fr-FR" dirty="0" err="1" smtClean="0">
                <a:solidFill>
                  <a:srgbClr val="00B050"/>
                </a:solidFill>
                <a:latin typeface="Calibri" pitchFamily="34" charset="0"/>
                <a:cs typeface="Mangal" pitchFamily="18" charset="0"/>
              </a:rPr>
              <a:t>s'éloigne</a:t>
            </a:r>
            <a:r>
              <a:rPr altLang="fr-FR" dirty="0" smtClean="0">
                <a:solidFill>
                  <a:srgbClr val="00B050"/>
                </a:solidFill>
                <a:latin typeface="Calibri" pitchFamily="34" charset="0"/>
                <a:cs typeface="Mangal" pitchFamily="18" charset="0"/>
              </a:rPr>
              <a:t> de </a:t>
            </a:r>
            <a:r>
              <a:rPr altLang="fr-FR" dirty="0" err="1" smtClean="0">
                <a:solidFill>
                  <a:srgbClr val="00B050"/>
                </a:solidFill>
                <a:latin typeface="Calibri" pitchFamily="34" charset="0"/>
                <a:cs typeface="Mangal" pitchFamily="18" charset="0"/>
              </a:rPr>
              <a:t>l'épicentre</a:t>
            </a:r>
            <a:r>
              <a:rPr altLang="fr-FR" dirty="0" smtClean="0">
                <a:solidFill>
                  <a:srgbClr val="00B050"/>
                </a:solidFill>
                <a:latin typeface="Calibri" pitchFamily="34" charset="0"/>
                <a:cs typeface="Mangal" pitchFamily="18" charset="0"/>
              </a:rPr>
              <a:t>, plus </a:t>
            </a:r>
            <a:r>
              <a:rPr altLang="fr-FR" dirty="0" err="1" smtClean="0">
                <a:solidFill>
                  <a:srgbClr val="00B050"/>
                </a:solidFill>
                <a:latin typeface="Calibri" pitchFamily="34" charset="0"/>
                <a:cs typeface="Mangal" pitchFamily="18" charset="0"/>
              </a:rPr>
              <a:t>l'intensité</a:t>
            </a:r>
            <a:r>
              <a:rPr altLang="fr-FR" dirty="0" smtClean="0">
                <a:solidFill>
                  <a:srgbClr val="00B050"/>
                </a:solidFill>
                <a:latin typeface="Calibri" pitchFamily="34" charset="0"/>
                <a:cs typeface="Mangal" pitchFamily="18" charset="0"/>
              </a:rPr>
              <a:t> du </a:t>
            </a:r>
            <a:r>
              <a:rPr altLang="fr-FR" dirty="0" err="1" smtClean="0">
                <a:solidFill>
                  <a:srgbClr val="00B050"/>
                </a:solidFill>
                <a:latin typeface="Calibri" pitchFamily="34" charset="0"/>
                <a:cs typeface="Mangal" pitchFamily="18" charset="0"/>
              </a:rPr>
              <a:t>séisme</a:t>
            </a:r>
            <a:r>
              <a:rPr altLang="fr-FR" dirty="0" smtClean="0">
                <a:solidFill>
                  <a:srgbClr val="00B050"/>
                </a:solidFill>
                <a:latin typeface="Calibri" pitchFamily="34" charset="0"/>
                <a:cs typeface="Mangal" pitchFamily="18" charset="0"/>
              </a:rPr>
              <a:t> </a:t>
            </a:r>
            <a:r>
              <a:rPr altLang="fr-FR" dirty="0" err="1" smtClean="0">
                <a:solidFill>
                  <a:srgbClr val="00B050"/>
                </a:solidFill>
                <a:latin typeface="Calibri" pitchFamily="34" charset="0"/>
                <a:cs typeface="Mangal" pitchFamily="18" charset="0"/>
              </a:rPr>
              <a:t>diminue</a:t>
            </a:r>
            <a:r>
              <a:rPr altLang="fr-FR" dirty="0" smtClean="0">
                <a:solidFill>
                  <a:srgbClr val="00B050"/>
                </a:solidFill>
                <a:latin typeface="Calibri" pitchFamily="34" charset="0"/>
                <a:cs typeface="Mangal" pitchFamily="18" charset="0"/>
              </a:rPr>
              <a:t>.</a:t>
            </a:r>
          </a:p>
        </p:txBody>
      </p:sp>
    </p:spTree>
    <p:extLst>
      <p:ext uri="{BB962C8B-B14F-4D97-AF65-F5344CB8AC3E}">
        <p14:creationId xmlns:p14="http://schemas.microsoft.com/office/powerpoint/2010/main" val="9231143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p:cNvPicPr>
          <p:nvPr/>
        </p:nvPicPr>
        <p:blipFill>
          <a:blip r:embed="rId3" cstate="print"/>
          <a:srcRect/>
          <a:stretch>
            <a:fillRect/>
          </a:stretch>
        </p:blipFill>
        <p:spPr bwMode="auto">
          <a:xfrm>
            <a:off x="1671638" y="895350"/>
            <a:ext cx="5800725" cy="5067300"/>
          </a:xfrm>
          <a:prstGeom prst="rect">
            <a:avLst/>
          </a:prstGeom>
          <a:noFill/>
          <a:ln w="9525">
            <a:noFill/>
            <a:miter lim="800000"/>
            <a:headEnd/>
            <a:tailEnd/>
          </a:ln>
        </p:spPr>
      </p:pic>
      <p:grpSp>
        <p:nvGrpSpPr>
          <p:cNvPr id="2" name="Organigramme : Fusion 5"/>
          <p:cNvGrpSpPr>
            <a:grpSpLocks/>
          </p:cNvGrpSpPr>
          <p:nvPr/>
        </p:nvGrpSpPr>
        <p:grpSpPr bwMode="auto">
          <a:xfrm>
            <a:off x="4200525" y="1274763"/>
            <a:ext cx="457200" cy="4383087"/>
            <a:chOff x="4200480" y="1274760"/>
            <a:chExt cx="457200" cy="4383000"/>
          </a:xfrm>
        </p:grpSpPr>
        <p:pic>
          <p:nvPicPr>
            <p:cNvPr id="31752" name="Organigramme : Fusion 5"/>
            <p:cNvPicPr>
              <a:picLocks noChangeAspect="1"/>
            </p:cNvPicPr>
            <p:nvPr/>
          </p:nvPicPr>
          <p:blipFill>
            <a:blip r:embed="rId4" cstate="print"/>
            <a:srcRect/>
            <a:stretch>
              <a:fillRect/>
            </a:stretch>
          </p:blipFill>
          <p:spPr bwMode="auto">
            <a:xfrm>
              <a:off x="4200480" y="1274760"/>
              <a:ext cx="457200" cy="4383000"/>
            </a:xfrm>
            <a:prstGeom prst="rect">
              <a:avLst/>
            </a:prstGeom>
            <a:noFill/>
            <a:ln w="9525">
              <a:noFill/>
              <a:miter lim="800000"/>
              <a:headEnd/>
              <a:tailEnd/>
            </a:ln>
          </p:spPr>
        </p:pic>
        <p:sp>
          <p:nvSpPr>
            <p:cNvPr id="31753" name="Forme libre 4"/>
            <p:cNvSpPr>
              <a:spLocks/>
            </p:cNvSpPr>
            <p:nvPr/>
          </p:nvSpPr>
          <p:spPr bwMode="auto">
            <a:xfrm rot="10800000">
              <a:off x="4321080" y="3465000"/>
              <a:ext cx="214560" cy="217836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noFill/>
            <a:ln w="9525">
              <a:noFill/>
              <a:prstDash val="solid"/>
              <a:round/>
              <a:headEnd/>
              <a:tailEnd/>
            </a:ln>
          </p:spPr>
          <p:txBody>
            <a:bodyPr lIns="90000" tIns="46800" rIns="90000" bIns="46800" anchor="ctr"/>
            <a:lstStyle/>
            <a:p>
              <a:endParaRPr lang="fr-FR"/>
            </a:p>
          </p:txBody>
        </p:sp>
      </p:grpSp>
      <p:cxnSp>
        <p:nvCxnSpPr>
          <p:cNvPr id="8" name="Connecteur droit avec flèche 7"/>
          <p:cNvCxnSpPr/>
          <p:nvPr/>
        </p:nvCxnSpPr>
        <p:spPr>
          <a:xfrm flipH="1">
            <a:off x="4429125" y="5805488"/>
            <a:ext cx="304323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749" name="ZoneTexte 9"/>
          <p:cNvSpPr txBox="1">
            <a:spLocks noChangeArrowheads="1"/>
          </p:cNvSpPr>
          <p:nvPr/>
        </p:nvSpPr>
        <p:spPr bwMode="auto">
          <a:xfrm>
            <a:off x="7472363" y="5481638"/>
            <a:ext cx="1420812" cy="923925"/>
          </a:xfrm>
          <a:prstGeom prst="rect">
            <a:avLst/>
          </a:prstGeom>
          <a:noFill/>
          <a:ln w="9525">
            <a:noFill/>
            <a:miter lim="800000"/>
            <a:headEnd/>
            <a:tailEnd/>
          </a:ln>
        </p:spPr>
        <p:txBody>
          <a:bodyPr>
            <a:spAutoFit/>
          </a:bodyPr>
          <a:lstStyle/>
          <a:p>
            <a:pPr algn="ctr">
              <a:tabLst>
                <a:tab pos="569913" algn="l"/>
                <a:tab pos="1484313" algn="l"/>
                <a:tab pos="2398713" algn="l"/>
                <a:tab pos="3313113" algn="l"/>
                <a:tab pos="4227513" algn="l"/>
                <a:tab pos="5141913" algn="l"/>
                <a:tab pos="6056313" algn="l"/>
                <a:tab pos="6970713" algn="l"/>
                <a:tab pos="7885113" algn="l"/>
                <a:tab pos="8799513" algn="l"/>
                <a:tab pos="9713913" algn="l"/>
              </a:tabLst>
            </a:pPr>
            <a:r>
              <a:rPr lang="fr-FR" altLang="fr-FR" dirty="0"/>
              <a:t>Épicentre =</a:t>
            </a:r>
          </a:p>
          <a:p>
            <a:pPr algn="ctr">
              <a:tabLst>
                <a:tab pos="569913" algn="l"/>
                <a:tab pos="1484313" algn="l"/>
                <a:tab pos="2398713" algn="l"/>
                <a:tab pos="3313113" algn="l"/>
                <a:tab pos="4227513" algn="l"/>
                <a:tab pos="5141913" algn="l"/>
                <a:tab pos="6056313" algn="l"/>
                <a:tab pos="6970713" algn="l"/>
                <a:tab pos="7885113" algn="l"/>
                <a:tab pos="8799513" algn="l"/>
                <a:tab pos="9713913" algn="l"/>
              </a:tabLst>
            </a:pPr>
            <a:r>
              <a:rPr lang="fr-FR" altLang="fr-FR" dirty="0"/>
              <a:t>Maximum de dégâts</a:t>
            </a:r>
          </a:p>
        </p:txBody>
      </p:sp>
      <p:cxnSp>
        <p:nvCxnSpPr>
          <p:cNvPr id="12" name="Connecteur droit avec flèche 11"/>
          <p:cNvCxnSpPr/>
          <p:nvPr/>
        </p:nvCxnSpPr>
        <p:spPr>
          <a:xfrm flipH="1">
            <a:off x="4422775" y="1277938"/>
            <a:ext cx="304323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751" name="ZoneTexte 8"/>
          <p:cNvSpPr txBox="1">
            <a:spLocks noChangeArrowheads="1"/>
          </p:cNvSpPr>
          <p:nvPr/>
        </p:nvSpPr>
        <p:spPr bwMode="auto">
          <a:xfrm>
            <a:off x="7472363" y="895350"/>
            <a:ext cx="1420812" cy="646113"/>
          </a:xfrm>
          <a:prstGeom prst="rect">
            <a:avLst/>
          </a:prstGeom>
          <a:noFill/>
          <a:ln w="9525">
            <a:noFill/>
            <a:miter lim="800000"/>
            <a:headEnd/>
            <a:tailEnd/>
          </a:ln>
        </p:spPr>
        <p:txBody>
          <a:bodyPr>
            <a:spAutoFit/>
          </a:bodyPr>
          <a:lstStyle/>
          <a:p>
            <a:pPr algn="ctr">
              <a:tabLst>
                <a:tab pos="569913" algn="l"/>
                <a:tab pos="1484313" algn="l"/>
                <a:tab pos="2398713" algn="l"/>
                <a:tab pos="3313113" algn="l"/>
                <a:tab pos="4227513" algn="l"/>
                <a:tab pos="5141913" algn="l"/>
                <a:tab pos="6056313" algn="l"/>
                <a:tab pos="6970713" algn="l"/>
                <a:tab pos="7885113" algn="l"/>
                <a:tab pos="8799513" algn="l"/>
                <a:tab pos="9713913" algn="l"/>
              </a:tabLst>
            </a:pPr>
            <a:r>
              <a:rPr lang="fr-FR" altLang="fr-FR"/>
              <a:t>Minimum de dégâts</a:t>
            </a:r>
          </a:p>
        </p:txBody>
      </p:sp>
    </p:spTree>
    <p:extLst>
      <p:ext uri="{BB962C8B-B14F-4D97-AF65-F5344CB8AC3E}">
        <p14:creationId xmlns:p14="http://schemas.microsoft.com/office/powerpoint/2010/main" val="3941938327"/>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p:cNvPicPr>
          <p:nvPr/>
        </p:nvPicPr>
        <p:blipFill>
          <a:blip r:embed="rId3" cstate="print"/>
          <a:srcRect/>
          <a:stretch>
            <a:fillRect/>
          </a:stretch>
        </p:blipFill>
        <p:spPr bwMode="auto">
          <a:xfrm>
            <a:off x="2555776" y="332656"/>
            <a:ext cx="4357688" cy="5689600"/>
          </a:xfrm>
          <a:prstGeom prst="rect">
            <a:avLst/>
          </a:prstGeom>
          <a:noFill/>
          <a:ln w="9525">
            <a:noFill/>
            <a:miter lim="800000"/>
            <a:headEnd/>
            <a:tailEnd/>
          </a:ln>
        </p:spPr>
      </p:pic>
      <p:sp>
        <p:nvSpPr>
          <p:cNvPr id="32771" name="Rectangle 1"/>
          <p:cNvSpPr>
            <a:spLocks/>
          </p:cNvSpPr>
          <p:nvPr/>
        </p:nvSpPr>
        <p:spPr bwMode="auto">
          <a:xfrm>
            <a:off x="2555776" y="6154738"/>
            <a:ext cx="4392488" cy="556179"/>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9525">
            <a:noFill/>
            <a:miter lim="800000"/>
            <a:headEnd/>
            <a:tailEnd/>
          </a:ln>
        </p:spPr>
        <p:txBody>
          <a:bodyPr wrap="square" lIns="90000" tIns="46800" rIns="90000" bIns="46800">
            <a:spAutoFit/>
          </a:bodyPr>
          <a:lstStyle/>
          <a:p>
            <a:pPr>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r>
              <a:rPr lang="fr-FR" altLang="fr-FR" sz="1000">
                <a:solidFill>
                  <a:srgbClr val="000000"/>
                </a:solidFill>
                <a:latin typeface="Arial" charset="0"/>
              </a:rPr>
              <a:t>http://www.france-info.com/france-regions-2010-01-15-guadeloupe-et-martinique-sous-la-menace-d-un-seisme-de-magnitude-8-392672-9-13.html</a:t>
            </a:r>
          </a:p>
        </p:txBody>
      </p:sp>
    </p:spTree>
    <p:extLst>
      <p:ext uri="{BB962C8B-B14F-4D97-AF65-F5344CB8AC3E}">
        <p14:creationId xmlns:p14="http://schemas.microsoft.com/office/powerpoint/2010/main" val="3427657713"/>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ltLang="fr-FR" smtClean="0">
                <a:solidFill>
                  <a:srgbClr val="FF0000"/>
                </a:solidFill>
                <a:latin typeface="Calibri" pitchFamily="34" charset="0"/>
                <a:cs typeface="Mangal" pitchFamily="18" charset="0"/>
              </a:rPr>
              <a:t>Bilan:</a:t>
            </a:r>
            <a:endParaRPr lang="fr-FR">
              <a:solidFill>
                <a:srgbClr val="FF0000"/>
              </a:solidFill>
            </a:endParaRPr>
          </a:p>
        </p:txBody>
      </p:sp>
      <p:sp>
        <p:nvSpPr>
          <p:cNvPr id="3" name="Espace réservé du contenu 2"/>
          <p:cNvSpPr>
            <a:spLocks noGrp="1"/>
          </p:cNvSpPr>
          <p:nvPr>
            <p:ph idx="1"/>
          </p:nvPr>
        </p:nvSpPr>
        <p:spPr/>
        <p:txBody>
          <a:bodyPr/>
          <a:lstStyle/>
          <a:p>
            <a:pPr>
              <a:buNone/>
            </a:pPr>
            <a:r>
              <a:rPr lang="fr-FR" altLang="fr-FR" dirty="0" smtClean="0">
                <a:latin typeface="Calibri" pitchFamily="34" charset="0"/>
                <a:cs typeface="Mangal" pitchFamily="18" charset="0"/>
              </a:rPr>
              <a:t>Lors d’un séisme les vibrations du sol sont maximales dans une région nommée </a:t>
            </a:r>
            <a:r>
              <a:rPr lang="fr-FR" altLang="fr-FR" dirty="0" smtClean="0">
                <a:solidFill>
                  <a:srgbClr val="FF0000"/>
                </a:solidFill>
                <a:latin typeface="Calibri" pitchFamily="34" charset="0"/>
                <a:cs typeface="Mangal" pitchFamily="18" charset="0"/>
              </a:rPr>
              <a:t>l’épicentre</a:t>
            </a:r>
            <a:r>
              <a:rPr lang="fr-FR" altLang="fr-FR" dirty="0" smtClean="0">
                <a:latin typeface="Calibri" pitchFamily="34" charset="0"/>
                <a:cs typeface="Mangal" pitchFamily="18" charset="0"/>
              </a:rPr>
              <a:t> du séisme. Plus on s’éloigne de l’épicentre plus l’intensité diminue.</a:t>
            </a:r>
          </a:p>
          <a:p>
            <a:pPr>
              <a:buNone/>
            </a:pPr>
            <a:endParaRPr lang="fr-FR" dirty="0"/>
          </a:p>
        </p:txBody>
      </p:sp>
    </p:spTree>
    <p:extLst>
      <p:ext uri="{BB962C8B-B14F-4D97-AF65-F5344CB8AC3E}">
        <p14:creationId xmlns:p14="http://schemas.microsoft.com/office/powerpoint/2010/main" val="2481704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620688"/>
            <a:ext cx="7772400" cy="5760639"/>
          </a:xfrm>
          <a:solidFill>
            <a:schemeClr val="bg1"/>
          </a:solidFill>
        </p:spPr>
        <p:txBody>
          <a:bodyPr>
            <a:noAutofit/>
          </a:bodyPr>
          <a:lstStyle/>
          <a:p>
            <a:r>
              <a:rPr lang="fr-FR" sz="9600" b="1" u="sng" dirty="0" smtClean="0">
                <a:solidFill>
                  <a:srgbClr val="FF0000"/>
                </a:solidFill>
              </a:rPr>
              <a:t>Chapitre  1: </a:t>
            </a:r>
            <a:br>
              <a:rPr lang="fr-FR" sz="9600" b="1" u="sng" dirty="0" smtClean="0">
                <a:solidFill>
                  <a:srgbClr val="FF0000"/>
                </a:solidFill>
              </a:rPr>
            </a:br>
            <a:r>
              <a:rPr lang="fr-FR" sz="9600" b="1" u="sng" dirty="0" smtClean="0">
                <a:solidFill>
                  <a:srgbClr val="FF0000"/>
                </a:solidFill>
              </a:rPr>
              <a:t>La Terre, une planète vivante</a:t>
            </a:r>
            <a:endParaRPr lang="fr-FR" sz="9600" b="1" u="sng" dirty="0">
              <a:solidFill>
                <a:srgbClr val="FF0000"/>
              </a:solidFill>
            </a:endParaRPr>
          </a:p>
        </p:txBody>
      </p:sp>
    </p:spTree>
    <p:extLst>
      <p:ext uri="{BB962C8B-B14F-4D97-AF65-F5344CB8AC3E}">
        <p14:creationId xmlns:p14="http://schemas.microsoft.com/office/powerpoint/2010/main" val="7852310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1"/>
          <p:cNvSpPr txBox="1">
            <a:spLocks noGrp="1"/>
          </p:cNvSpPr>
          <p:nvPr>
            <p:ph type="title" idx="4294967295"/>
          </p:nvPr>
        </p:nvSpPr>
        <p:spPr>
          <a:xfrm>
            <a:off x="457200" y="160338"/>
            <a:ext cx="8229600" cy="1371600"/>
          </a:xfrm>
        </p:spPr>
        <p:txBody>
          <a:bodyPr lIns="91440" tIns="45720" rIns="91440" bIns="45720">
            <a:spAutoFit/>
          </a:bodyPr>
          <a:lstStyle/>
          <a:p>
            <a:pPr eaLnBrk="1" hangingPunct="1"/>
            <a:r>
              <a:rPr altLang="fr-FR" sz="2800" b="1" u="sng" dirty="0" err="1" smtClean="0">
                <a:latin typeface="Calibri" pitchFamily="34" charset="0"/>
                <a:cs typeface="Mangal" pitchFamily="18" charset="0"/>
              </a:rPr>
              <a:t>Activité</a:t>
            </a:r>
            <a:r>
              <a:rPr altLang="fr-FR" sz="2800" b="1" u="sng" dirty="0" smtClean="0">
                <a:latin typeface="Calibri" pitchFamily="34" charset="0"/>
                <a:cs typeface="Mangal" pitchFamily="18" charset="0"/>
              </a:rPr>
              <a:t> </a:t>
            </a:r>
            <a:r>
              <a:rPr lang="fr-FR" altLang="fr-FR" sz="2800" b="1" u="sng" dirty="0" smtClean="0">
                <a:latin typeface="Calibri" pitchFamily="34" charset="0"/>
                <a:cs typeface="Mangal" pitchFamily="18" charset="0"/>
              </a:rPr>
              <a:t>4</a:t>
            </a:r>
            <a:r>
              <a:rPr altLang="fr-FR" sz="2800" u="sng" dirty="0" smtClean="0">
                <a:latin typeface="Calibri" pitchFamily="34" charset="0"/>
                <a:cs typeface="Mangal" pitchFamily="18" charset="0"/>
              </a:rPr>
              <a:t>: </a:t>
            </a:r>
            <a:r>
              <a:rPr altLang="fr-FR" sz="2800" dirty="0" smtClean="0">
                <a:latin typeface="Calibri" pitchFamily="34" charset="0"/>
                <a:cs typeface="Mangal" pitchFamily="18" charset="0"/>
              </a:rPr>
              <a:t>Etude d’un </a:t>
            </a:r>
            <a:r>
              <a:rPr altLang="fr-FR" sz="2800" dirty="0" err="1" smtClean="0">
                <a:latin typeface="Calibri" pitchFamily="34" charset="0"/>
                <a:cs typeface="Mangal" pitchFamily="18" charset="0"/>
              </a:rPr>
              <a:t>sismographe</a:t>
            </a:r>
            <a:r>
              <a:rPr altLang="fr-FR" sz="2800" dirty="0" smtClean="0">
                <a:latin typeface="Calibri" pitchFamily="34" charset="0"/>
                <a:cs typeface="Mangal" pitchFamily="18" charset="0"/>
              </a:rPr>
              <a:t> et de </a:t>
            </a:r>
            <a:r>
              <a:rPr altLang="fr-FR" sz="2800" dirty="0" err="1" smtClean="0">
                <a:latin typeface="Calibri" pitchFamily="34" charset="0"/>
                <a:cs typeface="Mangal" pitchFamily="18" charset="0"/>
              </a:rPr>
              <a:t>sismogrammes</a:t>
            </a:r>
            <a:r>
              <a:rPr altLang="fr-FR" sz="2800" dirty="0" smtClean="0">
                <a:latin typeface="Calibri" pitchFamily="34" charset="0"/>
                <a:cs typeface="Mangal" pitchFamily="18" charset="0"/>
              </a:rPr>
              <a:t> </a:t>
            </a:r>
            <a:br>
              <a:rPr altLang="fr-FR" sz="2800" dirty="0" smtClean="0">
                <a:latin typeface="Calibri" pitchFamily="34" charset="0"/>
                <a:cs typeface="Mangal" pitchFamily="18" charset="0"/>
              </a:rPr>
            </a:br>
            <a:endParaRPr altLang="fr-FR" sz="2800" dirty="0" smtClean="0">
              <a:latin typeface="Calibri" pitchFamily="34" charset="0"/>
              <a:cs typeface="Mangal" pitchFamily="18" charset="0"/>
            </a:endParaRPr>
          </a:p>
        </p:txBody>
      </p:sp>
      <p:pic>
        <p:nvPicPr>
          <p:cNvPr id="34819" name="Picture 4"/>
          <p:cNvPicPr>
            <a:picLocks noChangeAspect="1"/>
          </p:cNvPicPr>
          <p:nvPr/>
        </p:nvPicPr>
        <p:blipFill>
          <a:blip r:embed="rId3" cstate="print"/>
          <a:srcRect/>
          <a:stretch>
            <a:fillRect/>
          </a:stretch>
        </p:blipFill>
        <p:spPr bwMode="auto">
          <a:xfrm>
            <a:off x="142875" y="1643063"/>
            <a:ext cx="3981450" cy="3124200"/>
          </a:xfrm>
          <a:prstGeom prst="rect">
            <a:avLst/>
          </a:prstGeom>
          <a:noFill/>
          <a:ln w="9525">
            <a:noFill/>
            <a:miter lim="800000"/>
            <a:headEnd/>
            <a:tailEnd/>
          </a:ln>
        </p:spPr>
      </p:pic>
      <p:pic>
        <p:nvPicPr>
          <p:cNvPr id="34820" name="Picture 5"/>
          <p:cNvPicPr>
            <a:picLocks noChangeAspect="1"/>
          </p:cNvPicPr>
          <p:nvPr/>
        </p:nvPicPr>
        <p:blipFill>
          <a:blip r:embed="rId4" cstate="print"/>
          <a:srcRect/>
          <a:stretch>
            <a:fillRect/>
          </a:stretch>
        </p:blipFill>
        <p:spPr bwMode="auto">
          <a:xfrm>
            <a:off x="0" y="0"/>
            <a:ext cx="9525" cy="95250"/>
          </a:xfrm>
          <a:prstGeom prst="rect">
            <a:avLst/>
          </a:prstGeom>
          <a:noFill/>
          <a:ln w="9525">
            <a:noFill/>
            <a:miter lim="800000"/>
            <a:headEnd/>
            <a:tailEnd/>
          </a:ln>
        </p:spPr>
      </p:pic>
      <p:pic>
        <p:nvPicPr>
          <p:cNvPr id="34821" name="Picture 6"/>
          <p:cNvPicPr>
            <a:picLocks noChangeAspect="1"/>
          </p:cNvPicPr>
          <p:nvPr/>
        </p:nvPicPr>
        <p:blipFill>
          <a:blip r:embed="rId4" cstate="print"/>
          <a:srcRect/>
          <a:stretch>
            <a:fillRect/>
          </a:stretch>
        </p:blipFill>
        <p:spPr bwMode="auto">
          <a:xfrm>
            <a:off x="0" y="0"/>
            <a:ext cx="9525" cy="190500"/>
          </a:xfrm>
          <a:prstGeom prst="rect">
            <a:avLst/>
          </a:prstGeom>
          <a:noFill/>
          <a:ln w="9525">
            <a:noFill/>
            <a:miter lim="800000"/>
            <a:headEnd/>
            <a:tailEnd/>
          </a:ln>
        </p:spPr>
      </p:pic>
      <p:graphicFrame>
        <p:nvGraphicFramePr>
          <p:cNvPr id="7" name="Tableau 6"/>
          <p:cNvGraphicFramePr>
            <a:graphicFrameLocks noGrp="1"/>
          </p:cNvGraphicFramePr>
          <p:nvPr/>
        </p:nvGraphicFramePr>
        <p:xfrm>
          <a:off x="4429125" y="1357313"/>
          <a:ext cx="3538538" cy="4064000"/>
        </p:xfrm>
        <a:graphic>
          <a:graphicData uri="http://schemas.openxmlformats.org/drawingml/2006/table">
            <a:tbl>
              <a:tblPr/>
              <a:tblGrid>
                <a:gridCol w="3538538"/>
              </a:tblGrid>
              <a:tr h="325120">
                <a:tc>
                  <a:txBody>
                    <a:bodyPr/>
                    <a:lstStyle/>
                    <a:p>
                      <a:r>
                        <a:rPr lang="fr-FR" sz="1600" b="1"/>
                        <a:t>Fonctionnement d'un sismographe</a:t>
                      </a:r>
                    </a:p>
                  </a:txBody>
                  <a:tcPr marL="81268" marR="81268" marT="40640" marB="40640" anchor="ctr">
                    <a:lnL>
                      <a:noFill/>
                    </a:lnL>
                    <a:lnR>
                      <a:noFill/>
                    </a:lnR>
                    <a:lnT>
                      <a:noFill/>
                    </a:lnT>
                    <a:lnB>
                      <a:noFill/>
                    </a:lnB>
                  </a:tcPr>
                </a:tc>
              </a:tr>
              <a:tr h="325120">
                <a:tc>
                  <a:txBody>
                    <a:bodyPr/>
                    <a:lstStyle/>
                    <a:p>
                      <a:endParaRPr lang="fr-FR" sz="1600"/>
                    </a:p>
                  </a:txBody>
                  <a:tcPr marL="81268" marR="81268" marT="40640" marB="40640" anchor="ctr">
                    <a:lnL>
                      <a:noFill/>
                    </a:lnL>
                    <a:lnR>
                      <a:noFill/>
                    </a:lnR>
                    <a:lnT>
                      <a:noFill/>
                    </a:lnT>
                    <a:lnB>
                      <a:noFill/>
                    </a:lnB>
                  </a:tcPr>
                </a:tc>
              </a:tr>
              <a:tr h="325120">
                <a:tc>
                  <a:txBody>
                    <a:bodyPr/>
                    <a:lstStyle/>
                    <a:p>
                      <a:endParaRPr lang="fr-FR" sz="1600"/>
                    </a:p>
                  </a:txBody>
                  <a:tcPr marL="81268" marR="81268" marT="40640" marB="40640" anchor="ctr">
                    <a:lnL>
                      <a:noFill/>
                    </a:lnL>
                    <a:lnR>
                      <a:noFill/>
                    </a:lnR>
                    <a:lnT>
                      <a:noFill/>
                    </a:lnT>
                    <a:lnB>
                      <a:noFill/>
                    </a:lnB>
                  </a:tcPr>
                </a:tc>
              </a:tr>
              <a:tr h="2763520">
                <a:tc>
                  <a:txBody>
                    <a:bodyPr/>
                    <a:lstStyle/>
                    <a:p>
                      <a:r>
                        <a:rPr lang="fr-FR" sz="1600"/>
                        <a:t>Le sismographe présenté ici permet de détecter et d'enregistrer les mouvements d'ondes verticales. Lorsqu'une onde sismique atteint le sismographe, le sol, le cadre et le tambour rotatif vibrent en oscillant verticalement, alors que la masse suspendue par le ressort reste immobile du fait de son inertie. Le stylet relié à la masse trace ainsi une ligne brisée sur le tambour.</a:t>
                      </a:r>
                    </a:p>
                  </a:txBody>
                  <a:tcPr marL="81268" marR="81268" marT="40640" marB="40640" anchor="ctr">
                    <a:lnL>
                      <a:noFill/>
                    </a:lnL>
                    <a:lnR>
                      <a:noFill/>
                    </a:lnR>
                    <a:lnT>
                      <a:noFill/>
                    </a:lnT>
                    <a:lnB>
                      <a:noFill/>
                    </a:lnB>
                  </a:tcPr>
                </a:tc>
              </a:tr>
              <a:tr h="325120">
                <a:tc>
                  <a:txBody>
                    <a:bodyPr/>
                    <a:lstStyle/>
                    <a:p>
                      <a:endParaRPr lang="fr-FR" sz="1600"/>
                    </a:p>
                  </a:txBody>
                  <a:tcPr marL="81268" marR="81268" marT="40640" marB="40640" anchor="ctr">
                    <a:lnL>
                      <a:noFill/>
                    </a:lnL>
                    <a:lnR>
                      <a:noFill/>
                    </a:lnR>
                    <a:lnT>
                      <a:noFill/>
                    </a:lnT>
                    <a:lnB>
                      <a:noFill/>
                    </a:lnB>
                  </a:tcPr>
                </a:tc>
              </a:tr>
            </a:tbl>
          </a:graphicData>
        </a:graphic>
      </p:graphicFrame>
      <p:sp>
        <p:nvSpPr>
          <p:cNvPr id="34828" name="Rectangle 1"/>
          <p:cNvSpPr>
            <a:spLocks noChangeArrowheads="1"/>
          </p:cNvSpPr>
          <p:nvPr/>
        </p:nvSpPr>
        <p:spPr bwMode="auto">
          <a:xfrm>
            <a:off x="1403350" y="5229225"/>
            <a:ext cx="6697663" cy="646113"/>
          </a:xfrm>
          <a:prstGeom prst="rect">
            <a:avLst/>
          </a:prstGeom>
          <a:noFill/>
          <a:ln w="9525">
            <a:noFill/>
            <a:miter lim="800000"/>
            <a:headEnd/>
            <a:tailEnd/>
          </a:ln>
        </p:spPr>
        <p:txBody>
          <a:bodyPr>
            <a:spAutoFit/>
          </a:bodyPr>
          <a:lstStyle/>
          <a:p>
            <a:pPr>
              <a:tabLst>
                <a:tab pos="569913" algn="l"/>
                <a:tab pos="1484313" algn="l"/>
                <a:tab pos="2398713" algn="l"/>
                <a:tab pos="3313113" algn="l"/>
                <a:tab pos="4227513" algn="l"/>
                <a:tab pos="5141913" algn="l"/>
                <a:tab pos="6056313" algn="l"/>
                <a:tab pos="6970713" algn="l"/>
                <a:tab pos="7885113" algn="l"/>
                <a:tab pos="8799513" algn="l"/>
                <a:tab pos="9713913" algn="l"/>
              </a:tabLst>
            </a:pPr>
            <a:r>
              <a:rPr lang="fr-FR" altLang="fr-FR">
                <a:hlinkClick r:id="rId5" action="ppaction://hlinkpres?slideindex=1&amp;slidetitle="/>
              </a:rPr>
              <a:t>http://www.sciences.univ-nantes.fr/sites/genevieve_tulloue/Meca/Oscillateurs/sismo.html</a:t>
            </a:r>
            <a:endParaRPr lang="fr-FR" altLang="fr-FR"/>
          </a:p>
        </p:txBody>
      </p:sp>
    </p:spTree>
    <p:extLst>
      <p:ext uri="{BB962C8B-B14F-4D97-AF65-F5344CB8AC3E}">
        <p14:creationId xmlns:p14="http://schemas.microsoft.com/office/powerpoint/2010/main" val="2749313858"/>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ous-titre 2"/>
          <p:cNvSpPr txBox="1">
            <a:spLocks noGrp="1"/>
          </p:cNvSpPr>
          <p:nvPr>
            <p:ph type="subTitle" idx="4294967295"/>
          </p:nvPr>
        </p:nvSpPr>
        <p:spPr>
          <a:xfrm>
            <a:off x="395288" y="836613"/>
            <a:ext cx="8229600" cy="4938712"/>
          </a:xfrm>
        </p:spPr>
        <p:txBody>
          <a:bodyPr lIns="0" tIns="0" rIns="0" bIns="0" anchor="ctr"/>
          <a:lstStyle/>
          <a:p>
            <a:pPr marL="0" indent="0" eaLnBrk="1">
              <a:buClr>
                <a:srgbClr val="000000"/>
              </a:buClr>
              <a:buNone/>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r>
              <a:rPr altLang="fr-FR" sz="3600" smtClean="0">
                <a:latin typeface="Calibri" pitchFamily="34" charset="0"/>
                <a:cs typeface="Mangal" pitchFamily="18" charset="0"/>
              </a:rPr>
              <a:t>Le </a:t>
            </a:r>
            <a:r>
              <a:rPr altLang="fr-FR" sz="3600" err="1" smtClean="0">
                <a:latin typeface="Calibri" pitchFamily="34" charset="0"/>
                <a:cs typeface="Mangal" pitchFamily="18" charset="0"/>
              </a:rPr>
              <a:t>sismographe</a:t>
            </a:r>
            <a:r>
              <a:rPr altLang="fr-FR" sz="3600" smtClean="0">
                <a:latin typeface="Calibri" pitchFamily="34" charset="0"/>
                <a:cs typeface="Mangal" pitchFamily="18" charset="0"/>
              </a:rPr>
              <a:t> </a:t>
            </a:r>
            <a:r>
              <a:rPr altLang="fr-FR" sz="3600" err="1" smtClean="0">
                <a:latin typeface="Calibri" pitchFamily="34" charset="0"/>
                <a:cs typeface="Mangal" pitchFamily="18" charset="0"/>
              </a:rPr>
              <a:t>présenté</a:t>
            </a:r>
            <a:r>
              <a:rPr altLang="fr-FR" sz="3600" smtClean="0">
                <a:latin typeface="Calibri" pitchFamily="34" charset="0"/>
                <a:cs typeface="Mangal" pitchFamily="18" charset="0"/>
              </a:rPr>
              <a:t> </a:t>
            </a:r>
            <a:r>
              <a:rPr altLang="fr-FR" sz="3600" err="1" smtClean="0">
                <a:latin typeface="Calibri" pitchFamily="34" charset="0"/>
                <a:cs typeface="Mangal" pitchFamily="18" charset="0"/>
              </a:rPr>
              <a:t>ici</a:t>
            </a:r>
            <a:r>
              <a:rPr altLang="fr-FR" sz="3600" smtClean="0">
                <a:latin typeface="Calibri" pitchFamily="34" charset="0"/>
                <a:cs typeface="Mangal" pitchFamily="18" charset="0"/>
              </a:rPr>
              <a:t> </a:t>
            </a:r>
            <a:r>
              <a:rPr altLang="fr-FR" sz="3600" err="1" smtClean="0">
                <a:latin typeface="Calibri" pitchFamily="34" charset="0"/>
                <a:cs typeface="Mangal" pitchFamily="18" charset="0"/>
              </a:rPr>
              <a:t>permet</a:t>
            </a:r>
            <a:r>
              <a:rPr altLang="fr-FR" sz="3600" smtClean="0">
                <a:latin typeface="Calibri" pitchFamily="34" charset="0"/>
                <a:cs typeface="Mangal" pitchFamily="18" charset="0"/>
              </a:rPr>
              <a:t> de </a:t>
            </a:r>
            <a:r>
              <a:rPr altLang="fr-FR" sz="3600" err="1" smtClean="0">
                <a:latin typeface="Calibri" pitchFamily="34" charset="0"/>
                <a:cs typeface="Mangal" pitchFamily="18" charset="0"/>
              </a:rPr>
              <a:t>détecter</a:t>
            </a:r>
            <a:r>
              <a:rPr altLang="fr-FR" sz="3600" smtClean="0">
                <a:latin typeface="Calibri" pitchFamily="34" charset="0"/>
                <a:cs typeface="Mangal" pitchFamily="18" charset="0"/>
              </a:rPr>
              <a:t> et </a:t>
            </a:r>
            <a:r>
              <a:rPr altLang="fr-FR" sz="3600" err="1" smtClean="0">
                <a:latin typeface="Calibri" pitchFamily="34" charset="0"/>
                <a:cs typeface="Mangal" pitchFamily="18" charset="0"/>
              </a:rPr>
              <a:t>d'enregistrer</a:t>
            </a:r>
            <a:r>
              <a:rPr altLang="fr-FR" sz="3600" smtClean="0">
                <a:latin typeface="Calibri" pitchFamily="34" charset="0"/>
                <a:cs typeface="Mangal" pitchFamily="18" charset="0"/>
              </a:rPr>
              <a:t> les </a:t>
            </a:r>
            <a:r>
              <a:rPr altLang="fr-FR" sz="3600" err="1" smtClean="0">
                <a:latin typeface="Calibri" pitchFamily="34" charset="0"/>
                <a:cs typeface="Mangal" pitchFamily="18" charset="0"/>
              </a:rPr>
              <a:t>mouvements</a:t>
            </a:r>
            <a:r>
              <a:rPr altLang="fr-FR" sz="3600" smtClean="0">
                <a:latin typeface="Calibri" pitchFamily="34" charset="0"/>
                <a:cs typeface="Mangal" pitchFamily="18" charset="0"/>
              </a:rPr>
              <a:t> </a:t>
            </a:r>
            <a:r>
              <a:rPr altLang="fr-FR" sz="3600" err="1" smtClean="0">
                <a:latin typeface="Calibri" pitchFamily="34" charset="0"/>
                <a:cs typeface="Mangal" pitchFamily="18" charset="0"/>
              </a:rPr>
              <a:t>d'ondes</a:t>
            </a:r>
            <a:r>
              <a:rPr altLang="fr-FR" sz="3600" smtClean="0">
                <a:latin typeface="Calibri" pitchFamily="34" charset="0"/>
                <a:cs typeface="Mangal" pitchFamily="18" charset="0"/>
              </a:rPr>
              <a:t> </a:t>
            </a:r>
            <a:r>
              <a:rPr altLang="fr-FR" sz="3600" err="1" smtClean="0">
                <a:latin typeface="Calibri" pitchFamily="34" charset="0"/>
                <a:cs typeface="Mangal" pitchFamily="18" charset="0"/>
              </a:rPr>
              <a:t>verticales</a:t>
            </a:r>
            <a:r>
              <a:rPr altLang="fr-FR" sz="3600" smtClean="0">
                <a:latin typeface="Calibri" pitchFamily="34" charset="0"/>
                <a:cs typeface="Mangal" pitchFamily="18" charset="0"/>
              </a:rPr>
              <a:t>. </a:t>
            </a:r>
            <a:r>
              <a:rPr altLang="fr-FR" sz="3600" err="1" smtClean="0">
                <a:latin typeface="Calibri" pitchFamily="34" charset="0"/>
                <a:cs typeface="Mangal" pitchFamily="18" charset="0"/>
              </a:rPr>
              <a:t>Lorsqu'une</a:t>
            </a:r>
            <a:r>
              <a:rPr altLang="fr-FR" sz="3600" smtClean="0">
                <a:latin typeface="Calibri" pitchFamily="34" charset="0"/>
                <a:cs typeface="Mangal" pitchFamily="18" charset="0"/>
              </a:rPr>
              <a:t> </a:t>
            </a:r>
            <a:r>
              <a:rPr altLang="fr-FR" sz="3600" err="1" smtClean="0">
                <a:latin typeface="Calibri" pitchFamily="34" charset="0"/>
                <a:cs typeface="Mangal" pitchFamily="18" charset="0"/>
              </a:rPr>
              <a:t>onde</a:t>
            </a:r>
            <a:r>
              <a:rPr altLang="fr-FR" sz="3600" smtClean="0">
                <a:latin typeface="Calibri" pitchFamily="34" charset="0"/>
                <a:cs typeface="Mangal" pitchFamily="18" charset="0"/>
              </a:rPr>
              <a:t> </a:t>
            </a:r>
            <a:r>
              <a:rPr altLang="fr-FR" sz="3600" err="1" smtClean="0">
                <a:latin typeface="Calibri" pitchFamily="34" charset="0"/>
                <a:cs typeface="Mangal" pitchFamily="18" charset="0"/>
              </a:rPr>
              <a:t>sismique</a:t>
            </a:r>
            <a:r>
              <a:rPr altLang="fr-FR" sz="3600" smtClean="0">
                <a:latin typeface="Calibri" pitchFamily="34" charset="0"/>
                <a:cs typeface="Mangal" pitchFamily="18" charset="0"/>
              </a:rPr>
              <a:t> </a:t>
            </a:r>
            <a:r>
              <a:rPr altLang="fr-FR" sz="3600" err="1" smtClean="0">
                <a:latin typeface="Calibri" pitchFamily="34" charset="0"/>
                <a:cs typeface="Mangal" pitchFamily="18" charset="0"/>
              </a:rPr>
              <a:t>atteint</a:t>
            </a:r>
            <a:r>
              <a:rPr altLang="fr-FR" sz="3600" smtClean="0">
                <a:latin typeface="Calibri" pitchFamily="34" charset="0"/>
                <a:cs typeface="Mangal" pitchFamily="18" charset="0"/>
              </a:rPr>
              <a:t> le </a:t>
            </a:r>
            <a:r>
              <a:rPr altLang="fr-FR" sz="3600" err="1" smtClean="0">
                <a:latin typeface="Calibri" pitchFamily="34" charset="0"/>
                <a:cs typeface="Mangal" pitchFamily="18" charset="0"/>
              </a:rPr>
              <a:t>sismographe</a:t>
            </a:r>
            <a:r>
              <a:rPr altLang="fr-FR" sz="3600" smtClean="0">
                <a:latin typeface="Calibri" pitchFamily="34" charset="0"/>
                <a:cs typeface="Mangal" pitchFamily="18" charset="0"/>
              </a:rPr>
              <a:t>, le sol, le cadre et le tambour </a:t>
            </a:r>
            <a:r>
              <a:rPr altLang="fr-FR" sz="3600" err="1" smtClean="0">
                <a:latin typeface="Calibri" pitchFamily="34" charset="0"/>
                <a:cs typeface="Mangal" pitchFamily="18" charset="0"/>
              </a:rPr>
              <a:t>rotatif</a:t>
            </a:r>
            <a:r>
              <a:rPr altLang="fr-FR" sz="3600" smtClean="0">
                <a:latin typeface="Calibri" pitchFamily="34" charset="0"/>
                <a:cs typeface="Mangal" pitchFamily="18" charset="0"/>
              </a:rPr>
              <a:t> </a:t>
            </a:r>
            <a:r>
              <a:rPr altLang="fr-FR" sz="3600" err="1" smtClean="0">
                <a:latin typeface="Calibri" pitchFamily="34" charset="0"/>
                <a:cs typeface="Mangal" pitchFamily="18" charset="0"/>
              </a:rPr>
              <a:t>vibrent</a:t>
            </a:r>
            <a:r>
              <a:rPr altLang="fr-FR" sz="3600" smtClean="0">
                <a:latin typeface="Calibri" pitchFamily="34" charset="0"/>
                <a:cs typeface="Mangal" pitchFamily="18" charset="0"/>
              </a:rPr>
              <a:t> en </a:t>
            </a:r>
            <a:r>
              <a:rPr altLang="fr-FR" sz="3600" err="1" smtClean="0">
                <a:latin typeface="Calibri" pitchFamily="34" charset="0"/>
                <a:cs typeface="Mangal" pitchFamily="18" charset="0"/>
              </a:rPr>
              <a:t>oscillant</a:t>
            </a:r>
            <a:r>
              <a:rPr altLang="fr-FR" sz="3600" smtClean="0">
                <a:latin typeface="Calibri" pitchFamily="34" charset="0"/>
                <a:cs typeface="Mangal" pitchFamily="18" charset="0"/>
              </a:rPr>
              <a:t> </a:t>
            </a:r>
            <a:r>
              <a:rPr altLang="fr-FR" sz="3600" err="1" smtClean="0">
                <a:latin typeface="Calibri" pitchFamily="34" charset="0"/>
                <a:cs typeface="Mangal" pitchFamily="18" charset="0"/>
              </a:rPr>
              <a:t>verticalement</a:t>
            </a:r>
            <a:r>
              <a:rPr altLang="fr-FR" sz="3600" smtClean="0">
                <a:latin typeface="Calibri" pitchFamily="34" charset="0"/>
                <a:cs typeface="Mangal" pitchFamily="18" charset="0"/>
              </a:rPr>
              <a:t>, </a:t>
            </a:r>
            <a:r>
              <a:rPr altLang="fr-FR" sz="3600" err="1" smtClean="0">
                <a:latin typeface="Calibri" pitchFamily="34" charset="0"/>
                <a:cs typeface="Mangal" pitchFamily="18" charset="0"/>
              </a:rPr>
              <a:t>alors</a:t>
            </a:r>
            <a:r>
              <a:rPr altLang="fr-FR" sz="3600" smtClean="0">
                <a:latin typeface="Calibri" pitchFamily="34" charset="0"/>
                <a:cs typeface="Mangal" pitchFamily="18" charset="0"/>
              </a:rPr>
              <a:t> </a:t>
            </a:r>
            <a:r>
              <a:rPr altLang="fr-FR" sz="3600" err="1" smtClean="0">
                <a:latin typeface="Calibri" pitchFamily="34" charset="0"/>
                <a:cs typeface="Mangal" pitchFamily="18" charset="0"/>
              </a:rPr>
              <a:t>que</a:t>
            </a:r>
            <a:r>
              <a:rPr altLang="fr-FR" sz="3600" smtClean="0">
                <a:latin typeface="Calibri" pitchFamily="34" charset="0"/>
                <a:cs typeface="Mangal" pitchFamily="18" charset="0"/>
              </a:rPr>
              <a:t> la masse </a:t>
            </a:r>
            <a:r>
              <a:rPr altLang="fr-FR" sz="3600" err="1" smtClean="0">
                <a:latin typeface="Calibri" pitchFamily="34" charset="0"/>
                <a:cs typeface="Mangal" pitchFamily="18" charset="0"/>
              </a:rPr>
              <a:t>suspendue</a:t>
            </a:r>
            <a:r>
              <a:rPr altLang="fr-FR" sz="3600" smtClean="0">
                <a:latin typeface="Calibri" pitchFamily="34" charset="0"/>
                <a:cs typeface="Mangal" pitchFamily="18" charset="0"/>
              </a:rPr>
              <a:t> par le </a:t>
            </a:r>
            <a:r>
              <a:rPr altLang="fr-FR" sz="3600" err="1" smtClean="0">
                <a:latin typeface="Calibri" pitchFamily="34" charset="0"/>
                <a:cs typeface="Mangal" pitchFamily="18" charset="0"/>
              </a:rPr>
              <a:t>ressort</a:t>
            </a:r>
            <a:r>
              <a:rPr altLang="fr-FR" sz="3600" smtClean="0">
                <a:latin typeface="Calibri" pitchFamily="34" charset="0"/>
                <a:cs typeface="Mangal" pitchFamily="18" charset="0"/>
              </a:rPr>
              <a:t> </a:t>
            </a:r>
            <a:r>
              <a:rPr altLang="fr-FR" sz="3600" err="1" smtClean="0">
                <a:latin typeface="Calibri" pitchFamily="34" charset="0"/>
                <a:cs typeface="Mangal" pitchFamily="18" charset="0"/>
              </a:rPr>
              <a:t>reste</a:t>
            </a:r>
            <a:r>
              <a:rPr altLang="fr-FR" sz="3600" smtClean="0">
                <a:latin typeface="Calibri" pitchFamily="34" charset="0"/>
                <a:cs typeface="Mangal" pitchFamily="18" charset="0"/>
              </a:rPr>
              <a:t> immobile du fait de son </a:t>
            </a:r>
            <a:r>
              <a:rPr altLang="fr-FR" sz="3600" err="1" smtClean="0">
                <a:latin typeface="Calibri" pitchFamily="34" charset="0"/>
                <a:cs typeface="Mangal" pitchFamily="18" charset="0"/>
              </a:rPr>
              <a:t>inertie</a:t>
            </a:r>
            <a:r>
              <a:rPr altLang="fr-FR" sz="3600" smtClean="0">
                <a:latin typeface="Calibri" pitchFamily="34" charset="0"/>
                <a:cs typeface="Mangal" pitchFamily="18" charset="0"/>
              </a:rPr>
              <a:t>. Le </a:t>
            </a:r>
            <a:r>
              <a:rPr altLang="fr-FR" sz="3600" err="1" smtClean="0">
                <a:latin typeface="Calibri" pitchFamily="34" charset="0"/>
                <a:cs typeface="Mangal" pitchFamily="18" charset="0"/>
              </a:rPr>
              <a:t>stylet</a:t>
            </a:r>
            <a:r>
              <a:rPr altLang="fr-FR" sz="3600" smtClean="0">
                <a:latin typeface="Calibri" pitchFamily="34" charset="0"/>
                <a:cs typeface="Mangal" pitchFamily="18" charset="0"/>
              </a:rPr>
              <a:t> </a:t>
            </a:r>
            <a:r>
              <a:rPr altLang="fr-FR" sz="3600" err="1" smtClean="0">
                <a:latin typeface="Calibri" pitchFamily="34" charset="0"/>
                <a:cs typeface="Mangal" pitchFamily="18" charset="0"/>
              </a:rPr>
              <a:t>relié</a:t>
            </a:r>
            <a:r>
              <a:rPr altLang="fr-FR" sz="3600" smtClean="0">
                <a:latin typeface="Calibri" pitchFamily="34" charset="0"/>
                <a:cs typeface="Mangal" pitchFamily="18" charset="0"/>
              </a:rPr>
              <a:t> à la masse trace </a:t>
            </a:r>
            <a:r>
              <a:rPr altLang="fr-FR" sz="3600" err="1" smtClean="0">
                <a:latin typeface="Calibri" pitchFamily="34" charset="0"/>
                <a:cs typeface="Mangal" pitchFamily="18" charset="0"/>
              </a:rPr>
              <a:t>ainsi</a:t>
            </a:r>
            <a:r>
              <a:rPr altLang="fr-FR" sz="3600" smtClean="0">
                <a:latin typeface="Calibri" pitchFamily="34" charset="0"/>
                <a:cs typeface="Mangal" pitchFamily="18" charset="0"/>
              </a:rPr>
              <a:t> </a:t>
            </a:r>
            <a:r>
              <a:rPr altLang="fr-FR" sz="3600" err="1" smtClean="0">
                <a:latin typeface="Calibri" pitchFamily="34" charset="0"/>
                <a:cs typeface="Mangal" pitchFamily="18" charset="0"/>
              </a:rPr>
              <a:t>une</a:t>
            </a:r>
            <a:r>
              <a:rPr altLang="fr-FR" sz="3600" smtClean="0">
                <a:latin typeface="Calibri" pitchFamily="34" charset="0"/>
                <a:cs typeface="Mangal" pitchFamily="18" charset="0"/>
              </a:rPr>
              <a:t> </a:t>
            </a:r>
            <a:r>
              <a:rPr altLang="fr-FR" sz="3600" err="1" smtClean="0">
                <a:latin typeface="Calibri" pitchFamily="34" charset="0"/>
                <a:cs typeface="Mangal" pitchFamily="18" charset="0"/>
              </a:rPr>
              <a:t>ligne</a:t>
            </a:r>
            <a:r>
              <a:rPr altLang="fr-FR" sz="3600" smtClean="0">
                <a:latin typeface="Calibri" pitchFamily="34" charset="0"/>
                <a:cs typeface="Mangal" pitchFamily="18" charset="0"/>
              </a:rPr>
              <a:t> </a:t>
            </a:r>
            <a:r>
              <a:rPr altLang="fr-FR" sz="3600" err="1" smtClean="0">
                <a:latin typeface="Calibri" pitchFamily="34" charset="0"/>
                <a:cs typeface="Mangal" pitchFamily="18" charset="0"/>
              </a:rPr>
              <a:t>brisée</a:t>
            </a:r>
            <a:r>
              <a:rPr altLang="fr-FR" sz="3600" smtClean="0">
                <a:latin typeface="Calibri" pitchFamily="34" charset="0"/>
                <a:cs typeface="Mangal" pitchFamily="18" charset="0"/>
              </a:rPr>
              <a:t> </a:t>
            </a:r>
            <a:r>
              <a:rPr altLang="fr-FR" sz="3600" err="1" smtClean="0">
                <a:latin typeface="Calibri" pitchFamily="34" charset="0"/>
                <a:cs typeface="Mangal" pitchFamily="18" charset="0"/>
              </a:rPr>
              <a:t>sur</a:t>
            </a:r>
            <a:r>
              <a:rPr altLang="fr-FR" sz="3600" smtClean="0">
                <a:latin typeface="Calibri" pitchFamily="34" charset="0"/>
                <a:cs typeface="Mangal" pitchFamily="18" charset="0"/>
              </a:rPr>
              <a:t> le tambour.</a:t>
            </a:r>
          </a:p>
        </p:txBody>
      </p:sp>
    </p:spTree>
    <p:extLst>
      <p:ext uri="{BB962C8B-B14F-4D97-AF65-F5344CB8AC3E}">
        <p14:creationId xmlns:p14="http://schemas.microsoft.com/office/powerpoint/2010/main" val="3881491156"/>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txBox="1">
            <a:spLocks noGrp="1"/>
          </p:cNvSpPr>
          <p:nvPr>
            <p:ph type="body" idx="4294967295"/>
          </p:nvPr>
        </p:nvSpPr>
        <p:spPr>
          <a:xfrm>
            <a:off x="539750" y="908050"/>
            <a:ext cx="8229600" cy="3808413"/>
          </a:xfrm>
        </p:spPr>
        <p:txBody>
          <a:bodyPr lIns="91440" tIns="45720" rIns="91440" bIns="45720">
            <a:spAutoFit/>
          </a:bodyPr>
          <a:lstStyle>
            <a:defPPr marL="342720" marR="0" lvl="0" indent="-342720" algn="l" rtl="0" hangingPunct="0">
              <a:lnSpc>
                <a:spcPct val="100000"/>
              </a:lnSpc>
              <a:spcBef>
                <a:spcPts val="799"/>
              </a:spcBef>
              <a:spcAft>
                <a:spcPts val="0"/>
              </a:spcAft>
              <a:buClr>
                <a:srgbClr val="000000"/>
              </a:buClr>
              <a:buSzPct val="100000"/>
              <a:buFont typeface="Arial" pitchFamily="34"/>
              <a:buNone/>
              <a:tabLst>
                <a:tab pos="571320" algn="l"/>
                <a:tab pos="1485719" algn="l"/>
                <a:tab pos="2400119" algn="l"/>
                <a:tab pos="3314519" algn="l"/>
                <a:tab pos="4228919" algn="l"/>
                <a:tab pos="5143320" algn="l"/>
                <a:tab pos="6057720" algn="l"/>
                <a:tab pos="6972120" algn="l"/>
                <a:tab pos="7886520" algn="l"/>
                <a:tab pos="8800920" algn="l"/>
                <a:tab pos="9715320" algn="l"/>
              </a:tabLst>
              <a:defRPr lang="fr-FR" sz="3200" b="0" i="0" u="none" strike="noStrike" baseline="0">
                <a:ln>
                  <a:noFill/>
                </a:ln>
                <a:solidFill>
                  <a:srgbClr val="000000"/>
                </a:solidFill>
                <a:latin typeface="Calibri" pitchFamily="34"/>
                <a:ea typeface="Lucida Sans Unicode" pitchFamily="2"/>
                <a:cs typeface="Mangal" pitchFamily="2"/>
              </a:defRPr>
            </a:defPPr>
            <a:lvl1pPr marL="342720" marR="0" lvl="0" indent="-342720" algn="l" rtl="0" hangingPunct="0">
              <a:lnSpc>
                <a:spcPct val="100000"/>
              </a:lnSpc>
              <a:spcBef>
                <a:spcPts val="799"/>
              </a:spcBef>
              <a:spcAft>
                <a:spcPts val="0"/>
              </a:spcAft>
              <a:buClr>
                <a:srgbClr val="000000"/>
              </a:buClr>
              <a:buSzPct val="100000"/>
              <a:buFont typeface="Arial" pitchFamily="34"/>
              <a:buChar char="•"/>
              <a:tabLst>
                <a:tab pos="571320" algn="l"/>
                <a:tab pos="1485719" algn="l"/>
                <a:tab pos="2400119" algn="l"/>
                <a:tab pos="3314519" algn="l"/>
                <a:tab pos="4228919" algn="l"/>
                <a:tab pos="5143320" algn="l"/>
                <a:tab pos="6057720" algn="l"/>
                <a:tab pos="6972120" algn="l"/>
                <a:tab pos="7886520" algn="l"/>
                <a:tab pos="8800920" algn="l"/>
                <a:tab pos="9715320" algn="l"/>
              </a:tabLst>
              <a:defRPr lang="fr-FR" sz="3200" b="0" i="0" u="none" strike="noStrike" baseline="0">
                <a:ln>
                  <a:noFill/>
                </a:ln>
                <a:solidFill>
                  <a:srgbClr val="000000"/>
                </a:solidFill>
                <a:latin typeface="Calibri" pitchFamily="34"/>
                <a:ea typeface="Lucida Sans Unicode" pitchFamily="2"/>
                <a:cs typeface="Mangal" pitchFamily="2"/>
              </a:defRPr>
            </a:lvl1pPr>
            <a:lvl2pPr marL="742680" marR="0" lvl="1" indent="-285480" algn="l" rtl="0" hangingPunct="0">
              <a:lnSpc>
                <a:spcPct val="100000"/>
              </a:lnSpc>
              <a:spcBef>
                <a:spcPts val="697"/>
              </a:spcBef>
              <a:spcAft>
                <a:spcPts val="0"/>
              </a:spcAft>
              <a:buClr>
                <a:srgbClr val="000000"/>
              </a:buClr>
              <a:buSzPct val="100000"/>
              <a:buFont typeface="Arial" pitchFamily="34"/>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fr-FR" sz="2800" b="0" i="0" u="none" strike="noStrike" baseline="0">
                <a:ln>
                  <a:noFill/>
                </a:ln>
                <a:solidFill>
                  <a:srgbClr val="000000"/>
                </a:solidFill>
                <a:latin typeface="Calibri" pitchFamily="34"/>
                <a:ea typeface="Lucida Sans Unicode" pitchFamily="2"/>
                <a:cs typeface="Mangal" pitchFamily="2"/>
              </a:defRPr>
            </a:lvl2pPr>
            <a:lvl3pPr marL="1143000" marR="0" lvl="2" indent="-228600" algn="l" rtl="0" hangingPunct="0">
              <a:lnSpc>
                <a:spcPct val="100000"/>
              </a:lnSpc>
              <a:spcBef>
                <a:spcPts val="598"/>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 pos="8915399" algn="l"/>
              </a:tabLst>
              <a:defRPr lang="fr-FR" sz="2400" b="0" i="0" u="none" strike="noStrike" baseline="0">
                <a:ln>
                  <a:noFill/>
                </a:ln>
                <a:solidFill>
                  <a:srgbClr val="000000"/>
                </a:solidFill>
                <a:latin typeface="Calibri" pitchFamily="34"/>
                <a:ea typeface="Lucida Sans Unicode" pitchFamily="2"/>
                <a:cs typeface="Mangal" pitchFamily="2"/>
              </a:defRPr>
            </a:lvl3pPr>
            <a:lvl4pPr marL="1600199" marR="0" lvl="3" indent="-228600" algn="l" rtl="0" hangingPunct="0">
              <a:lnSpc>
                <a:spcPct val="100000"/>
              </a:lnSpc>
              <a:spcBef>
                <a:spcPts val="499"/>
              </a:spcBef>
              <a:spcAft>
                <a:spcPts val="0"/>
              </a:spcAft>
              <a:buClr>
                <a:srgbClr val="000000"/>
              </a:buClr>
              <a:buSzPct val="100000"/>
              <a:buFont typeface="Arial" pitchFamily="34"/>
              <a:buChar char="–"/>
              <a:tabLst>
                <a:tab pos="228600" algn="l"/>
                <a:tab pos="1143000" algn="l"/>
                <a:tab pos="2057400" algn="l"/>
                <a:tab pos="2971800" algn="l"/>
                <a:tab pos="3886200" algn="l"/>
                <a:tab pos="4800600" algn="l"/>
                <a:tab pos="5715000" algn="l"/>
                <a:tab pos="6629400" algn="l"/>
                <a:tab pos="7543799" algn="l"/>
                <a:tab pos="8458200" algn="l"/>
              </a:tabLst>
              <a:defRPr lang="fr-FR" sz="2000" b="0" i="0" u="none" strike="noStrike" baseline="0">
                <a:ln>
                  <a:noFill/>
                </a:ln>
                <a:solidFill>
                  <a:srgbClr val="000000"/>
                </a:solidFill>
                <a:latin typeface="Calibri" pitchFamily="34"/>
                <a:ea typeface="Lucida Sans Unicode" pitchFamily="2"/>
                <a:cs typeface="Mangal" pitchFamily="2"/>
              </a:defRPr>
            </a:lvl4pPr>
            <a:lvl5pPr marL="2057400" marR="0" lvl="4" indent="-228600" algn="l" rtl="0" hangingPunct="0">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fr-FR" sz="2000" b="0" i="0" u="none" strike="noStrike" baseline="0">
                <a:ln>
                  <a:noFill/>
                </a:ln>
                <a:solidFill>
                  <a:srgbClr val="000000"/>
                </a:solidFill>
                <a:latin typeface="Calibri" pitchFamily="34"/>
                <a:ea typeface="Lucida Sans Unicode" pitchFamily="2"/>
                <a:cs typeface="Mangal" pitchFamily="2"/>
              </a:defRPr>
            </a:lvl5pPr>
            <a:lvl6pPr marL="2057400" marR="0" lvl="5" indent="-228600" algn="l" rtl="0" hangingPunct="0">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fr-FR" sz="2000" b="0" i="0" u="none" strike="noStrike" baseline="0">
                <a:ln>
                  <a:noFill/>
                </a:ln>
                <a:solidFill>
                  <a:srgbClr val="000000"/>
                </a:solidFill>
                <a:latin typeface="Calibri" pitchFamily="34"/>
                <a:ea typeface="Lucida Sans Unicode" pitchFamily="2"/>
                <a:cs typeface="Mangal" pitchFamily="2"/>
              </a:defRPr>
            </a:lvl6pPr>
            <a:lvl7pPr marL="2057400" marR="0" lvl="6" indent="-228600" algn="l" rtl="0" hangingPunct="0">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fr-FR" sz="2000" b="0" i="0" u="none" strike="noStrike" baseline="0">
                <a:ln>
                  <a:noFill/>
                </a:ln>
                <a:solidFill>
                  <a:srgbClr val="000000"/>
                </a:solidFill>
                <a:latin typeface="Calibri" pitchFamily="34"/>
                <a:ea typeface="Lucida Sans Unicode" pitchFamily="2"/>
                <a:cs typeface="Mangal" pitchFamily="2"/>
              </a:defRPr>
            </a:lvl7pPr>
            <a:lvl8pPr marL="2057400" marR="0" lvl="7" indent="-228600" algn="l" rtl="0" hangingPunct="0">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fr-FR" sz="2000" b="0" i="0" u="none" strike="noStrike" baseline="0">
                <a:ln>
                  <a:noFill/>
                </a:ln>
                <a:solidFill>
                  <a:srgbClr val="000000"/>
                </a:solidFill>
                <a:latin typeface="Calibri" pitchFamily="34"/>
                <a:ea typeface="Lucida Sans Unicode" pitchFamily="2"/>
                <a:cs typeface="Mangal" pitchFamily="2"/>
              </a:defRPr>
            </a:lvl8pPr>
            <a:lvl9pPr marL="2057400" marR="0" lvl="8" indent="-228600" algn="l" rtl="0" hangingPunct="0">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fr-FR" sz="2000" b="0" i="0" u="none" strike="noStrike" baseline="0">
                <a:ln>
                  <a:noFill/>
                </a:ln>
                <a:solidFill>
                  <a:srgbClr val="000000"/>
                </a:solidFill>
                <a:latin typeface="Calibri" pitchFamily="34"/>
                <a:ea typeface="Lucida Sans Unicode" pitchFamily="2"/>
                <a:cs typeface="Mangal" pitchFamily="2"/>
              </a:defRPr>
            </a:lvl9pPr>
          </a:lstStyle>
          <a:p>
            <a:pPr marL="0" indent="0" eaLnBrk="1" fontAlgn="auto" hangingPunct="1">
              <a:defRPr/>
            </a:pPr>
            <a:r>
              <a:rPr dirty="0" smtClean="0"/>
              <a:t>Définitions:</a:t>
            </a:r>
          </a:p>
          <a:p>
            <a:pPr eaLnBrk="1" fontAlgn="auto" hangingPunct="1">
              <a:buFont typeface="Arial" pitchFamily="34"/>
              <a:buNone/>
              <a:defRPr/>
            </a:pPr>
            <a:r>
              <a:rPr dirty="0" smtClean="0">
                <a:solidFill>
                  <a:srgbClr val="FF0000"/>
                </a:solidFill>
              </a:rPr>
              <a:t>Sismographe</a:t>
            </a:r>
            <a:r>
              <a:rPr dirty="0" smtClean="0"/>
              <a:t>: Appareil de mesure des mouvements du sol.</a:t>
            </a:r>
          </a:p>
          <a:p>
            <a:pPr eaLnBrk="1" fontAlgn="auto" hangingPunct="1">
              <a:buFont typeface="Arial" pitchFamily="34"/>
              <a:buNone/>
              <a:defRPr/>
            </a:pPr>
            <a:r>
              <a:rPr dirty="0" smtClean="0">
                <a:solidFill>
                  <a:srgbClr val="FF0000"/>
                </a:solidFill>
              </a:rPr>
              <a:t>Sismogramme</a:t>
            </a:r>
            <a:r>
              <a:rPr dirty="0" smtClean="0"/>
              <a:t>: Enregistrement des mouvements du sol réalisé par un sismographe</a:t>
            </a:r>
          </a:p>
          <a:p>
            <a:pPr eaLnBrk="1" fontAlgn="auto" hangingPunct="1">
              <a:buFont typeface="Arial" pitchFamily="34"/>
              <a:buNone/>
              <a:defRPr/>
            </a:pPr>
            <a:endParaRPr dirty="0" smtClean="0"/>
          </a:p>
        </p:txBody>
      </p:sp>
      <p:pic>
        <p:nvPicPr>
          <p:cNvPr id="36867" name="Picture 5"/>
          <p:cNvPicPr>
            <a:picLocks noChangeAspect="1"/>
          </p:cNvPicPr>
          <p:nvPr/>
        </p:nvPicPr>
        <p:blipFill>
          <a:blip r:embed="rId3" cstate="print"/>
          <a:srcRect/>
          <a:stretch>
            <a:fillRect/>
          </a:stretch>
        </p:blipFill>
        <p:spPr bwMode="auto">
          <a:xfrm>
            <a:off x="3571875" y="4429125"/>
            <a:ext cx="3929063" cy="1857375"/>
          </a:xfrm>
          <a:prstGeom prst="rect">
            <a:avLst/>
          </a:prstGeom>
          <a:noFill/>
          <a:ln w="9525">
            <a:noFill/>
            <a:miter lim="800000"/>
            <a:headEnd/>
            <a:tailEnd/>
          </a:ln>
        </p:spPr>
      </p:pic>
    </p:spTree>
    <p:extLst>
      <p:ext uri="{BB962C8B-B14F-4D97-AF65-F5344CB8AC3E}">
        <p14:creationId xmlns:p14="http://schemas.microsoft.com/office/powerpoint/2010/main" val="863409816"/>
      </p:ext>
    </p:extLst>
  </p:cSld>
  <p:clrMapOvr>
    <a:masterClrMapping/>
  </p:clrMapOvr>
  <p:transition/>
  <p:timing>
    <p:tnLst>
      <p:par>
        <p:cTn id="1" dur="indefinite" restart="never" nodeType="tmRoot"/>
      </p:par>
    </p:tnLst>
    <p:bldLst>
      <p:bldP spid="2"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re 1"/>
          <p:cNvSpPr txBox="1">
            <a:spLocks noGrp="1"/>
          </p:cNvSpPr>
          <p:nvPr>
            <p:ph type="title" idx="4294967295"/>
          </p:nvPr>
        </p:nvSpPr>
        <p:spPr>
          <a:xfrm>
            <a:off x="539750" y="296863"/>
            <a:ext cx="8229600" cy="1143000"/>
          </a:xfrm>
        </p:spPr>
        <p:txBody>
          <a:bodyPr lIns="91440" tIns="45720" rIns="91440" bIns="45720">
            <a:spAutoFit/>
          </a:bodyPr>
          <a:lstStyle/>
          <a:p>
            <a:pPr eaLnBrk="1" hangingPunct="1"/>
            <a:r>
              <a:rPr altLang="fr-FR" dirty="0" smtClean="0">
                <a:solidFill>
                  <a:srgbClr val="FF0000"/>
                </a:solidFill>
                <a:latin typeface="Calibri" pitchFamily="34" charset="0"/>
                <a:cs typeface="Mangal" pitchFamily="18" charset="0"/>
              </a:rPr>
              <a:t>Conclusion </a:t>
            </a:r>
            <a:r>
              <a:rPr altLang="fr-FR" dirty="0" err="1" smtClean="0">
                <a:solidFill>
                  <a:srgbClr val="FF0000"/>
                </a:solidFill>
                <a:latin typeface="Calibri" pitchFamily="34" charset="0"/>
                <a:cs typeface="Mangal" pitchFamily="18" charset="0"/>
              </a:rPr>
              <a:t>ondes</a:t>
            </a:r>
            <a:r>
              <a:rPr altLang="fr-FR" dirty="0" smtClean="0">
                <a:solidFill>
                  <a:srgbClr val="FF0000"/>
                </a:solidFill>
                <a:latin typeface="Calibri" pitchFamily="34" charset="0"/>
                <a:cs typeface="Mangal" pitchFamily="18" charset="0"/>
              </a:rPr>
              <a:t> </a:t>
            </a:r>
            <a:r>
              <a:rPr altLang="fr-FR" dirty="0" err="1" smtClean="0">
                <a:solidFill>
                  <a:srgbClr val="FF0000"/>
                </a:solidFill>
                <a:latin typeface="Calibri" pitchFamily="34" charset="0"/>
                <a:cs typeface="Mangal" pitchFamily="18" charset="0"/>
              </a:rPr>
              <a:t>sismiques</a:t>
            </a:r>
            <a:r>
              <a:rPr altLang="fr-FR" dirty="0" smtClean="0">
                <a:solidFill>
                  <a:srgbClr val="FF0000"/>
                </a:solidFill>
                <a:latin typeface="Calibri" pitchFamily="34" charset="0"/>
                <a:cs typeface="Mangal" pitchFamily="18" charset="0"/>
              </a:rPr>
              <a:t>:</a:t>
            </a:r>
          </a:p>
        </p:txBody>
      </p:sp>
      <p:sp>
        <p:nvSpPr>
          <p:cNvPr id="3" name="Espace réservé du texte 2"/>
          <p:cNvSpPr txBox="1">
            <a:spLocks noGrp="1"/>
          </p:cNvSpPr>
          <p:nvPr>
            <p:ph type="body" idx="4294967295"/>
          </p:nvPr>
        </p:nvSpPr>
        <p:spPr>
          <a:xfrm>
            <a:off x="457200" y="1600200"/>
            <a:ext cx="8229600" cy="2751522"/>
          </a:xfrm>
        </p:spPr>
        <p:txBody>
          <a:bodyPr lIns="91440" tIns="45720" rIns="91440" bIns="45720">
            <a:spAutoFit/>
          </a:bodyPr>
          <a:lstStyle/>
          <a:p>
            <a:pPr marL="341313" indent="-341313" eaLnBrk="1" hangingPunct="1">
              <a:buClr>
                <a:srgbClr val="000000"/>
              </a:buClr>
              <a:buNone/>
            </a:pPr>
            <a:r>
              <a:rPr lang="fr-FR" altLang="fr-FR" dirty="0" smtClean="0">
                <a:solidFill>
                  <a:srgbClr val="FF0000"/>
                </a:solidFill>
                <a:latin typeface="Calibri" pitchFamily="34" charset="0"/>
                <a:cs typeface="Mangal" pitchFamily="18" charset="0"/>
              </a:rPr>
              <a:t>Lors d’un séisme les vibrations brutales du sol  se propagent sous forme d’ondes sismiques. Elles sont mesurées à l’aide d’un sismographe. </a:t>
            </a:r>
          </a:p>
          <a:p>
            <a:pPr marL="341313" indent="-341313" eaLnBrk="1" hangingPunct="1">
              <a:buClr>
                <a:srgbClr val="000000"/>
              </a:buClr>
            </a:pPr>
            <a:endParaRPr altLang="fr-FR" dirty="0" smtClean="0">
              <a:solidFill>
                <a:srgbClr val="FF0000"/>
              </a:solidFill>
              <a:latin typeface="Calibri" pitchFamily="34" charset="0"/>
              <a:cs typeface="Mangal" pitchFamily="18" charset="0"/>
            </a:endParaRPr>
          </a:p>
          <a:p>
            <a:pPr marL="341313" indent="-341313" eaLnBrk="1" hangingPunct="1">
              <a:buClr>
                <a:srgbClr val="000000"/>
              </a:buClr>
            </a:pPr>
            <a:endParaRPr altLang="fr-FR" dirty="0" smtClean="0">
              <a:solidFill>
                <a:srgbClr val="00B050"/>
              </a:solidFill>
              <a:latin typeface="Calibri" pitchFamily="34" charset="0"/>
              <a:cs typeface="Mangal" pitchFamily="18" charset="0"/>
            </a:endParaRPr>
          </a:p>
        </p:txBody>
      </p:sp>
    </p:spTree>
    <p:extLst>
      <p:ext uri="{BB962C8B-B14F-4D97-AF65-F5344CB8AC3E}">
        <p14:creationId xmlns:p14="http://schemas.microsoft.com/office/powerpoint/2010/main" val="43131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76250"/>
            <a:ext cx="8229600" cy="5905078"/>
          </a:xfrm>
        </p:spPr>
        <p:txBody>
          <a:bodyPr rtlCol="0">
            <a:normAutofit fontScale="90000"/>
          </a:bodyPr>
          <a:lstStyle/>
          <a:p>
            <a:pPr algn="l"/>
            <a:r>
              <a:rPr lang="fr-FR" sz="4000" b="1" dirty="0" smtClean="0">
                <a:solidFill>
                  <a:srgbClr val="FF0000"/>
                </a:solidFill>
              </a:rPr>
              <a:t/>
            </a:r>
            <a:br>
              <a:rPr lang="fr-FR" sz="4000" b="1" dirty="0" smtClean="0">
                <a:solidFill>
                  <a:srgbClr val="FF0000"/>
                </a:solidFill>
              </a:rPr>
            </a:br>
            <a:r>
              <a:rPr lang="fr-FR" sz="4000" b="1" dirty="0" smtClean="0">
                <a:solidFill>
                  <a:srgbClr val="FF0000"/>
                </a:solidFill>
              </a:rPr>
              <a:t/>
            </a:r>
            <a:br>
              <a:rPr lang="fr-FR" sz="4000" b="1" dirty="0" smtClean="0">
                <a:solidFill>
                  <a:srgbClr val="FF0000"/>
                </a:solidFill>
              </a:rPr>
            </a:br>
            <a:r>
              <a:rPr lang="fr-FR" sz="3100" dirty="0" smtClean="0">
                <a:solidFill>
                  <a:srgbClr val="00B050"/>
                </a:solidFill>
              </a:rPr>
              <a:t>Existe-t-il d’autres phénomènes naturels capables de modifier les paysages?</a:t>
            </a:r>
            <a:r>
              <a:rPr lang="fr-FR" sz="2200" b="1" dirty="0" smtClean="0">
                <a:solidFill>
                  <a:srgbClr val="0070C0"/>
                </a:solidFill>
              </a:rPr>
              <a:t/>
            </a:r>
            <a:br>
              <a:rPr lang="fr-FR" sz="2200" b="1" dirty="0" smtClean="0">
                <a:solidFill>
                  <a:srgbClr val="0070C0"/>
                </a:solidFill>
              </a:rPr>
            </a:br>
            <a:r>
              <a:rPr lang="fr-FR" sz="4000" b="1" u="sng" dirty="0">
                <a:solidFill>
                  <a:srgbClr val="FF0000"/>
                </a:solidFill>
              </a:rPr>
              <a:t>II) L’activité volcanique de la terre</a:t>
            </a:r>
            <a:r>
              <a:rPr lang="fr-FR" sz="4000" b="1" u="sng" dirty="0" smtClean="0">
                <a:solidFill>
                  <a:srgbClr val="FF0000"/>
                </a:solidFill>
              </a:rPr>
              <a:t>.</a:t>
            </a:r>
            <a:br>
              <a:rPr lang="fr-FR" sz="4000" b="1" u="sng" dirty="0" smtClean="0">
                <a:solidFill>
                  <a:srgbClr val="FF0000"/>
                </a:solidFill>
              </a:rPr>
            </a:br>
            <a:r>
              <a:rPr lang="fr-FR" sz="4000" b="1" u="sng" dirty="0">
                <a:solidFill>
                  <a:srgbClr val="FF0000"/>
                </a:solidFill>
              </a:rPr>
              <a:t/>
            </a:r>
            <a:br>
              <a:rPr lang="fr-FR" sz="4000" b="1" u="sng" dirty="0">
                <a:solidFill>
                  <a:srgbClr val="FF0000"/>
                </a:solidFill>
              </a:rPr>
            </a:br>
            <a:r>
              <a:rPr lang="fr-FR" altLang="fr-FR" sz="3600" b="1" u="sng" dirty="0"/>
              <a:t>Activité 5: Observation de </a:t>
            </a:r>
            <a:r>
              <a:rPr lang="fr-FR" altLang="fr-FR" sz="3600" b="1" u="sng" dirty="0" smtClean="0"/>
              <a:t>photos</a:t>
            </a:r>
            <a:br>
              <a:rPr lang="fr-FR" altLang="fr-FR" sz="3600" b="1" u="sng" dirty="0" smtClean="0"/>
            </a:br>
            <a:r>
              <a:rPr lang="fr-FR" altLang="fr-FR" sz="3600" dirty="0"/>
              <a:t/>
            </a:r>
            <a:br>
              <a:rPr lang="fr-FR" altLang="fr-FR" sz="3600" dirty="0"/>
            </a:br>
            <a:r>
              <a:rPr lang="fr-FR" altLang="fr-FR" sz="3600" dirty="0"/>
              <a:t>Enoncé des questions:</a:t>
            </a:r>
            <a:br>
              <a:rPr lang="fr-FR" altLang="fr-FR" sz="3600" dirty="0"/>
            </a:br>
            <a:r>
              <a:rPr lang="fr-FR" altLang="fr-FR" sz="3600" dirty="0" smtClean="0"/>
              <a:t>1) Associer </a:t>
            </a:r>
            <a:r>
              <a:rPr lang="fr-FR" altLang="fr-FR" sz="3600" dirty="0"/>
              <a:t>à chaque photo le mot le plus </a:t>
            </a:r>
            <a:r>
              <a:rPr lang="fr-FR" altLang="fr-FR" sz="3600" dirty="0" smtClean="0"/>
              <a:t>adapté</a:t>
            </a:r>
            <a:br>
              <a:rPr lang="fr-FR" altLang="fr-FR" sz="3600" dirty="0" smtClean="0"/>
            </a:br>
            <a:r>
              <a:rPr lang="fr-FR" altLang="fr-FR" sz="3600" dirty="0" smtClean="0"/>
              <a:t>2) A </a:t>
            </a:r>
            <a:r>
              <a:rPr lang="fr-FR" altLang="fr-FR" sz="3600" dirty="0"/>
              <a:t>partir des mots relevés, faire une phrase bilan</a:t>
            </a:r>
            <a:br>
              <a:rPr lang="fr-FR" altLang="fr-FR" sz="3600" dirty="0"/>
            </a:br>
            <a:r>
              <a:rPr lang="fr-FR" altLang="fr-FR" sz="3600" dirty="0"/>
              <a:t/>
            </a:r>
            <a:br>
              <a:rPr lang="fr-FR" altLang="fr-FR" sz="3600" dirty="0"/>
            </a:br>
            <a:r>
              <a:rPr lang="fr-FR" sz="4000" b="1" dirty="0" smtClean="0">
                <a:solidFill>
                  <a:srgbClr val="FF0000"/>
                </a:solidFill>
              </a:rPr>
              <a:t/>
            </a:r>
            <a:br>
              <a:rPr lang="fr-FR" sz="4000" b="1" dirty="0" smtClean="0">
                <a:solidFill>
                  <a:srgbClr val="FF0000"/>
                </a:solidFill>
              </a:rPr>
            </a:br>
            <a:r>
              <a:rPr lang="fr-FR" sz="3600" b="1" u="sng" dirty="0" smtClean="0">
                <a:solidFill>
                  <a:srgbClr val="FF0000"/>
                </a:solidFill>
              </a:rPr>
              <a:t/>
            </a:r>
            <a:br>
              <a:rPr lang="fr-FR" sz="3600" b="1" u="sng" dirty="0" smtClean="0">
                <a:solidFill>
                  <a:srgbClr val="FF0000"/>
                </a:solidFill>
              </a:rPr>
            </a:br>
            <a:endParaRPr lang="fr-FR" sz="3600" u="sng" dirty="0" smtClean="0"/>
          </a:p>
        </p:txBody>
      </p:sp>
    </p:spTree>
    <p:extLst>
      <p:ext uri="{BB962C8B-B14F-4D97-AF65-F5344CB8AC3E}">
        <p14:creationId xmlns:p14="http://schemas.microsoft.com/office/powerpoint/2010/main" val="20907294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0" y="1281113"/>
            <a:ext cx="8643938" cy="4800600"/>
          </a:xfrm>
          <a:prstGeom prst="rect">
            <a:avLst/>
          </a:prstGeom>
          <a:noFill/>
          <a:ln w="9525">
            <a:noFill/>
            <a:miter lim="800000"/>
            <a:headEnd/>
            <a:tailEnd/>
          </a:ln>
        </p:spPr>
      </p:pic>
    </p:spTree>
    <p:extLst>
      <p:ext uri="{BB962C8B-B14F-4D97-AF65-F5344CB8AC3E}">
        <p14:creationId xmlns:p14="http://schemas.microsoft.com/office/powerpoint/2010/main" val="37835918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571500" y="1000125"/>
            <a:ext cx="8156575" cy="5424488"/>
          </a:xfrm>
          <a:prstGeom prst="rect">
            <a:avLst/>
          </a:prstGeom>
          <a:noFill/>
          <a:ln w="9525">
            <a:noFill/>
            <a:miter lim="800000"/>
            <a:headEnd/>
            <a:tailEnd/>
          </a:ln>
        </p:spPr>
      </p:pic>
    </p:spTree>
    <p:extLst>
      <p:ext uri="{BB962C8B-B14F-4D97-AF65-F5344CB8AC3E}">
        <p14:creationId xmlns:p14="http://schemas.microsoft.com/office/powerpoint/2010/main" val="142745171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Photos éruption du piton de la fournaise"/>
          <p:cNvPicPr>
            <a:picLocks noChangeAspect="1" noChangeArrowheads="1"/>
          </p:cNvPicPr>
          <p:nvPr/>
        </p:nvPicPr>
        <p:blipFill>
          <a:blip r:embed="rId3" cstate="print"/>
          <a:srcRect/>
          <a:stretch>
            <a:fillRect/>
          </a:stretch>
        </p:blipFill>
        <p:spPr bwMode="auto">
          <a:xfrm>
            <a:off x="571500" y="785813"/>
            <a:ext cx="7667625" cy="5072062"/>
          </a:xfrm>
          <a:prstGeom prst="rect">
            <a:avLst/>
          </a:prstGeom>
          <a:noFill/>
          <a:ln w="9525">
            <a:noFill/>
            <a:miter lim="800000"/>
            <a:headEnd/>
            <a:tailEnd/>
          </a:ln>
        </p:spPr>
      </p:pic>
    </p:spTree>
    <p:extLst>
      <p:ext uri="{BB962C8B-B14F-4D97-AF65-F5344CB8AC3E}">
        <p14:creationId xmlns:p14="http://schemas.microsoft.com/office/powerpoint/2010/main" val="3587654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ruption_-22-_aout_-2004_-0"/>
          <p:cNvPicPr>
            <a:picLocks noChangeAspect="1" noChangeArrowheads="1"/>
          </p:cNvPicPr>
          <p:nvPr/>
        </p:nvPicPr>
        <p:blipFill>
          <a:blip r:embed="rId3" cstate="print"/>
          <a:srcRect/>
          <a:stretch>
            <a:fillRect/>
          </a:stretch>
        </p:blipFill>
        <p:spPr bwMode="auto">
          <a:xfrm>
            <a:off x="714375" y="428625"/>
            <a:ext cx="6786563" cy="5614988"/>
          </a:xfrm>
          <a:prstGeom prst="rect">
            <a:avLst/>
          </a:prstGeom>
          <a:noFill/>
          <a:ln w="9525">
            <a:noFill/>
            <a:miter lim="800000"/>
            <a:headEnd/>
            <a:tailEnd/>
          </a:ln>
        </p:spPr>
      </p:pic>
    </p:spTree>
    <p:extLst>
      <p:ext uri="{BB962C8B-B14F-4D97-AF65-F5344CB8AC3E}">
        <p14:creationId xmlns:p14="http://schemas.microsoft.com/office/powerpoint/2010/main" val="26201164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oulee_pyro"/>
          <p:cNvPicPr>
            <a:picLocks noChangeAspect="1" noChangeArrowheads="1"/>
          </p:cNvPicPr>
          <p:nvPr/>
        </p:nvPicPr>
        <p:blipFill>
          <a:blip r:embed="rId3" cstate="print"/>
          <a:srcRect/>
          <a:stretch>
            <a:fillRect/>
          </a:stretch>
        </p:blipFill>
        <p:spPr bwMode="auto">
          <a:xfrm>
            <a:off x="857250" y="500063"/>
            <a:ext cx="7000875" cy="5711825"/>
          </a:xfrm>
          <a:prstGeom prst="rect">
            <a:avLst/>
          </a:prstGeom>
          <a:noFill/>
          <a:ln w="9525">
            <a:noFill/>
            <a:miter lim="800000"/>
            <a:headEnd/>
            <a:tailEnd/>
          </a:ln>
        </p:spPr>
      </p:pic>
    </p:spTree>
    <p:extLst>
      <p:ext uri="{BB962C8B-B14F-4D97-AF65-F5344CB8AC3E}">
        <p14:creationId xmlns:p14="http://schemas.microsoft.com/office/powerpoint/2010/main" val="12222656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txBox="1">
            <a:spLocks noGrp="1"/>
          </p:cNvSpPr>
          <p:nvPr>
            <p:ph idx="1"/>
          </p:nvPr>
        </p:nvSpPr>
        <p:spPr>
          <a:xfrm>
            <a:off x="457200" y="404813"/>
            <a:ext cx="8229600" cy="5721350"/>
          </a:xfrm>
        </p:spPr>
        <p:txBody>
          <a:bodyPr/>
          <a:lstStyle/>
          <a:p>
            <a:pPr>
              <a:spcBef>
                <a:spcPts val="700"/>
              </a:spcBef>
              <a:buNone/>
            </a:pPr>
            <a:r>
              <a:rPr lang="fr-FR" altLang="fr-FR" dirty="0" smtClean="0">
                <a:latin typeface="Calibri" pitchFamily="34" charset="0"/>
                <a:cs typeface="Mangal" pitchFamily="18" charset="0"/>
              </a:rPr>
              <a:t>L’activité géologique et atmosphérique de la Terre, sont responsables de nombreuses </a:t>
            </a:r>
            <a:r>
              <a:rPr lang="fr-FR" altLang="fr-FR" dirty="0" smtClean="0">
                <a:solidFill>
                  <a:srgbClr val="FF0000"/>
                </a:solidFill>
                <a:latin typeface="Calibri" pitchFamily="34" charset="0"/>
                <a:cs typeface="Mangal" pitchFamily="18" charset="0"/>
              </a:rPr>
              <a:t>catastrophes</a:t>
            </a:r>
            <a:r>
              <a:rPr lang="fr-FR" altLang="fr-FR" dirty="0" smtClean="0">
                <a:latin typeface="Calibri" pitchFamily="34" charset="0"/>
                <a:cs typeface="Mangal" pitchFamily="18" charset="0"/>
              </a:rPr>
              <a:t>. Ces activités terrestres entraînent donc des </a:t>
            </a:r>
            <a:r>
              <a:rPr lang="fr-FR" altLang="fr-FR" dirty="0" smtClean="0">
                <a:solidFill>
                  <a:srgbClr val="FF0000"/>
                </a:solidFill>
                <a:latin typeface="Calibri" pitchFamily="34" charset="0"/>
                <a:cs typeface="Mangal" pitchFamily="18" charset="0"/>
              </a:rPr>
              <a:t>risques</a:t>
            </a:r>
            <a:r>
              <a:rPr lang="fr-FR" altLang="fr-FR" dirty="0" smtClean="0">
                <a:latin typeface="Calibri" pitchFamily="34" charset="0"/>
                <a:cs typeface="Mangal" pitchFamily="18" charset="0"/>
              </a:rPr>
              <a:t> pour l’Homme.</a:t>
            </a:r>
          </a:p>
          <a:p>
            <a:pPr eaLnBrk="1" hangingPunct="1">
              <a:spcBef>
                <a:spcPts val="700"/>
              </a:spcBef>
            </a:pPr>
            <a:endParaRPr lang="fr-FR" altLang="fr-FR" dirty="0" smtClean="0">
              <a:latin typeface="Calibri" pitchFamily="34" charset="0"/>
              <a:cs typeface="Mangal" pitchFamily="18" charset="0"/>
            </a:endParaRPr>
          </a:p>
          <a:p>
            <a:pPr eaLnBrk="1" hangingPunct="1">
              <a:buNone/>
            </a:pPr>
            <a:r>
              <a:rPr lang="fr-FR" altLang="fr-FR" sz="3600" dirty="0" smtClean="0">
                <a:solidFill>
                  <a:srgbClr val="00B050"/>
                </a:solidFill>
                <a:latin typeface="Calibri" pitchFamily="34" charset="0"/>
                <a:cs typeface="Mangal" pitchFamily="18" charset="0"/>
              </a:rPr>
              <a:t>Comment l’Homme peut-il faire face à ces risques pour s’en protéger ?</a:t>
            </a:r>
          </a:p>
          <a:p>
            <a:endParaRPr lang="fr-FR" altLang="fr-FR" dirty="0" smtClean="0">
              <a:latin typeface="Calibri" pitchFamily="34" charset="0"/>
              <a:cs typeface="Mangal" pitchFamily="18" charset="0"/>
            </a:endParaRPr>
          </a:p>
        </p:txBody>
      </p:sp>
    </p:spTree>
    <p:extLst>
      <p:ext uri="{BB962C8B-B14F-4D97-AF65-F5344CB8AC3E}">
        <p14:creationId xmlns:p14="http://schemas.microsoft.com/office/powerpoint/2010/main" val="25649513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yn001_original_686_458_pjpeg_34457_8e40265b4d8110038b05d95409e50a4b"/>
          <p:cNvPicPr>
            <a:picLocks noChangeAspect="1" noChangeArrowheads="1"/>
          </p:cNvPicPr>
          <p:nvPr/>
        </p:nvPicPr>
        <p:blipFill>
          <a:blip r:embed="rId3" cstate="print"/>
          <a:srcRect/>
          <a:stretch>
            <a:fillRect/>
          </a:stretch>
        </p:blipFill>
        <p:spPr bwMode="auto">
          <a:xfrm>
            <a:off x="214313" y="571500"/>
            <a:ext cx="8440737" cy="5643563"/>
          </a:xfrm>
          <a:prstGeom prst="rect">
            <a:avLst/>
          </a:prstGeom>
          <a:noFill/>
          <a:ln w="9525">
            <a:noFill/>
            <a:miter lim="800000"/>
            <a:headEnd/>
            <a:tailEnd/>
          </a:ln>
        </p:spPr>
      </p:pic>
    </p:spTree>
    <p:extLst>
      <p:ext uri="{BB962C8B-B14F-4D97-AF65-F5344CB8AC3E}">
        <p14:creationId xmlns:p14="http://schemas.microsoft.com/office/powerpoint/2010/main" val="33903448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642938"/>
            <a:ext cx="8229600" cy="5483225"/>
          </a:xfrm>
        </p:spPr>
        <p:txBody>
          <a:bodyPr/>
          <a:lstStyle/>
          <a:p>
            <a:pPr eaLnBrk="1" hangingPunct="1">
              <a:buFont typeface="Arial" charset="0"/>
              <a:buNone/>
              <a:defRPr/>
            </a:pPr>
            <a:r>
              <a:rPr lang="fr-FR" dirty="0" smtClean="0">
                <a:solidFill>
                  <a:srgbClr val="00B050"/>
                </a:solidFill>
              </a:rPr>
              <a:t>Pourquoi le risque volcanique n’est pas toujours aussi important ?</a:t>
            </a:r>
          </a:p>
          <a:p>
            <a:pPr eaLnBrk="1" hangingPunct="1">
              <a:buFont typeface="Arial" charset="0"/>
              <a:buNone/>
              <a:defRPr/>
            </a:pPr>
            <a:endParaRPr lang="fr-FR" dirty="0" smtClean="0">
              <a:solidFill>
                <a:srgbClr val="00B050"/>
              </a:solidFill>
            </a:endParaRPr>
          </a:p>
          <a:p>
            <a:pPr marL="571500" indent="-571500" eaLnBrk="1" hangingPunct="1">
              <a:buNone/>
              <a:defRPr/>
            </a:pPr>
            <a:endParaRPr lang="fr-FR" b="1" u="sng" dirty="0">
              <a:solidFill>
                <a:srgbClr val="FF0000"/>
              </a:solidFill>
            </a:endParaRPr>
          </a:p>
          <a:p>
            <a:pPr marL="0" indent="0" eaLnBrk="1" hangingPunct="1">
              <a:buFont typeface="Arial" charset="0"/>
              <a:buNone/>
              <a:defRPr/>
            </a:pPr>
            <a:r>
              <a:rPr lang="fr-FR" b="1" u="sng" dirty="0" smtClean="0"/>
              <a:t>Film éruption Mérapi</a:t>
            </a:r>
            <a:r>
              <a:rPr lang="fr-FR" b="1" u="sng" dirty="0"/>
              <a:t> </a:t>
            </a:r>
            <a:r>
              <a:rPr lang="fr-FR" b="1" u="sng" dirty="0" smtClean="0"/>
              <a:t>et piton de la fournaise.</a:t>
            </a:r>
            <a:endParaRPr lang="fr-FR" dirty="0" smtClean="0"/>
          </a:p>
        </p:txBody>
      </p:sp>
    </p:spTree>
    <p:extLst>
      <p:ext uri="{BB962C8B-B14F-4D97-AF65-F5344CB8AC3E}">
        <p14:creationId xmlns:p14="http://schemas.microsoft.com/office/powerpoint/2010/main" val="13268427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76250"/>
            <a:ext cx="8229600" cy="941388"/>
          </a:xfrm>
        </p:spPr>
        <p:txBody>
          <a:bodyPr rtlCol="0">
            <a:normAutofit fontScale="90000"/>
          </a:bodyPr>
          <a:lstStyle/>
          <a:p>
            <a:pPr eaLnBrk="1" fontAlgn="auto" hangingPunct="1">
              <a:spcAft>
                <a:spcPts val="0"/>
              </a:spcAft>
              <a:defRPr/>
            </a:pPr>
            <a:r>
              <a:rPr lang="fr-FR" sz="3200" b="1" u="sng" dirty="0"/>
              <a:t>Activité </a:t>
            </a:r>
            <a:r>
              <a:rPr lang="fr-FR" sz="3200" b="1" u="sng" dirty="0" smtClean="0"/>
              <a:t>6 : </a:t>
            </a:r>
            <a:r>
              <a:rPr lang="fr-FR" sz="3200" dirty="0"/>
              <a:t>classer les informations trouvées sur le site </a:t>
            </a:r>
            <a:r>
              <a:rPr lang="fr-FR" sz="3200" dirty="0" smtClean="0"/>
              <a:t>internet</a:t>
            </a:r>
          </a:p>
        </p:txBody>
      </p:sp>
      <p:graphicFrame>
        <p:nvGraphicFramePr>
          <p:cNvPr id="5" name="Tableau 4"/>
          <p:cNvGraphicFramePr>
            <a:graphicFrameLocks noGrp="1"/>
          </p:cNvGraphicFramePr>
          <p:nvPr/>
        </p:nvGraphicFramePr>
        <p:xfrm>
          <a:off x="323850" y="1635125"/>
          <a:ext cx="8569325" cy="4265829"/>
        </p:xfrm>
        <a:graphic>
          <a:graphicData uri="http://schemas.openxmlformats.org/drawingml/2006/table">
            <a:tbl>
              <a:tblPr/>
              <a:tblGrid>
                <a:gridCol w="2823225"/>
                <a:gridCol w="2690641"/>
                <a:gridCol w="3055459"/>
              </a:tblGrid>
              <a:tr h="658690">
                <a:tc>
                  <a:txBody>
                    <a:bodyPr/>
                    <a:lstStyle/>
                    <a:p>
                      <a:pPr algn="ctr">
                        <a:spcAft>
                          <a:spcPts val="0"/>
                        </a:spcAft>
                      </a:pPr>
                      <a:r>
                        <a:rPr lang="fr-FR" sz="1900" b="1" dirty="0">
                          <a:solidFill>
                            <a:srgbClr val="000000"/>
                          </a:solidFill>
                          <a:latin typeface="Times New Roman"/>
                          <a:ea typeface="Times New Roman"/>
                          <a:cs typeface="Times New Roman"/>
                        </a:rPr>
                        <a:t>Type de volcan :</a:t>
                      </a:r>
                      <a:endParaRPr lang="fr-FR" sz="1200" dirty="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8690">
                <a:tc>
                  <a:txBody>
                    <a:bodyPr/>
                    <a:lstStyle/>
                    <a:p>
                      <a:pPr algn="ctr">
                        <a:spcAft>
                          <a:spcPts val="0"/>
                        </a:spcAft>
                      </a:pPr>
                      <a:r>
                        <a:rPr lang="fr-FR" sz="2000" b="1">
                          <a:solidFill>
                            <a:srgbClr val="000000"/>
                          </a:solidFill>
                          <a:latin typeface="Times New Roman"/>
                          <a:ea typeface="Times New Roman"/>
                          <a:cs typeface="Times New Roman"/>
                        </a:rPr>
                        <a:t>Noms et localisations des volcans étudiés</a:t>
                      </a:r>
                      <a:endParaRPr lang="fr-FR" sz="200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9539">
                <a:tc>
                  <a:txBody>
                    <a:bodyPr/>
                    <a:lstStyle/>
                    <a:p>
                      <a:pPr algn="ctr">
                        <a:spcAft>
                          <a:spcPts val="0"/>
                        </a:spcAft>
                      </a:pPr>
                      <a:r>
                        <a:rPr lang="fr-FR" sz="2000" b="1">
                          <a:solidFill>
                            <a:srgbClr val="000000"/>
                          </a:solidFill>
                          <a:latin typeface="Times New Roman"/>
                          <a:ea typeface="Times New Roman"/>
                          <a:cs typeface="Times New Roman"/>
                        </a:rPr>
                        <a:t>Forme de l’édifice volcanique.</a:t>
                      </a:r>
                      <a:endParaRPr lang="fr-FR" sz="200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4308">
                <a:tc>
                  <a:txBody>
                    <a:bodyPr/>
                    <a:lstStyle/>
                    <a:p>
                      <a:pPr algn="ctr">
                        <a:spcAft>
                          <a:spcPts val="0"/>
                        </a:spcAft>
                      </a:pPr>
                      <a:r>
                        <a:rPr lang="fr-FR" sz="2000" b="1">
                          <a:solidFill>
                            <a:srgbClr val="000000"/>
                          </a:solidFill>
                          <a:latin typeface="Times New Roman"/>
                          <a:ea typeface="Times New Roman"/>
                          <a:cs typeface="Times New Roman"/>
                        </a:rPr>
                        <a:t>Manifestations </a:t>
                      </a:r>
                      <a:r>
                        <a:rPr lang="fr-FR" sz="2000">
                          <a:solidFill>
                            <a:srgbClr val="000000"/>
                          </a:solidFill>
                          <a:latin typeface="Times New Roman"/>
                          <a:ea typeface="Times New Roman"/>
                          <a:cs typeface="Times New Roman"/>
                        </a:rPr>
                        <a:t>(phénomènes observés pendant l’éruption)</a:t>
                      </a:r>
                      <a:endParaRPr lang="fr-FR" sz="200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9539">
                <a:tc>
                  <a:txBody>
                    <a:bodyPr/>
                    <a:lstStyle/>
                    <a:p>
                      <a:pPr algn="ctr">
                        <a:spcAft>
                          <a:spcPts val="0"/>
                        </a:spcAft>
                      </a:pPr>
                      <a:r>
                        <a:rPr lang="fr-FR" sz="2000" b="1" dirty="0">
                          <a:solidFill>
                            <a:srgbClr val="000000"/>
                          </a:solidFill>
                          <a:latin typeface="Times New Roman"/>
                          <a:ea typeface="Times New Roman"/>
                          <a:cs typeface="Times New Roman"/>
                        </a:rPr>
                        <a:t>Qualité de la lave</a:t>
                      </a:r>
                      <a:r>
                        <a:rPr lang="fr-FR" sz="2000" dirty="0">
                          <a:solidFill>
                            <a:srgbClr val="000000"/>
                          </a:solidFill>
                          <a:latin typeface="Times New Roman"/>
                          <a:ea typeface="Times New Roman"/>
                          <a:cs typeface="Times New Roman"/>
                        </a:rPr>
                        <a:t> </a:t>
                      </a:r>
                      <a:endParaRPr lang="fr-FR" sz="2000" dirty="0">
                        <a:latin typeface="Times New Roman"/>
                        <a:ea typeface="Times New Roman"/>
                        <a:cs typeface="Times New Roman"/>
                      </a:endParaRPr>
                    </a:p>
                    <a:p>
                      <a:pPr algn="ctr">
                        <a:spcAft>
                          <a:spcPts val="0"/>
                        </a:spcAft>
                      </a:pPr>
                      <a:r>
                        <a:rPr lang="fr-FR" sz="2000" dirty="0">
                          <a:solidFill>
                            <a:srgbClr val="000000"/>
                          </a:solidFill>
                          <a:latin typeface="Times New Roman"/>
                          <a:ea typeface="Times New Roman"/>
                          <a:cs typeface="Times New Roman"/>
                        </a:rPr>
                        <a:t>(plutôt fluide ou pâteuse)</a:t>
                      </a:r>
                      <a:endParaRPr lang="fr-FR" sz="2000" dirty="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4849">
                <a:tc>
                  <a:txBody>
                    <a:bodyPr/>
                    <a:lstStyle/>
                    <a:p>
                      <a:pPr algn="ctr">
                        <a:spcAft>
                          <a:spcPts val="0"/>
                        </a:spcAft>
                      </a:pPr>
                      <a:r>
                        <a:rPr lang="fr-FR" sz="2000" b="1" dirty="0">
                          <a:solidFill>
                            <a:srgbClr val="000000"/>
                          </a:solidFill>
                          <a:latin typeface="Times New Roman"/>
                          <a:ea typeface="Times New Roman"/>
                          <a:cs typeface="Times New Roman"/>
                        </a:rPr>
                        <a:t>Conséquences </a:t>
                      </a:r>
                      <a:endParaRPr lang="fr-FR" sz="2000" dirty="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79040110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2933106622"/>
              </p:ext>
            </p:extLst>
          </p:nvPr>
        </p:nvGraphicFramePr>
        <p:xfrm>
          <a:off x="323850" y="1635125"/>
          <a:ext cx="8569325" cy="4265829"/>
        </p:xfrm>
        <a:graphic>
          <a:graphicData uri="http://schemas.openxmlformats.org/drawingml/2006/table">
            <a:tbl>
              <a:tblPr/>
              <a:tblGrid>
                <a:gridCol w="2823225"/>
                <a:gridCol w="2690641"/>
                <a:gridCol w="3055459"/>
              </a:tblGrid>
              <a:tr h="658690">
                <a:tc>
                  <a:txBody>
                    <a:bodyPr/>
                    <a:lstStyle/>
                    <a:p>
                      <a:pPr algn="ctr">
                        <a:spcAft>
                          <a:spcPts val="0"/>
                        </a:spcAft>
                      </a:pPr>
                      <a:r>
                        <a:rPr lang="fr-FR" sz="1900" b="1" dirty="0">
                          <a:solidFill>
                            <a:srgbClr val="000000"/>
                          </a:solidFill>
                          <a:latin typeface="Times New Roman"/>
                          <a:ea typeface="Times New Roman"/>
                          <a:cs typeface="Times New Roman"/>
                        </a:rPr>
                        <a:t>Type de volcan :</a:t>
                      </a:r>
                      <a:endParaRPr lang="fr-FR" sz="1200" dirty="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2400" dirty="0" smtClean="0">
                          <a:solidFill>
                            <a:srgbClr val="008000"/>
                          </a:solidFill>
                          <a:latin typeface="Times New Roman"/>
                          <a:ea typeface="Times New Roman"/>
                          <a:cs typeface="Times New Roman"/>
                        </a:rPr>
                        <a:t>Rouge = effusif</a:t>
                      </a:r>
                      <a:endParaRPr lang="fr-FR" sz="24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8690">
                <a:tc>
                  <a:txBody>
                    <a:bodyPr/>
                    <a:lstStyle/>
                    <a:p>
                      <a:pPr algn="ctr">
                        <a:spcAft>
                          <a:spcPts val="0"/>
                        </a:spcAft>
                      </a:pPr>
                      <a:r>
                        <a:rPr lang="fr-FR" sz="2000" b="1">
                          <a:solidFill>
                            <a:srgbClr val="000000"/>
                          </a:solidFill>
                          <a:latin typeface="Times New Roman"/>
                          <a:ea typeface="Times New Roman"/>
                          <a:cs typeface="Times New Roman"/>
                        </a:rPr>
                        <a:t>Noms et localisations des volcans étudiés</a:t>
                      </a:r>
                      <a:endParaRPr lang="fr-FR" sz="200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9539">
                <a:tc>
                  <a:txBody>
                    <a:bodyPr/>
                    <a:lstStyle/>
                    <a:p>
                      <a:pPr algn="ctr">
                        <a:spcAft>
                          <a:spcPts val="0"/>
                        </a:spcAft>
                      </a:pPr>
                      <a:r>
                        <a:rPr lang="fr-FR" sz="2000" b="1">
                          <a:solidFill>
                            <a:srgbClr val="000000"/>
                          </a:solidFill>
                          <a:latin typeface="Times New Roman"/>
                          <a:ea typeface="Times New Roman"/>
                          <a:cs typeface="Times New Roman"/>
                        </a:rPr>
                        <a:t>Forme de l’édifice volcanique.</a:t>
                      </a:r>
                      <a:endParaRPr lang="fr-FR" sz="200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4308">
                <a:tc>
                  <a:txBody>
                    <a:bodyPr/>
                    <a:lstStyle/>
                    <a:p>
                      <a:pPr algn="ctr">
                        <a:spcAft>
                          <a:spcPts val="0"/>
                        </a:spcAft>
                      </a:pPr>
                      <a:r>
                        <a:rPr lang="fr-FR" sz="2000" b="1">
                          <a:solidFill>
                            <a:srgbClr val="000000"/>
                          </a:solidFill>
                          <a:latin typeface="Times New Roman"/>
                          <a:ea typeface="Times New Roman"/>
                          <a:cs typeface="Times New Roman"/>
                        </a:rPr>
                        <a:t>Manifestations </a:t>
                      </a:r>
                      <a:r>
                        <a:rPr lang="fr-FR" sz="2000">
                          <a:solidFill>
                            <a:srgbClr val="000000"/>
                          </a:solidFill>
                          <a:latin typeface="Times New Roman"/>
                          <a:ea typeface="Times New Roman"/>
                          <a:cs typeface="Times New Roman"/>
                        </a:rPr>
                        <a:t>(phénomènes observés pendant l’éruption)</a:t>
                      </a:r>
                      <a:endParaRPr lang="fr-FR" sz="200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9539">
                <a:tc>
                  <a:txBody>
                    <a:bodyPr/>
                    <a:lstStyle/>
                    <a:p>
                      <a:pPr algn="ctr">
                        <a:spcAft>
                          <a:spcPts val="0"/>
                        </a:spcAft>
                      </a:pPr>
                      <a:r>
                        <a:rPr lang="fr-FR" sz="2000" b="1" dirty="0">
                          <a:solidFill>
                            <a:srgbClr val="000000"/>
                          </a:solidFill>
                          <a:latin typeface="Times New Roman"/>
                          <a:ea typeface="Times New Roman"/>
                          <a:cs typeface="Times New Roman"/>
                        </a:rPr>
                        <a:t>Qualité de la lave</a:t>
                      </a:r>
                      <a:r>
                        <a:rPr lang="fr-FR" sz="2000" dirty="0">
                          <a:solidFill>
                            <a:srgbClr val="000000"/>
                          </a:solidFill>
                          <a:latin typeface="Times New Roman"/>
                          <a:ea typeface="Times New Roman"/>
                          <a:cs typeface="Times New Roman"/>
                        </a:rPr>
                        <a:t> </a:t>
                      </a:r>
                      <a:endParaRPr lang="fr-FR" sz="2000" dirty="0">
                        <a:latin typeface="Times New Roman"/>
                        <a:ea typeface="Times New Roman"/>
                        <a:cs typeface="Times New Roman"/>
                      </a:endParaRPr>
                    </a:p>
                    <a:p>
                      <a:pPr algn="ctr">
                        <a:spcAft>
                          <a:spcPts val="0"/>
                        </a:spcAft>
                      </a:pPr>
                      <a:r>
                        <a:rPr lang="fr-FR" sz="2000" dirty="0">
                          <a:solidFill>
                            <a:srgbClr val="000000"/>
                          </a:solidFill>
                          <a:latin typeface="Times New Roman"/>
                          <a:ea typeface="Times New Roman"/>
                          <a:cs typeface="Times New Roman"/>
                        </a:rPr>
                        <a:t>(plutôt fluide ou pâteuse)</a:t>
                      </a:r>
                      <a:endParaRPr lang="fr-FR" sz="2000" dirty="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4849">
                <a:tc>
                  <a:txBody>
                    <a:bodyPr/>
                    <a:lstStyle/>
                    <a:p>
                      <a:pPr algn="ctr">
                        <a:spcAft>
                          <a:spcPts val="0"/>
                        </a:spcAft>
                      </a:pPr>
                      <a:r>
                        <a:rPr lang="fr-FR" sz="2000" b="1" dirty="0">
                          <a:solidFill>
                            <a:srgbClr val="000000"/>
                          </a:solidFill>
                          <a:latin typeface="Times New Roman"/>
                          <a:ea typeface="Times New Roman"/>
                          <a:cs typeface="Times New Roman"/>
                        </a:rPr>
                        <a:t>Conséquences </a:t>
                      </a:r>
                      <a:endParaRPr lang="fr-FR" sz="2000" dirty="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924071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2879775395"/>
              </p:ext>
            </p:extLst>
          </p:nvPr>
        </p:nvGraphicFramePr>
        <p:xfrm>
          <a:off x="323850" y="1635125"/>
          <a:ext cx="8569325" cy="4338659"/>
        </p:xfrm>
        <a:graphic>
          <a:graphicData uri="http://schemas.openxmlformats.org/drawingml/2006/table">
            <a:tbl>
              <a:tblPr/>
              <a:tblGrid>
                <a:gridCol w="2823225"/>
                <a:gridCol w="2690641"/>
                <a:gridCol w="3055459"/>
              </a:tblGrid>
              <a:tr h="658690">
                <a:tc>
                  <a:txBody>
                    <a:bodyPr/>
                    <a:lstStyle/>
                    <a:p>
                      <a:pPr algn="ctr">
                        <a:spcAft>
                          <a:spcPts val="0"/>
                        </a:spcAft>
                      </a:pPr>
                      <a:r>
                        <a:rPr lang="fr-FR" sz="1900" b="1" dirty="0">
                          <a:solidFill>
                            <a:srgbClr val="000000"/>
                          </a:solidFill>
                          <a:latin typeface="Times New Roman"/>
                          <a:ea typeface="Times New Roman"/>
                          <a:cs typeface="Times New Roman"/>
                        </a:rPr>
                        <a:t>Type de volcan :</a:t>
                      </a:r>
                      <a:endParaRPr lang="fr-FR" sz="1200" dirty="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Rouge = effusif</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8690">
                <a:tc>
                  <a:txBody>
                    <a:bodyPr/>
                    <a:lstStyle/>
                    <a:p>
                      <a:pPr algn="ctr">
                        <a:spcAft>
                          <a:spcPts val="0"/>
                        </a:spcAft>
                      </a:pPr>
                      <a:r>
                        <a:rPr lang="fr-FR" sz="2000" b="1">
                          <a:solidFill>
                            <a:srgbClr val="000000"/>
                          </a:solidFill>
                          <a:latin typeface="Times New Roman"/>
                          <a:ea typeface="Times New Roman"/>
                          <a:cs typeface="Times New Roman"/>
                        </a:rPr>
                        <a:t>Noms et localisations des volcans étudiés</a:t>
                      </a:r>
                      <a:endParaRPr lang="fr-FR" sz="200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2400" dirty="0" smtClean="0">
                          <a:solidFill>
                            <a:srgbClr val="008000"/>
                          </a:solidFill>
                          <a:latin typeface="Times New Roman"/>
                          <a:ea typeface="Times New Roman"/>
                          <a:cs typeface="Times New Roman"/>
                        </a:rPr>
                        <a:t>Piton de la fournaise à la réunion</a:t>
                      </a:r>
                      <a:endParaRPr lang="fr-FR" sz="24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9539">
                <a:tc>
                  <a:txBody>
                    <a:bodyPr/>
                    <a:lstStyle/>
                    <a:p>
                      <a:pPr algn="ctr">
                        <a:spcAft>
                          <a:spcPts val="0"/>
                        </a:spcAft>
                      </a:pPr>
                      <a:r>
                        <a:rPr lang="fr-FR" sz="2000" b="1">
                          <a:solidFill>
                            <a:srgbClr val="000000"/>
                          </a:solidFill>
                          <a:latin typeface="Times New Roman"/>
                          <a:ea typeface="Times New Roman"/>
                          <a:cs typeface="Times New Roman"/>
                        </a:rPr>
                        <a:t>Forme de l’édifice volcanique.</a:t>
                      </a:r>
                      <a:endParaRPr lang="fr-FR" sz="200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4308">
                <a:tc>
                  <a:txBody>
                    <a:bodyPr/>
                    <a:lstStyle/>
                    <a:p>
                      <a:pPr algn="ctr">
                        <a:spcAft>
                          <a:spcPts val="0"/>
                        </a:spcAft>
                      </a:pPr>
                      <a:r>
                        <a:rPr lang="fr-FR" sz="2000" b="1">
                          <a:solidFill>
                            <a:srgbClr val="000000"/>
                          </a:solidFill>
                          <a:latin typeface="Times New Roman"/>
                          <a:ea typeface="Times New Roman"/>
                          <a:cs typeface="Times New Roman"/>
                        </a:rPr>
                        <a:t>Manifestations </a:t>
                      </a:r>
                      <a:r>
                        <a:rPr lang="fr-FR" sz="2000">
                          <a:solidFill>
                            <a:srgbClr val="000000"/>
                          </a:solidFill>
                          <a:latin typeface="Times New Roman"/>
                          <a:ea typeface="Times New Roman"/>
                          <a:cs typeface="Times New Roman"/>
                        </a:rPr>
                        <a:t>(phénomènes observés pendant l’éruption)</a:t>
                      </a:r>
                      <a:endParaRPr lang="fr-FR" sz="200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9539">
                <a:tc>
                  <a:txBody>
                    <a:bodyPr/>
                    <a:lstStyle/>
                    <a:p>
                      <a:pPr algn="ctr">
                        <a:spcAft>
                          <a:spcPts val="0"/>
                        </a:spcAft>
                      </a:pPr>
                      <a:r>
                        <a:rPr lang="fr-FR" sz="2000" b="1" dirty="0">
                          <a:solidFill>
                            <a:srgbClr val="000000"/>
                          </a:solidFill>
                          <a:latin typeface="Times New Roman"/>
                          <a:ea typeface="Times New Roman"/>
                          <a:cs typeface="Times New Roman"/>
                        </a:rPr>
                        <a:t>Qualité de la lave</a:t>
                      </a:r>
                      <a:r>
                        <a:rPr lang="fr-FR" sz="2000" dirty="0">
                          <a:solidFill>
                            <a:srgbClr val="000000"/>
                          </a:solidFill>
                          <a:latin typeface="Times New Roman"/>
                          <a:ea typeface="Times New Roman"/>
                          <a:cs typeface="Times New Roman"/>
                        </a:rPr>
                        <a:t> </a:t>
                      </a:r>
                      <a:endParaRPr lang="fr-FR" sz="2000" dirty="0">
                        <a:latin typeface="Times New Roman"/>
                        <a:ea typeface="Times New Roman"/>
                        <a:cs typeface="Times New Roman"/>
                      </a:endParaRPr>
                    </a:p>
                    <a:p>
                      <a:pPr algn="ctr">
                        <a:spcAft>
                          <a:spcPts val="0"/>
                        </a:spcAft>
                      </a:pPr>
                      <a:r>
                        <a:rPr lang="fr-FR" sz="2000" dirty="0">
                          <a:solidFill>
                            <a:srgbClr val="000000"/>
                          </a:solidFill>
                          <a:latin typeface="Times New Roman"/>
                          <a:ea typeface="Times New Roman"/>
                          <a:cs typeface="Times New Roman"/>
                        </a:rPr>
                        <a:t>(plutôt fluide ou pâteuse)</a:t>
                      </a:r>
                      <a:endParaRPr lang="fr-FR" sz="2000" dirty="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4849">
                <a:tc>
                  <a:txBody>
                    <a:bodyPr/>
                    <a:lstStyle/>
                    <a:p>
                      <a:pPr algn="ctr">
                        <a:spcAft>
                          <a:spcPts val="0"/>
                        </a:spcAft>
                      </a:pPr>
                      <a:r>
                        <a:rPr lang="fr-FR" sz="2000" b="1" dirty="0">
                          <a:solidFill>
                            <a:srgbClr val="000000"/>
                          </a:solidFill>
                          <a:latin typeface="Times New Roman"/>
                          <a:ea typeface="Times New Roman"/>
                          <a:cs typeface="Times New Roman"/>
                        </a:rPr>
                        <a:t>Conséquences </a:t>
                      </a:r>
                      <a:endParaRPr lang="fr-FR" sz="2000" dirty="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62622427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1619914903"/>
              </p:ext>
            </p:extLst>
          </p:nvPr>
        </p:nvGraphicFramePr>
        <p:xfrm>
          <a:off x="323850" y="1635125"/>
          <a:ext cx="8569325" cy="4753509"/>
        </p:xfrm>
        <a:graphic>
          <a:graphicData uri="http://schemas.openxmlformats.org/drawingml/2006/table">
            <a:tbl>
              <a:tblPr/>
              <a:tblGrid>
                <a:gridCol w="2823225"/>
                <a:gridCol w="2690641"/>
                <a:gridCol w="3055459"/>
              </a:tblGrid>
              <a:tr h="658690">
                <a:tc>
                  <a:txBody>
                    <a:bodyPr/>
                    <a:lstStyle/>
                    <a:p>
                      <a:pPr algn="ctr">
                        <a:spcAft>
                          <a:spcPts val="0"/>
                        </a:spcAft>
                      </a:pPr>
                      <a:r>
                        <a:rPr lang="fr-FR" sz="1900" b="1" dirty="0">
                          <a:solidFill>
                            <a:srgbClr val="000000"/>
                          </a:solidFill>
                          <a:latin typeface="Times New Roman"/>
                          <a:ea typeface="Times New Roman"/>
                          <a:cs typeface="Times New Roman"/>
                        </a:rPr>
                        <a:t>Type de volcan :</a:t>
                      </a:r>
                      <a:endParaRPr lang="fr-FR" sz="1200" dirty="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Rouge = effusif</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8690">
                <a:tc>
                  <a:txBody>
                    <a:bodyPr/>
                    <a:lstStyle/>
                    <a:p>
                      <a:pPr algn="ctr">
                        <a:spcAft>
                          <a:spcPts val="0"/>
                        </a:spcAft>
                      </a:pPr>
                      <a:r>
                        <a:rPr lang="fr-FR" sz="2000" b="1">
                          <a:solidFill>
                            <a:srgbClr val="000000"/>
                          </a:solidFill>
                          <a:latin typeface="Times New Roman"/>
                          <a:ea typeface="Times New Roman"/>
                          <a:cs typeface="Times New Roman"/>
                        </a:rPr>
                        <a:t>Noms et localisations des volcans étudiés</a:t>
                      </a:r>
                      <a:endParaRPr lang="fr-FR" sz="200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Piton de la fournaise à la réunion</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9539">
                <a:tc>
                  <a:txBody>
                    <a:bodyPr/>
                    <a:lstStyle/>
                    <a:p>
                      <a:pPr algn="ctr">
                        <a:spcAft>
                          <a:spcPts val="0"/>
                        </a:spcAft>
                      </a:pPr>
                      <a:r>
                        <a:rPr lang="fr-FR" sz="2000" b="1">
                          <a:solidFill>
                            <a:srgbClr val="000000"/>
                          </a:solidFill>
                          <a:latin typeface="Times New Roman"/>
                          <a:ea typeface="Times New Roman"/>
                          <a:cs typeface="Times New Roman"/>
                        </a:rPr>
                        <a:t>Forme de l’édifice volcanique.</a:t>
                      </a:r>
                      <a:endParaRPr lang="fr-FR" sz="200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2400" dirty="0" smtClean="0">
                          <a:solidFill>
                            <a:srgbClr val="008000"/>
                          </a:solidFill>
                          <a:latin typeface="Times New Roman"/>
                          <a:ea typeface="Times New Roman"/>
                          <a:cs typeface="Times New Roman"/>
                        </a:rPr>
                        <a:t>Cône, volcan plat avec un gros cratère au sommet</a:t>
                      </a:r>
                      <a:endParaRPr lang="fr-FR" sz="24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4308">
                <a:tc>
                  <a:txBody>
                    <a:bodyPr/>
                    <a:lstStyle/>
                    <a:p>
                      <a:pPr algn="ctr">
                        <a:spcAft>
                          <a:spcPts val="0"/>
                        </a:spcAft>
                      </a:pPr>
                      <a:r>
                        <a:rPr lang="fr-FR" sz="2000" b="1">
                          <a:solidFill>
                            <a:srgbClr val="000000"/>
                          </a:solidFill>
                          <a:latin typeface="Times New Roman"/>
                          <a:ea typeface="Times New Roman"/>
                          <a:cs typeface="Times New Roman"/>
                        </a:rPr>
                        <a:t>Manifestations </a:t>
                      </a:r>
                      <a:r>
                        <a:rPr lang="fr-FR" sz="2000">
                          <a:solidFill>
                            <a:srgbClr val="000000"/>
                          </a:solidFill>
                          <a:latin typeface="Times New Roman"/>
                          <a:ea typeface="Times New Roman"/>
                          <a:cs typeface="Times New Roman"/>
                        </a:rPr>
                        <a:t>(phénomènes observés pendant l’éruption)</a:t>
                      </a:r>
                      <a:endParaRPr lang="fr-FR" sz="200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9539">
                <a:tc>
                  <a:txBody>
                    <a:bodyPr/>
                    <a:lstStyle/>
                    <a:p>
                      <a:pPr algn="ctr">
                        <a:spcAft>
                          <a:spcPts val="0"/>
                        </a:spcAft>
                      </a:pPr>
                      <a:r>
                        <a:rPr lang="fr-FR" sz="2000" b="1" dirty="0">
                          <a:solidFill>
                            <a:srgbClr val="000000"/>
                          </a:solidFill>
                          <a:latin typeface="Times New Roman"/>
                          <a:ea typeface="Times New Roman"/>
                          <a:cs typeface="Times New Roman"/>
                        </a:rPr>
                        <a:t>Qualité de la lave</a:t>
                      </a:r>
                      <a:r>
                        <a:rPr lang="fr-FR" sz="2000" dirty="0">
                          <a:solidFill>
                            <a:srgbClr val="000000"/>
                          </a:solidFill>
                          <a:latin typeface="Times New Roman"/>
                          <a:ea typeface="Times New Roman"/>
                          <a:cs typeface="Times New Roman"/>
                        </a:rPr>
                        <a:t> </a:t>
                      </a:r>
                      <a:endParaRPr lang="fr-FR" sz="2000" dirty="0">
                        <a:latin typeface="Times New Roman"/>
                        <a:ea typeface="Times New Roman"/>
                        <a:cs typeface="Times New Roman"/>
                      </a:endParaRPr>
                    </a:p>
                    <a:p>
                      <a:pPr algn="ctr">
                        <a:spcAft>
                          <a:spcPts val="0"/>
                        </a:spcAft>
                      </a:pPr>
                      <a:r>
                        <a:rPr lang="fr-FR" sz="2000" dirty="0">
                          <a:solidFill>
                            <a:srgbClr val="000000"/>
                          </a:solidFill>
                          <a:latin typeface="Times New Roman"/>
                          <a:ea typeface="Times New Roman"/>
                          <a:cs typeface="Times New Roman"/>
                        </a:rPr>
                        <a:t>(plutôt fluide ou pâteuse)</a:t>
                      </a:r>
                      <a:endParaRPr lang="fr-FR" sz="2000" dirty="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4849">
                <a:tc>
                  <a:txBody>
                    <a:bodyPr/>
                    <a:lstStyle/>
                    <a:p>
                      <a:pPr algn="ctr">
                        <a:spcAft>
                          <a:spcPts val="0"/>
                        </a:spcAft>
                      </a:pPr>
                      <a:r>
                        <a:rPr lang="fr-FR" sz="2000" b="1" dirty="0">
                          <a:solidFill>
                            <a:srgbClr val="000000"/>
                          </a:solidFill>
                          <a:latin typeface="Times New Roman"/>
                          <a:ea typeface="Times New Roman"/>
                          <a:cs typeface="Times New Roman"/>
                        </a:rPr>
                        <a:t>Conséquences </a:t>
                      </a:r>
                      <a:endParaRPr lang="fr-FR" sz="2000" dirty="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28830762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819692123"/>
              </p:ext>
            </p:extLst>
          </p:nvPr>
        </p:nvGraphicFramePr>
        <p:xfrm>
          <a:off x="323850" y="1635125"/>
          <a:ext cx="8569325" cy="4265829"/>
        </p:xfrm>
        <a:graphic>
          <a:graphicData uri="http://schemas.openxmlformats.org/drawingml/2006/table">
            <a:tbl>
              <a:tblPr/>
              <a:tblGrid>
                <a:gridCol w="2823225"/>
                <a:gridCol w="2690641"/>
                <a:gridCol w="3055459"/>
              </a:tblGrid>
              <a:tr h="658690">
                <a:tc>
                  <a:txBody>
                    <a:bodyPr/>
                    <a:lstStyle/>
                    <a:p>
                      <a:pPr algn="ctr">
                        <a:spcAft>
                          <a:spcPts val="0"/>
                        </a:spcAft>
                      </a:pPr>
                      <a:r>
                        <a:rPr lang="fr-FR" sz="1900" b="1" dirty="0">
                          <a:solidFill>
                            <a:srgbClr val="000000"/>
                          </a:solidFill>
                          <a:latin typeface="Times New Roman"/>
                          <a:ea typeface="Times New Roman"/>
                          <a:cs typeface="Times New Roman"/>
                        </a:rPr>
                        <a:t>Type de volcan :</a:t>
                      </a:r>
                      <a:endParaRPr lang="fr-FR" sz="1200" dirty="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Rouge = effusif</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8690">
                <a:tc>
                  <a:txBody>
                    <a:bodyPr/>
                    <a:lstStyle/>
                    <a:p>
                      <a:pPr algn="ctr">
                        <a:spcAft>
                          <a:spcPts val="0"/>
                        </a:spcAft>
                      </a:pPr>
                      <a:r>
                        <a:rPr lang="fr-FR" sz="2000" b="1">
                          <a:solidFill>
                            <a:srgbClr val="000000"/>
                          </a:solidFill>
                          <a:latin typeface="Times New Roman"/>
                          <a:ea typeface="Times New Roman"/>
                          <a:cs typeface="Times New Roman"/>
                        </a:rPr>
                        <a:t>Noms et localisations des volcans étudiés</a:t>
                      </a:r>
                      <a:endParaRPr lang="fr-FR" sz="200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Piton de la fournaise à la réunion</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9539">
                <a:tc>
                  <a:txBody>
                    <a:bodyPr/>
                    <a:lstStyle/>
                    <a:p>
                      <a:pPr algn="ctr">
                        <a:spcAft>
                          <a:spcPts val="0"/>
                        </a:spcAft>
                      </a:pPr>
                      <a:r>
                        <a:rPr lang="fr-FR" sz="2000" b="1">
                          <a:solidFill>
                            <a:srgbClr val="000000"/>
                          </a:solidFill>
                          <a:latin typeface="Times New Roman"/>
                          <a:ea typeface="Times New Roman"/>
                          <a:cs typeface="Times New Roman"/>
                        </a:rPr>
                        <a:t>Forme de l’édifice volcanique.</a:t>
                      </a:r>
                      <a:endParaRPr lang="fr-FR" sz="200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Cône, volcan plat avec un gros cratère au sommet</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4308">
                <a:tc>
                  <a:txBody>
                    <a:bodyPr/>
                    <a:lstStyle/>
                    <a:p>
                      <a:pPr algn="ctr">
                        <a:spcAft>
                          <a:spcPts val="0"/>
                        </a:spcAft>
                      </a:pPr>
                      <a:r>
                        <a:rPr lang="fr-FR" sz="2000" b="1">
                          <a:solidFill>
                            <a:srgbClr val="000000"/>
                          </a:solidFill>
                          <a:latin typeface="Times New Roman"/>
                          <a:ea typeface="Times New Roman"/>
                          <a:cs typeface="Times New Roman"/>
                        </a:rPr>
                        <a:t>Manifestations </a:t>
                      </a:r>
                      <a:r>
                        <a:rPr lang="fr-FR" sz="2000">
                          <a:solidFill>
                            <a:srgbClr val="000000"/>
                          </a:solidFill>
                          <a:latin typeface="Times New Roman"/>
                          <a:ea typeface="Times New Roman"/>
                          <a:cs typeface="Times New Roman"/>
                        </a:rPr>
                        <a:t>(phénomènes observés pendant l’éruption)</a:t>
                      </a:r>
                      <a:endParaRPr lang="fr-FR" sz="200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2400" dirty="0" smtClean="0">
                          <a:solidFill>
                            <a:srgbClr val="008000"/>
                          </a:solidFill>
                          <a:latin typeface="Times New Roman"/>
                          <a:ea typeface="Times New Roman"/>
                          <a:cs typeface="Times New Roman"/>
                        </a:rPr>
                        <a:t>Coulées de lave et fontaines de lave</a:t>
                      </a:r>
                      <a:endParaRPr lang="fr-FR" sz="24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9539">
                <a:tc>
                  <a:txBody>
                    <a:bodyPr/>
                    <a:lstStyle/>
                    <a:p>
                      <a:pPr algn="ctr">
                        <a:spcAft>
                          <a:spcPts val="0"/>
                        </a:spcAft>
                      </a:pPr>
                      <a:r>
                        <a:rPr lang="fr-FR" sz="2000" b="1" dirty="0">
                          <a:solidFill>
                            <a:srgbClr val="000000"/>
                          </a:solidFill>
                          <a:latin typeface="Times New Roman"/>
                          <a:ea typeface="Times New Roman"/>
                          <a:cs typeface="Times New Roman"/>
                        </a:rPr>
                        <a:t>Qualité de la lave</a:t>
                      </a:r>
                      <a:r>
                        <a:rPr lang="fr-FR" sz="2000" dirty="0">
                          <a:solidFill>
                            <a:srgbClr val="000000"/>
                          </a:solidFill>
                          <a:latin typeface="Times New Roman"/>
                          <a:ea typeface="Times New Roman"/>
                          <a:cs typeface="Times New Roman"/>
                        </a:rPr>
                        <a:t> </a:t>
                      </a:r>
                      <a:endParaRPr lang="fr-FR" sz="2000" dirty="0">
                        <a:latin typeface="Times New Roman"/>
                        <a:ea typeface="Times New Roman"/>
                        <a:cs typeface="Times New Roman"/>
                      </a:endParaRPr>
                    </a:p>
                    <a:p>
                      <a:pPr algn="ctr">
                        <a:spcAft>
                          <a:spcPts val="0"/>
                        </a:spcAft>
                      </a:pPr>
                      <a:r>
                        <a:rPr lang="fr-FR" sz="2000" dirty="0">
                          <a:solidFill>
                            <a:srgbClr val="000000"/>
                          </a:solidFill>
                          <a:latin typeface="Times New Roman"/>
                          <a:ea typeface="Times New Roman"/>
                          <a:cs typeface="Times New Roman"/>
                        </a:rPr>
                        <a:t>(plutôt fluide ou pâteuse)</a:t>
                      </a:r>
                      <a:endParaRPr lang="fr-FR" sz="2000" dirty="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4849">
                <a:tc>
                  <a:txBody>
                    <a:bodyPr/>
                    <a:lstStyle/>
                    <a:p>
                      <a:pPr algn="ctr">
                        <a:spcAft>
                          <a:spcPts val="0"/>
                        </a:spcAft>
                      </a:pPr>
                      <a:r>
                        <a:rPr lang="fr-FR" sz="2000" b="1" dirty="0">
                          <a:solidFill>
                            <a:srgbClr val="000000"/>
                          </a:solidFill>
                          <a:latin typeface="Times New Roman"/>
                          <a:ea typeface="Times New Roman"/>
                          <a:cs typeface="Times New Roman"/>
                        </a:rPr>
                        <a:t>Conséquences </a:t>
                      </a:r>
                      <a:endParaRPr lang="fr-FR" sz="2000" dirty="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402231518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3586299338"/>
              </p:ext>
            </p:extLst>
          </p:nvPr>
        </p:nvGraphicFramePr>
        <p:xfrm>
          <a:off x="323850" y="1635125"/>
          <a:ext cx="8569325" cy="4265829"/>
        </p:xfrm>
        <a:graphic>
          <a:graphicData uri="http://schemas.openxmlformats.org/drawingml/2006/table">
            <a:tbl>
              <a:tblPr/>
              <a:tblGrid>
                <a:gridCol w="2823225"/>
                <a:gridCol w="2690641"/>
                <a:gridCol w="3055459"/>
              </a:tblGrid>
              <a:tr h="658690">
                <a:tc>
                  <a:txBody>
                    <a:bodyPr/>
                    <a:lstStyle/>
                    <a:p>
                      <a:pPr algn="ctr">
                        <a:spcAft>
                          <a:spcPts val="0"/>
                        </a:spcAft>
                      </a:pPr>
                      <a:r>
                        <a:rPr lang="fr-FR" sz="1900" b="1" dirty="0">
                          <a:solidFill>
                            <a:srgbClr val="000000"/>
                          </a:solidFill>
                          <a:latin typeface="Times New Roman"/>
                          <a:ea typeface="Times New Roman"/>
                          <a:cs typeface="Times New Roman"/>
                        </a:rPr>
                        <a:t>Type de volcan :</a:t>
                      </a:r>
                      <a:endParaRPr lang="fr-FR" sz="1200" dirty="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Rouge = effusif</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8690">
                <a:tc>
                  <a:txBody>
                    <a:bodyPr/>
                    <a:lstStyle/>
                    <a:p>
                      <a:pPr algn="ctr">
                        <a:spcAft>
                          <a:spcPts val="0"/>
                        </a:spcAft>
                      </a:pPr>
                      <a:r>
                        <a:rPr lang="fr-FR" sz="2000" b="1">
                          <a:solidFill>
                            <a:srgbClr val="000000"/>
                          </a:solidFill>
                          <a:latin typeface="Times New Roman"/>
                          <a:ea typeface="Times New Roman"/>
                          <a:cs typeface="Times New Roman"/>
                        </a:rPr>
                        <a:t>Noms et localisations des volcans étudiés</a:t>
                      </a:r>
                      <a:endParaRPr lang="fr-FR" sz="200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Piton de la fournaise à la réunion</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9539">
                <a:tc>
                  <a:txBody>
                    <a:bodyPr/>
                    <a:lstStyle/>
                    <a:p>
                      <a:pPr algn="ctr">
                        <a:spcAft>
                          <a:spcPts val="0"/>
                        </a:spcAft>
                      </a:pPr>
                      <a:r>
                        <a:rPr lang="fr-FR" sz="2000" b="1">
                          <a:solidFill>
                            <a:srgbClr val="000000"/>
                          </a:solidFill>
                          <a:latin typeface="Times New Roman"/>
                          <a:ea typeface="Times New Roman"/>
                          <a:cs typeface="Times New Roman"/>
                        </a:rPr>
                        <a:t>Forme de l’édifice volcanique.</a:t>
                      </a:r>
                      <a:endParaRPr lang="fr-FR" sz="200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Cône, volcan plat avec un gros cratère au sommet</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4308">
                <a:tc>
                  <a:txBody>
                    <a:bodyPr/>
                    <a:lstStyle/>
                    <a:p>
                      <a:pPr algn="ctr">
                        <a:spcAft>
                          <a:spcPts val="0"/>
                        </a:spcAft>
                      </a:pPr>
                      <a:r>
                        <a:rPr lang="fr-FR" sz="2000" b="1">
                          <a:solidFill>
                            <a:srgbClr val="000000"/>
                          </a:solidFill>
                          <a:latin typeface="Times New Roman"/>
                          <a:ea typeface="Times New Roman"/>
                          <a:cs typeface="Times New Roman"/>
                        </a:rPr>
                        <a:t>Manifestations </a:t>
                      </a:r>
                      <a:r>
                        <a:rPr lang="fr-FR" sz="2000">
                          <a:solidFill>
                            <a:srgbClr val="000000"/>
                          </a:solidFill>
                          <a:latin typeface="Times New Roman"/>
                          <a:ea typeface="Times New Roman"/>
                          <a:cs typeface="Times New Roman"/>
                        </a:rPr>
                        <a:t>(phénomènes observés pendant l’éruption)</a:t>
                      </a:r>
                      <a:endParaRPr lang="fr-FR" sz="200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Coulées de lave et fontaines de lave</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9539">
                <a:tc>
                  <a:txBody>
                    <a:bodyPr/>
                    <a:lstStyle/>
                    <a:p>
                      <a:pPr algn="ctr">
                        <a:spcAft>
                          <a:spcPts val="0"/>
                        </a:spcAft>
                      </a:pPr>
                      <a:r>
                        <a:rPr lang="fr-FR" sz="2000" b="1" dirty="0">
                          <a:solidFill>
                            <a:srgbClr val="000000"/>
                          </a:solidFill>
                          <a:latin typeface="Times New Roman"/>
                          <a:ea typeface="Times New Roman"/>
                          <a:cs typeface="Times New Roman"/>
                        </a:rPr>
                        <a:t>Qualité de la lave</a:t>
                      </a:r>
                      <a:r>
                        <a:rPr lang="fr-FR" sz="2000" dirty="0">
                          <a:solidFill>
                            <a:srgbClr val="000000"/>
                          </a:solidFill>
                          <a:latin typeface="Times New Roman"/>
                          <a:ea typeface="Times New Roman"/>
                          <a:cs typeface="Times New Roman"/>
                        </a:rPr>
                        <a:t> </a:t>
                      </a:r>
                      <a:endParaRPr lang="fr-FR" sz="2000" dirty="0">
                        <a:latin typeface="Times New Roman"/>
                        <a:ea typeface="Times New Roman"/>
                        <a:cs typeface="Times New Roman"/>
                      </a:endParaRPr>
                    </a:p>
                    <a:p>
                      <a:pPr algn="ctr">
                        <a:spcAft>
                          <a:spcPts val="0"/>
                        </a:spcAft>
                      </a:pPr>
                      <a:r>
                        <a:rPr lang="fr-FR" sz="2000" dirty="0">
                          <a:solidFill>
                            <a:srgbClr val="000000"/>
                          </a:solidFill>
                          <a:latin typeface="Times New Roman"/>
                          <a:ea typeface="Times New Roman"/>
                          <a:cs typeface="Times New Roman"/>
                        </a:rPr>
                        <a:t>(plutôt fluide ou pâteuse)</a:t>
                      </a:r>
                      <a:endParaRPr lang="fr-FR" sz="2000" dirty="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2400" dirty="0" smtClean="0">
                          <a:solidFill>
                            <a:srgbClr val="008000"/>
                          </a:solidFill>
                          <a:latin typeface="Times New Roman"/>
                          <a:ea typeface="Times New Roman"/>
                          <a:cs typeface="Times New Roman"/>
                        </a:rPr>
                        <a:t>fluide</a:t>
                      </a:r>
                      <a:endParaRPr lang="fr-FR" sz="24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4849">
                <a:tc>
                  <a:txBody>
                    <a:bodyPr/>
                    <a:lstStyle/>
                    <a:p>
                      <a:pPr algn="ctr">
                        <a:spcAft>
                          <a:spcPts val="0"/>
                        </a:spcAft>
                      </a:pPr>
                      <a:r>
                        <a:rPr lang="fr-FR" sz="2000" b="1" dirty="0">
                          <a:solidFill>
                            <a:srgbClr val="000000"/>
                          </a:solidFill>
                          <a:latin typeface="Times New Roman"/>
                          <a:ea typeface="Times New Roman"/>
                          <a:cs typeface="Times New Roman"/>
                        </a:rPr>
                        <a:t>Conséquences </a:t>
                      </a:r>
                      <a:endParaRPr lang="fr-FR" sz="2000" dirty="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26590041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1019164710"/>
              </p:ext>
            </p:extLst>
          </p:nvPr>
        </p:nvGraphicFramePr>
        <p:xfrm>
          <a:off x="323850" y="1635125"/>
          <a:ext cx="8569325" cy="4548260"/>
        </p:xfrm>
        <a:graphic>
          <a:graphicData uri="http://schemas.openxmlformats.org/drawingml/2006/table">
            <a:tbl>
              <a:tblPr/>
              <a:tblGrid>
                <a:gridCol w="2823225"/>
                <a:gridCol w="2690641"/>
                <a:gridCol w="3055459"/>
              </a:tblGrid>
              <a:tr h="658690">
                <a:tc>
                  <a:txBody>
                    <a:bodyPr/>
                    <a:lstStyle/>
                    <a:p>
                      <a:pPr algn="ctr">
                        <a:spcAft>
                          <a:spcPts val="0"/>
                        </a:spcAft>
                      </a:pPr>
                      <a:r>
                        <a:rPr lang="fr-FR" sz="1900" b="1" dirty="0">
                          <a:solidFill>
                            <a:srgbClr val="000000"/>
                          </a:solidFill>
                          <a:latin typeface="Times New Roman"/>
                          <a:ea typeface="Times New Roman"/>
                          <a:cs typeface="Times New Roman"/>
                        </a:rPr>
                        <a:t>Type de volcan :</a:t>
                      </a:r>
                      <a:endParaRPr lang="fr-FR" sz="1200" dirty="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Rouge = effusif</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8690">
                <a:tc>
                  <a:txBody>
                    <a:bodyPr/>
                    <a:lstStyle/>
                    <a:p>
                      <a:pPr algn="ctr">
                        <a:spcAft>
                          <a:spcPts val="0"/>
                        </a:spcAft>
                      </a:pPr>
                      <a:r>
                        <a:rPr lang="fr-FR" sz="2000" b="1">
                          <a:solidFill>
                            <a:srgbClr val="000000"/>
                          </a:solidFill>
                          <a:latin typeface="Times New Roman"/>
                          <a:ea typeface="Times New Roman"/>
                          <a:cs typeface="Times New Roman"/>
                        </a:rPr>
                        <a:t>Noms et localisations des volcans étudiés</a:t>
                      </a:r>
                      <a:endParaRPr lang="fr-FR" sz="200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Piton de la fournaise à la réunion</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9539">
                <a:tc>
                  <a:txBody>
                    <a:bodyPr/>
                    <a:lstStyle/>
                    <a:p>
                      <a:pPr algn="ctr">
                        <a:spcAft>
                          <a:spcPts val="0"/>
                        </a:spcAft>
                      </a:pPr>
                      <a:r>
                        <a:rPr lang="fr-FR" sz="2000" b="1">
                          <a:solidFill>
                            <a:srgbClr val="000000"/>
                          </a:solidFill>
                          <a:latin typeface="Times New Roman"/>
                          <a:ea typeface="Times New Roman"/>
                          <a:cs typeface="Times New Roman"/>
                        </a:rPr>
                        <a:t>Forme de l’édifice volcanique.</a:t>
                      </a:r>
                      <a:endParaRPr lang="fr-FR" sz="200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Cône, volcan plat avec un gros cratère au sommet</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4308">
                <a:tc>
                  <a:txBody>
                    <a:bodyPr/>
                    <a:lstStyle/>
                    <a:p>
                      <a:pPr algn="ctr">
                        <a:spcAft>
                          <a:spcPts val="0"/>
                        </a:spcAft>
                      </a:pPr>
                      <a:r>
                        <a:rPr lang="fr-FR" sz="2000" b="1">
                          <a:solidFill>
                            <a:srgbClr val="000000"/>
                          </a:solidFill>
                          <a:latin typeface="Times New Roman"/>
                          <a:ea typeface="Times New Roman"/>
                          <a:cs typeface="Times New Roman"/>
                        </a:rPr>
                        <a:t>Manifestations </a:t>
                      </a:r>
                      <a:r>
                        <a:rPr lang="fr-FR" sz="2000">
                          <a:solidFill>
                            <a:srgbClr val="000000"/>
                          </a:solidFill>
                          <a:latin typeface="Times New Roman"/>
                          <a:ea typeface="Times New Roman"/>
                          <a:cs typeface="Times New Roman"/>
                        </a:rPr>
                        <a:t>(phénomènes observés pendant l’éruption)</a:t>
                      </a:r>
                      <a:endParaRPr lang="fr-FR" sz="200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Coulées de lave et fontaines de lave</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9539">
                <a:tc>
                  <a:txBody>
                    <a:bodyPr/>
                    <a:lstStyle/>
                    <a:p>
                      <a:pPr algn="ctr">
                        <a:spcAft>
                          <a:spcPts val="0"/>
                        </a:spcAft>
                      </a:pPr>
                      <a:r>
                        <a:rPr lang="fr-FR" sz="2000" b="1" dirty="0">
                          <a:solidFill>
                            <a:srgbClr val="000000"/>
                          </a:solidFill>
                          <a:latin typeface="Times New Roman"/>
                          <a:ea typeface="Times New Roman"/>
                          <a:cs typeface="Times New Roman"/>
                        </a:rPr>
                        <a:t>Qualité de la lave</a:t>
                      </a:r>
                      <a:r>
                        <a:rPr lang="fr-FR" sz="2000" dirty="0">
                          <a:solidFill>
                            <a:srgbClr val="000000"/>
                          </a:solidFill>
                          <a:latin typeface="Times New Roman"/>
                          <a:ea typeface="Times New Roman"/>
                          <a:cs typeface="Times New Roman"/>
                        </a:rPr>
                        <a:t> </a:t>
                      </a:r>
                      <a:endParaRPr lang="fr-FR" sz="2000" dirty="0">
                        <a:latin typeface="Times New Roman"/>
                        <a:ea typeface="Times New Roman"/>
                        <a:cs typeface="Times New Roman"/>
                      </a:endParaRPr>
                    </a:p>
                    <a:p>
                      <a:pPr algn="ctr">
                        <a:spcAft>
                          <a:spcPts val="0"/>
                        </a:spcAft>
                      </a:pPr>
                      <a:r>
                        <a:rPr lang="fr-FR" sz="2000" dirty="0">
                          <a:solidFill>
                            <a:srgbClr val="000000"/>
                          </a:solidFill>
                          <a:latin typeface="Times New Roman"/>
                          <a:ea typeface="Times New Roman"/>
                          <a:cs typeface="Times New Roman"/>
                        </a:rPr>
                        <a:t>(plutôt fluide ou pâteuse)</a:t>
                      </a:r>
                      <a:endParaRPr lang="fr-FR" sz="2000" dirty="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fluide</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4849">
                <a:tc>
                  <a:txBody>
                    <a:bodyPr/>
                    <a:lstStyle/>
                    <a:p>
                      <a:pPr algn="ctr">
                        <a:spcAft>
                          <a:spcPts val="0"/>
                        </a:spcAft>
                      </a:pPr>
                      <a:r>
                        <a:rPr lang="fr-FR" sz="2000" b="1" dirty="0">
                          <a:solidFill>
                            <a:srgbClr val="000000"/>
                          </a:solidFill>
                          <a:latin typeface="Times New Roman"/>
                          <a:ea typeface="Times New Roman"/>
                          <a:cs typeface="Times New Roman"/>
                        </a:rPr>
                        <a:t>Conséquences </a:t>
                      </a:r>
                      <a:endParaRPr lang="fr-FR" sz="2000" dirty="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2400" dirty="0" smtClean="0">
                          <a:solidFill>
                            <a:srgbClr val="008000"/>
                          </a:solidFill>
                          <a:latin typeface="Times New Roman"/>
                          <a:ea typeface="Times New Roman"/>
                          <a:cs typeface="Times New Roman"/>
                        </a:rPr>
                        <a:t>Agrandissement de l’île et volcan peu dangereux </a:t>
                      </a:r>
                      <a:endParaRPr lang="fr-FR" sz="24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18201966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2472700476"/>
              </p:ext>
            </p:extLst>
          </p:nvPr>
        </p:nvGraphicFramePr>
        <p:xfrm>
          <a:off x="323850" y="1635125"/>
          <a:ext cx="8569325" cy="4265829"/>
        </p:xfrm>
        <a:graphic>
          <a:graphicData uri="http://schemas.openxmlformats.org/drawingml/2006/table">
            <a:tbl>
              <a:tblPr/>
              <a:tblGrid>
                <a:gridCol w="2823225"/>
                <a:gridCol w="2690641"/>
                <a:gridCol w="3055459"/>
              </a:tblGrid>
              <a:tr h="658690">
                <a:tc>
                  <a:txBody>
                    <a:bodyPr/>
                    <a:lstStyle/>
                    <a:p>
                      <a:pPr algn="ctr">
                        <a:spcAft>
                          <a:spcPts val="0"/>
                        </a:spcAft>
                      </a:pPr>
                      <a:r>
                        <a:rPr lang="fr-FR" sz="1900" b="1" dirty="0">
                          <a:solidFill>
                            <a:srgbClr val="000000"/>
                          </a:solidFill>
                          <a:latin typeface="Times New Roman"/>
                          <a:ea typeface="Times New Roman"/>
                          <a:cs typeface="Times New Roman"/>
                        </a:rPr>
                        <a:t>Type de volcan :</a:t>
                      </a:r>
                      <a:endParaRPr lang="fr-FR" sz="1200" dirty="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Rouge = effusif</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r>
                        <a:rPr lang="fr-FR" sz="2400" dirty="0" smtClean="0">
                          <a:solidFill>
                            <a:srgbClr val="008000"/>
                          </a:solidFill>
                          <a:latin typeface="Times New Roman"/>
                          <a:ea typeface="Times New Roman"/>
                          <a:cs typeface="Times New Roman"/>
                        </a:rPr>
                        <a:t>Gris = explosif</a:t>
                      </a:r>
                      <a:endParaRPr lang="fr-FR" sz="24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8690">
                <a:tc>
                  <a:txBody>
                    <a:bodyPr/>
                    <a:lstStyle/>
                    <a:p>
                      <a:pPr algn="ctr">
                        <a:spcAft>
                          <a:spcPts val="0"/>
                        </a:spcAft>
                      </a:pPr>
                      <a:r>
                        <a:rPr lang="fr-FR" sz="2000" b="1">
                          <a:solidFill>
                            <a:srgbClr val="000000"/>
                          </a:solidFill>
                          <a:latin typeface="Times New Roman"/>
                          <a:ea typeface="Times New Roman"/>
                          <a:cs typeface="Times New Roman"/>
                        </a:rPr>
                        <a:t>Noms et localisations des volcans étudiés</a:t>
                      </a:r>
                      <a:endParaRPr lang="fr-FR" sz="200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Piton de la fournaise à la réunion</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9539">
                <a:tc>
                  <a:txBody>
                    <a:bodyPr/>
                    <a:lstStyle/>
                    <a:p>
                      <a:pPr algn="ctr">
                        <a:spcAft>
                          <a:spcPts val="0"/>
                        </a:spcAft>
                      </a:pPr>
                      <a:r>
                        <a:rPr lang="fr-FR" sz="2000" b="1">
                          <a:solidFill>
                            <a:srgbClr val="000000"/>
                          </a:solidFill>
                          <a:latin typeface="Times New Roman"/>
                          <a:ea typeface="Times New Roman"/>
                          <a:cs typeface="Times New Roman"/>
                        </a:rPr>
                        <a:t>Forme de l’édifice volcanique.</a:t>
                      </a:r>
                      <a:endParaRPr lang="fr-FR" sz="200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Cône, volcan plat avec un gros cratère au sommet</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4308">
                <a:tc>
                  <a:txBody>
                    <a:bodyPr/>
                    <a:lstStyle/>
                    <a:p>
                      <a:pPr algn="ctr">
                        <a:spcAft>
                          <a:spcPts val="0"/>
                        </a:spcAft>
                      </a:pPr>
                      <a:r>
                        <a:rPr lang="fr-FR" sz="2000" b="1">
                          <a:solidFill>
                            <a:srgbClr val="000000"/>
                          </a:solidFill>
                          <a:latin typeface="Times New Roman"/>
                          <a:ea typeface="Times New Roman"/>
                          <a:cs typeface="Times New Roman"/>
                        </a:rPr>
                        <a:t>Manifestations </a:t>
                      </a:r>
                      <a:r>
                        <a:rPr lang="fr-FR" sz="2000">
                          <a:solidFill>
                            <a:srgbClr val="000000"/>
                          </a:solidFill>
                          <a:latin typeface="Times New Roman"/>
                          <a:ea typeface="Times New Roman"/>
                          <a:cs typeface="Times New Roman"/>
                        </a:rPr>
                        <a:t>(phénomènes observés pendant l’éruption)</a:t>
                      </a:r>
                      <a:endParaRPr lang="fr-FR" sz="200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Coulées de lave et fontaines de lave</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9539">
                <a:tc>
                  <a:txBody>
                    <a:bodyPr/>
                    <a:lstStyle/>
                    <a:p>
                      <a:pPr algn="ctr">
                        <a:spcAft>
                          <a:spcPts val="0"/>
                        </a:spcAft>
                      </a:pPr>
                      <a:r>
                        <a:rPr lang="fr-FR" sz="2000" b="1" dirty="0">
                          <a:solidFill>
                            <a:srgbClr val="000000"/>
                          </a:solidFill>
                          <a:latin typeface="Times New Roman"/>
                          <a:ea typeface="Times New Roman"/>
                          <a:cs typeface="Times New Roman"/>
                        </a:rPr>
                        <a:t>Qualité de la lave</a:t>
                      </a:r>
                      <a:r>
                        <a:rPr lang="fr-FR" sz="2000" dirty="0">
                          <a:solidFill>
                            <a:srgbClr val="000000"/>
                          </a:solidFill>
                          <a:latin typeface="Times New Roman"/>
                          <a:ea typeface="Times New Roman"/>
                          <a:cs typeface="Times New Roman"/>
                        </a:rPr>
                        <a:t> </a:t>
                      </a:r>
                      <a:endParaRPr lang="fr-FR" sz="2000" dirty="0">
                        <a:latin typeface="Times New Roman"/>
                        <a:ea typeface="Times New Roman"/>
                        <a:cs typeface="Times New Roman"/>
                      </a:endParaRPr>
                    </a:p>
                    <a:p>
                      <a:pPr algn="ctr">
                        <a:spcAft>
                          <a:spcPts val="0"/>
                        </a:spcAft>
                      </a:pPr>
                      <a:r>
                        <a:rPr lang="fr-FR" sz="2000" dirty="0">
                          <a:solidFill>
                            <a:srgbClr val="000000"/>
                          </a:solidFill>
                          <a:latin typeface="Times New Roman"/>
                          <a:ea typeface="Times New Roman"/>
                          <a:cs typeface="Times New Roman"/>
                        </a:rPr>
                        <a:t>(plutôt fluide ou pâteuse)</a:t>
                      </a:r>
                      <a:endParaRPr lang="fr-FR" sz="2000" dirty="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fluide</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4849">
                <a:tc>
                  <a:txBody>
                    <a:bodyPr/>
                    <a:lstStyle/>
                    <a:p>
                      <a:pPr algn="ctr">
                        <a:spcAft>
                          <a:spcPts val="0"/>
                        </a:spcAft>
                      </a:pPr>
                      <a:r>
                        <a:rPr lang="fr-FR" sz="2000" b="1" dirty="0">
                          <a:solidFill>
                            <a:srgbClr val="000000"/>
                          </a:solidFill>
                          <a:latin typeface="Times New Roman"/>
                          <a:ea typeface="Times New Roman"/>
                          <a:cs typeface="Times New Roman"/>
                        </a:rPr>
                        <a:t>Conséquences </a:t>
                      </a:r>
                      <a:endParaRPr lang="fr-FR" sz="2000" dirty="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Agrandissement de l’île et volcan peu dangereux </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10321632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txBox="1">
            <a:spLocks noGrp="1"/>
          </p:cNvSpPr>
          <p:nvPr>
            <p:ph idx="1"/>
          </p:nvPr>
        </p:nvSpPr>
        <p:spPr>
          <a:xfrm>
            <a:off x="457200" y="404813"/>
            <a:ext cx="8229600" cy="5721350"/>
          </a:xfrm>
        </p:spPr>
        <p:txBody>
          <a:bodyPr/>
          <a:lstStyle/>
          <a:p>
            <a:pPr algn="ctr" eaLnBrk="1" hangingPunct="1">
              <a:lnSpc>
                <a:spcPct val="80000"/>
              </a:lnSpc>
              <a:spcBef>
                <a:spcPts val="500"/>
              </a:spcBef>
              <a:buNone/>
            </a:pPr>
            <a:r>
              <a:rPr lang="fr-FR" altLang="fr-FR" sz="2800" b="1" dirty="0" smtClean="0">
                <a:latin typeface="Calibri" pitchFamily="34" charset="0"/>
                <a:cs typeface="Mangal" pitchFamily="18" charset="0"/>
              </a:rPr>
              <a:t>Activité 1: RAPPEL </a:t>
            </a:r>
            <a:r>
              <a:rPr lang="fr-FR" altLang="fr-FR" sz="2800" dirty="0" smtClean="0">
                <a:latin typeface="Calibri" pitchFamily="34" charset="0"/>
                <a:cs typeface="Mangal" pitchFamily="18" charset="0"/>
              </a:rPr>
              <a:t>Qu'est ce qu'un risque ?</a:t>
            </a:r>
          </a:p>
          <a:p>
            <a:pPr eaLnBrk="1" hangingPunct="1">
              <a:lnSpc>
                <a:spcPct val="80000"/>
              </a:lnSpc>
              <a:spcBef>
                <a:spcPts val="500"/>
              </a:spcBef>
              <a:buNone/>
            </a:pPr>
            <a:endParaRPr lang="fr-FR" altLang="fr-FR" sz="2800" dirty="0" smtClean="0">
              <a:latin typeface="Calibri" pitchFamily="34" charset="0"/>
              <a:cs typeface="Mangal" pitchFamily="18" charset="0"/>
            </a:endParaRPr>
          </a:p>
          <a:p>
            <a:pPr eaLnBrk="1" hangingPunct="1">
              <a:lnSpc>
                <a:spcPct val="80000"/>
              </a:lnSpc>
              <a:spcBef>
                <a:spcPts val="500"/>
              </a:spcBef>
              <a:buNone/>
            </a:pPr>
            <a:r>
              <a:rPr lang="fr-FR" altLang="fr-FR" sz="2800" b="1" u="sng" dirty="0" smtClean="0">
                <a:solidFill>
                  <a:srgbClr val="FF0000"/>
                </a:solidFill>
                <a:latin typeface="Calibri" pitchFamily="34" charset="0"/>
                <a:cs typeface="Mangal" pitchFamily="18" charset="0"/>
              </a:rPr>
              <a:t>Risque :</a:t>
            </a:r>
            <a:r>
              <a:rPr lang="fr-FR" altLang="fr-FR" sz="2800" dirty="0" smtClean="0">
                <a:solidFill>
                  <a:srgbClr val="FF0000"/>
                </a:solidFill>
                <a:latin typeface="Calibri" pitchFamily="34" charset="0"/>
                <a:cs typeface="Mangal" pitchFamily="18" charset="0"/>
              </a:rPr>
              <a:t> </a:t>
            </a:r>
            <a:r>
              <a:rPr lang="fr-FR" altLang="fr-FR" sz="2800" dirty="0" smtClean="0">
                <a:latin typeface="Calibri" pitchFamily="34" charset="0"/>
                <a:cs typeface="Mangal" pitchFamily="18" charset="0"/>
              </a:rPr>
              <a:t>Somme d'un aléa et d’un enjeu. </a:t>
            </a:r>
          </a:p>
          <a:p>
            <a:pPr eaLnBrk="1" hangingPunct="1">
              <a:lnSpc>
                <a:spcPct val="80000"/>
              </a:lnSpc>
              <a:spcBef>
                <a:spcPts val="500"/>
              </a:spcBef>
              <a:buNone/>
            </a:pPr>
            <a:endParaRPr lang="fr-FR" altLang="fr-FR" sz="2800" dirty="0" smtClean="0">
              <a:latin typeface="Calibri" pitchFamily="34" charset="0"/>
              <a:cs typeface="Mangal" pitchFamily="18" charset="0"/>
            </a:endParaRPr>
          </a:p>
          <a:p>
            <a:pPr eaLnBrk="1" hangingPunct="1">
              <a:lnSpc>
                <a:spcPct val="80000"/>
              </a:lnSpc>
              <a:spcBef>
                <a:spcPts val="500"/>
              </a:spcBef>
              <a:buNone/>
            </a:pPr>
            <a:r>
              <a:rPr lang="fr-FR" altLang="fr-FR" sz="2800" b="1" u="sng" dirty="0" smtClean="0">
                <a:solidFill>
                  <a:srgbClr val="FF0000"/>
                </a:solidFill>
                <a:latin typeface="Calibri" pitchFamily="34" charset="0"/>
                <a:cs typeface="Mangal" pitchFamily="18" charset="0"/>
              </a:rPr>
              <a:t>Aléa : </a:t>
            </a:r>
            <a:r>
              <a:rPr lang="fr-FR" altLang="fr-FR" sz="2800" dirty="0" smtClean="0">
                <a:latin typeface="Calibri" pitchFamily="34" charset="0"/>
                <a:cs typeface="Mangal" pitchFamily="18" charset="0"/>
              </a:rPr>
              <a:t>possibilité (ou probabilité) qu’un phénomène naturel (séisme, tornade,…) se produise en un lieu donné. Cette probabilité est estimée à partir des phénomènes historiques d’une part et des données scientifiques actuelles d’autre part.</a:t>
            </a:r>
          </a:p>
          <a:p>
            <a:pPr eaLnBrk="1" hangingPunct="1">
              <a:lnSpc>
                <a:spcPct val="80000"/>
              </a:lnSpc>
              <a:spcBef>
                <a:spcPts val="500"/>
              </a:spcBef>
              <a:buNone/>
            </a:pPr>
            <a:r>
              <a:rPr lang="fr-FR" altLang="fr-FR" sz="2800" b="1" u="sng" dirty="0" smtClean="0">
                <a:solidFill>
                  <a:srgbClr val="FF0000"/>
                </a:solidFill>
                <a:latin typeface="Calibri" pitchFamily="34" charset="0"/>
                <a:cs typeface="Mangal" pitchFamily="18" charset="0"/>
              </a:rPr>
              <a:t>Enjeu :</a:t>
            </a:r>
            <a:r>
              <a:rPr lang="fr-FR" altLang="fr-FR" sz="2800" dirty="0" smtClean="0">
                <a:solidFill>
                  <a:srgbClr val="FF0000"/>
                </a:solidFill>
                <a:latin typeface="Calibri" pitchFamily="34" charset="0"/>
                <a:cs typeface="Mangal" pitchFamily="18" charset="0"/>
              </a:rPr>
              <a:t> </a:t>
            </a:r>
            <a:r>
              <a:rPr lang="fr-FR" altLang="fr-FR" sz="2800" dirty="0" smtClean="0">
                <a:latin typeface="Calibri" pitchFamily="34" charset="0"/>
                <a:cs typeface="Mangal" pitchFamily="18" charset="0"/>
              </a:rPr>
              <a:t>ensemble des personnes et des biens susceptibles d’être menacés par ce phénomène naturel.</a:t>
            </a:r>
          </a:p>
          <a:p>
            <a:endParaRPr altLang="fr-FR" dirty="0" smtClean="0">
              <a:latin typeface="Calibri" pitchFamily="34" charset="0"/>
              <a:cs typeface="Mangal" pitchFamily="18" charset="0"/>
            </a:endParaRPr>
          </a:p>
        </p:txBody>
      </p:sp>
    </p:spTree>
    <p:extLst>
      <p:ext uri="{BB962C8B-B14F-4D97-AF65-F5344CB8AC3E}">
        <p14:creationId xmlns:p14="http://schemas.microsoft.com/office/powerpoint/2010/main" val="4007941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down)">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1340783988"/>
              </p:ext>
            </p:extLst>
          </p:nvPr>
        </p:nvGraphicFramePr>
        <p:xfrm>
          <a:off x="323850" y="1635125"/>
          <a:ext cx="8569325" cy="4265829"/>
        </p:xfrm>
        <a:graphic>
          <a:graphicData uri="http://schemas.openxmlformats.org/drawingml/2006/table">
            <a:tbl>
              <a:tblPr/>
              <a:tblGrid>
                <a:gridCol w="2823225"/>
                <a:gridCol w="2690641"/>
                <a:gridCol w="3055459"/>
              </a:tblGrid>
              <a:tr h="658690">
                <a:tc>
                  <a:txBody>
                    <a:bodyPr/>
                    <a:lstStyle/>
                    <a:p>
                      <a:pPr algn="ctr">
                        <a:spcAft>
                          <a:spcPts val="0"/>
                        </a:spcAft>
                      </a:pPr>
                      <a:r>
                        <a:rPr lang="fr-FR" sz="1900" b="1" dirty="0">
                          <a:solidFill>
                            <a:srgbClr val="000000"/>
                          </a:solidFill>
                          <a:latin typeface="Times New Roman"/>
                          <a:ea typeface="Times New Roman"/>
                          <a:cs typeface="Times New Roman"/>
                        </a:rPr>
                        <a:t>Type de volcan :</a:t>
                      </a:r>
                      <a:endParaRPr lang="fr-FR" sz="1200" dirty="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Rouge = effusif</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r>
                        <a:rPr lang="fr-FR" sz="1500" dirty="0" smtClean="0">
                          <a:solidFill>
                            <a:srgbClr val="008000"/>
                          </a:solidFill>
                          <a:latin typeface="Times New Roman"/>
                          <a:ea typeface="Times New Roman"/>
                          <a:cs typeface="Times New Roman"/>
                        </a:rPr>
                        <a:t>Gris = explosif</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8690">
                <a:tc>
                  <a:txBody>
                    <a:bodyPr/>
                    <a:lstStyle/>
                    <a:p>
                      <a:pPr algn="ctr">
                        <a:spcAft>
                          <a:spcPts val="0"/>
                        </a:spcAft>
                      </a:pPr>
                      <a:r>
                        <a:rPr lang="fr-FR" sz="2000" b="1">
                          <a:solidFill>
                            <a:srgbClr val="000000"/>
                          </a:solidFill>
                          <a:latin typeface="Times New Roman"/>
                          <a:ea typeface="Times New Roman"/>
                          <a:cs typeface="Times New Roman"/>
                        </a:rPr>
                        <a:t>Noms et localisations des volcans étudiés</a:t>
                      </a:r>
                      <a:endParaRPr lang="fr-FR" sz="200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Piton de la fournaise à la réunion</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r>
                        <a:rPr lang="fr-FR" sz="2400" dirty="0" smtClean="0">
                          <a:solidFill>
                            <a:srgbClr val="008000"/>
                          </a:solidFill>
                          <a:latin typeface="Times New Roman"/>
                          <a:ea typeface="Times New Roman"/>
                          <a:cs typeface="Times New Roman"/>
                        </a:rPr>
                        <a:t>Mérapi en Indonésie</a:t>
                      </a:r>
                      <a:endParaRPr lang="fr-FR" sz="24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9539">
                <a:tc>
                  <a:txBody>
                    <a:bodyPr/>
                    <a:lstStyle/>
                    <a:p>
                      <a:pPr algn="ctr">
                        <a:spcAft>
                          <a:spcPts val="0"/>
                        </a:spcAft>
                      </a:pPr>
                      <a:r>
                        <a:rPr lang="fr-FR" sz="2000" b="1">
                          <a:solidFill>
                            <a:srgbClr val="000000"/>
                          </a:solidFill>
                          <a:latin typeface="Times New Roman"/>
                          <a:ea typeface="Times New Roman"/>
                          <a:cs typeface="Times New Roman"/>
                        </a:rPr>
                        <a:t>Forme de l’édifice volcanique.</a:t>
                      </a:r>
                      <a:endParaRPr lang="fr-FR" sz="200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Cône, volcan plat avec un gros cratère au sommet</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4308">
                <a:tc>
                  <a:txBody>
                    <a:bodyPr/>
                    <a:lstStyle/>
                    <a:p>
                      <a:pPr algn="ctr">
                        <a:spcAft>
                          <a:spcPts val="0"/>
                        </a:spcAft>
                      </a:pPr>
                      <a:r>
                        <a:rPr lang="fr-FR" sz="2000" b="1">
                          <a:solidFill>
                            <a:srgbClr val="000000"/>
                          </a:solidFill>
                          <a:latin typeface="Times New Roman"/>
                          <a:ea typeface="Times New Roman"/>
                          <a:cs typeface="Times New Roman"/>
                        </a:rPr>
                        <a:t>Manifestations </a:t>
                      </a:r>
                      <a:r>
                        <a:rPr lang="fr-FR" sz="2000">
                          <a:solidFill>
                            <a:srgbClr val="000000"/>
                          </a:solidFill>
                          <a:latin typeface="Times New Roman"/>
                          <a:ea typeface="Times New Roman"/>
                          <a:cs typeface="Times New Roman"/>
                        </a:rPr>
                        <a:t>(phénomènes observés pendant l’éruption)</a:t>
                      </a:r>
                      <a:endParaRPr lang="fr-FR" sz="200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Coulées de lave et fontaines de lave</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9539">
                <a:tc>
                  <a:txBody>
                    <a:bodyPr/>
                    <a:lstStyle/>
                    <a:p>
                      <a:pPr algn="ctr">
                        <a:spcAft>
                          <a:spcPts val="0"/>
                        </a:spcAft>
                      </a:pPr>
                      <a:r>
                        <a:rPr lang="fr-FR" sz="2000" b="1" dirty="0">
                          <a:solidFill>
                            <a:srgbClr val="000000"/>
                          </a:solidFill>
                          <a:latin typeface="Times New Roman"/>
                          <a:ea typeface="Times New Roman"/>
                          <a:cs typeface="Times New Roman"/>
                        </a:rPr>
                        <a:t>Qualité de la lave</a:t>
                      </a:r>
                      <a:r>
                        <a:rPr lang="fr-FR" sz="2000" dirty="0">
                          <a:solidFill>
                            <a:srgbClr val="000000"/>
                          </a:solidFill>
                          <a:latin typeface="Times New Roman"/>
                          <a:ea typeface="Times New Roman"/>
                          <a:cs typeface="Times New Roman"/>
                        </a:rPr>
                        <a:t> </a:t>
                      </a:r>
                      <a:endParaRPr lang="fr-FR" sz="2000" dirty="0">
                        <a:latin typeface="Times New Roman"/>
                        <a:ea typeface="Times New Roman"/>
                        <a:cs typeface="Times New Roman"/>
                      </a:endParaRPr>
                    </a:p>
                    <a:p>
                      <a:pPr algn="ctr">
                        <a:spcAft>
                          <a:spcPts val="0"/>
                        </a:spcAft>
                      </a:pPr>
                      <a:r>
                        <a:rPr lang="fr-FR" sz="2000" dirty="0">
                          <a:solidFill>
                            <a:srgbClr val="000000"/>
                          </a:solidFill>
                          <a:latin typeface="Times New Roman"/>
                          <a:ea typeface="Times New Roman"/>
                          <a:cs typeface="Times New Roman"/>
                        </a:rPr>
                        <a:t>(plutôt fluide ou pâteuse)</a:t>
                      </a:r>
                      <a:endParaRPr lang="fr-FR" sz="2000" dirty="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fluide</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4849">
                <a:tc>
                  <a:txBody>
                    <a:bodyPr/>
                    <a:lstStyle/>
                    <a:p>
                      <a:pPr algn="ctr">
                        <a:spcAft>
                          <a:spcPts val="0"/>
                        </a:spcAft>
                      </a:pPr>
                      <a:r>
                        <a:rPr lang="fr-FR" sz="2000" b="1" dirty="0">
                          <a:solidFill>
                            <a:srgbClr val="000000"/>
                          </a:solidFill>
                          <a:latin typeface="Times New Roman"/>
                          <a:ea typeface="Times New Roman"/>
                          <a:cs typeface="Times New Roman"/>
                        </a:rPr>
                        <a:t>Conséquences </a:t>
                      </a:r>
                      <a:endParaRPr lang="fr-FR" sz="2000" dirty="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Agrandissement de l’île et volcan peu dangereux </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428549346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1041455468"/>
              </p:ext>
            </p:extLst>
          </p:nvPr>
        </p:nvGraphicFramePr>
        <p:xfrm>
          <a:off x="323850" y="1635125"/>
          <a:ext cx="8569325" cy="4387749"/>
        </p:xfrm>
        <a:graphic>
          <a:graphicData uri="http://schemas.openxmlformats.org/drawingml/2006/table">
            <a:tbl>
              <a:tblPr/>
              <a:tblGrid>
                <a:gridCol w="2823225"/>
                <a:gridCol w="2690641"/>
                <a:gridCol w="3055459"/>
              </a:tblGrid>
              <a:tr h="658690">
                <a:tc>
                  <a:txBody>
                    <a:bodyPr/>
                    <a:lstStyle/>
                    <a:p>
                      <a:pPr algn="ctr">
                        <a:spcAft>
                          <a:spcPts val="0"/>
                        </a:spcAft>
                      </a:pPr>
                      <a:r>
                        <a:rPr lang="fr-FR" sz="1900" b="1" dirty="0">
                          <a:solidFill>
                            <a:srgbClr val="000000"/>
                          </a:solidFill>
                          <a:latin typeface="Times New Roman"/>
                          <a:ea typeface="Times New Roman"/>
                          <a:cs typeface="Times New Roman"/>
                        </a:rPr>
                        <a:t>Type de volcan :</a:t>
                      </a:r>
                      <a:endParaRPr lang="fr-FR" sz="1200" dirty="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Rouge = effusif</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r>
                        <a:rPr lang="fr-FR" sz="1500" dirty="0" smtClean="0">
                          <a:solidFill>
                            <a:srgbClr val="008000"/>
                          </a:solidFill>
                          <a:latin typeface="Times New Roman"/>
                          <a:ea typeface="Times New Roman"/>
                          <a:cs typeface="Times New Roman"/>
                        </a:rPr>
                        <a:t>Gris = explosif</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8690">
                <a:tc>
                  <a:txBody>
                    <a:bodyPr/>
                    <a:lstStyle/>
                    <a:p>
                      <a:pPr algn="ctr">
                        <a:spcAft>
                          <a:spcPts val="0"/>
                        </a:spcAft>
                      </a:pPr>
                      <a:r>
                        <a:rPr lang="fr-FR" sz="2000" b="1">
                          <a:solidFill>
                            <a:srgbClr val="000000"/>
                          </a:solidFill>
                          <a:latin typeface="Times New Roman"/>
                          <a:ea typeface="Times New Roman"/>
                          <a:cs typeface="Times New Roman"/>
                        </a:rPr>
                        <a:t>Noms et localisations des volcans étudiés</a:t>
                      </a:r>
                      <a:endParaRPr lang="fr-FR" sz="200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Piton de la fournaise à la réunion</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r>
                        <a:rPr lang="fr-FR" sz="1500" dirty="0" smtClean="0">
                          <a:solidFill>
                            <a:srgbClr val="008000"/>
                          </a:solidFill>
                          <a:latin typeface="Times New Roman"/>
                          <a:ea typeface="Times New Roman"/>
                          <a:cs typeface="Times New Roman"/>
                        </a:rPr>
                        <a:t>Mérapi en Indonésie</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9539">
                <a:tc>
                  <a:txBody>
                    <a:bodyPr/>
                    <a:lstStyle/>
                    <a:p>
                      <a:pPr algn="ctr">
                        <a:spcAft>
                          <a:spcPts val="0"/>
                        </a:spcAft>
                      </a:pPr>
                      <a:r>
                        <a:rPr lang="fr-FR" sz="2000" b="1">
                          <a:solidFill>
                            <a:srgbClr val="000000"/>
                          </a:solidFill>
                          <a:latin typeface="Times New Roman"/>
                          <a:ea typeface="Times New Roman"/>
                          <a:cs typeface="Times New Roman"/>
                        </a:rPr>
                        <a:t>Forme de l’édifice volcanique.</a:t>
                      </a:r>
                      <a:endParaRPr lang="fr-FR" sz="200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Cône, volcan plat avec un gros cratère au sommet</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r>
                        <a:rPr lang="fr-FR" sz="2400" dirty="0" smtClean="0">
                          <a:solidFill>
                            <a:srgbClr val="008000"/>
                          </a:solidFill>
                          <a:latin typeface="Times New Roman"/>
                          <a:ea typeface="Times New Roman"/>
                          <a:cs typeface="Times New Roman"/>
                        </a:rPr>
                        <a:t>Dôme,</a:t>
                      </a:r>
                      <a:r>
                        <a:rPr lang="fr-FR" sz="2400" baseline="0" dirty="0" smtClean="0">
                          <a:solidFill>
                            <a:srgbClr val="008000"/>
                          </a:solidFill>
                          <a:latin typeface="Times New Roman"/>
                          <a:ea typeface="Times New Roman"/>
                          <a:cs typeface="Times New Roman"/>
                        </a:rPr>
                        <a:t> volcan avec un cratère bouché</a:t>
                      </a:r>
                      <a:endParaRPr lang="fr-FR" sz="24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4308">
                <a:tc>
                  <a:txBody>
                    <a:bodyPr/>
                    <a:lstStyle/>
                    <a:p>
                      <a:pPr algn="ctr">
                        <a:spcAft>
                          <a:spcPts val="0"/>
                        </a:spcAft>
                      </a:pPr>
                      <a:r>
                        <a:rPr lang="fr-FR" sz="2000" b="1">
                          <a:solidFill>
                            <a:srgbClr val="000000"/>
                          </a:solidFill>
                          <a:latin typeface="Times New Roman"/>
                          <a:ea typeface="Times New Roman"/>
                          <a:cs typeface="Times New Roman"/>
                        </a:rPr>
                        <a:t>Manifestations </a:t>
                      </a:r>
                      <a:r>
                        <a:rPr lang="fr-FR" sz="2000">
                          <a:solidFill>
                            <a:srgbClr val="000000"/>
                          </a:solidFill>
                          <a:latin typeface="Times New Roman"/>
                          <a:ea typeface="Times New Roman"/>
                          <a:cs typeface="Times New Roman"/>
                        </a:rPr>
                        <a:t>(phénomènes observés pendant l’éruption)</a:t>
                      </a:r>
                      <a:endParaRPr lang="fr-FR" sz="200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Coulées de lave et fontaines de lave</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9539">
                <a:tc>
                  <a:txBody>
                    <a:bodyPr/>
                    <a:lstStyle/>
                    <a:p>
                      <a:pPr algn="ctr">
                        <a:spcAft>
                          <a:spcPts val="0"/>
                        </a:spcAft>
                      </a:pPr>
                      <a:r>
                        <a:rPr lang="fr-FR" sz="2000" b="1" dirty="0">
                          <a:solidFill>
                            <a:srgbClr val="000000"/>
                          </a:solidFill>
                          <a:latin typeface="Times New Roman"/>
                          <a:ea typeface="Times New Roman"/>
                          <a:cs typeface="Times New Roman"/>
                        </a:rPr>
                        <a:t>Qualité de la lave</a:t>
                      </a:r>
                      <a:r>
                        <a:rPr lang="fr-FR" sz="2000" dirty="0">
                          <a:solidFill>
                            <a:srgbClr val="000000"/>
                          </a:solidFill>
                          <a:latin typeface="Times New Roman"/>
                          <a:ea typeface="Times New Roman"/>
                          <a:cs typeface="Times New Roman"/>
                        </a:rPr>
                        <a:t> </a:t>
                      </a:r>
                      <a:endParaRPr lang="fr-FR" sz="2000" dirty="0">
                        <a:latin typeface="Times New Roman"/>
                        <a:ea typeface="Times New Roman"/>
                        <a:cs typeface="Times New Roman"/>
                      </a:endParaRPr>
                    </a:p>
                    <a:p>
                      <a:pPr algn="ctr">
                        <a:spcAft>
                          <a:spcPts val="0"/>
                        </a:spcAft>
                      </a:pPr>
                      <a:r>
                        <a:rPr lang="fr-FR" sz="2000" dirty="0">
                          <a:solidFill>
                            <a:srgbClr val="000000"/>
                          </a:solidFill>
                          <a:latin typeface="Times New Roman"/>
                          <a:ea typeface="Times New Roman"/>
                          <a:cs typeface="Times New Roman"/>
                        </a:rPr>
                        <a:t>(plutôt fluide ou pâteuse)</a:t>
                      </a:r>
                      <a:endParaRPr lang="fr-FR" sz="2000" dirty="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fluide</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4849">
                <a:tc>
                  <a:txBody>
                    <a:bodyPr/>
                    <a:lstStyle/>
                    <a:p>
                      <a:pPr algn="ctr">
                        <a:spcAft>
                          <a:spcPts val="0"/>
                        </a:spcAft>
                      </a:pPr>
                      <a:r>
                        <a:rPr lang="fr-FR" sz="2000" b="1" dirty="0">
                          <a:solidFill>
                            <a:srgbClr val="000000"/>
                          </a:solidFill>
                          <a:latin typeface="Times New Roman"/>
                          <a:ea typeface="Times New Roman"/>
                          <a:cs typeface="Times New Roman"/>
                        </a:rPr>
                        <a:t>Conséquences </a:t>
                      </a:r>
                      <a:endParaRPr lang="fr-FR" sz="2000" dirty="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Agrandissement de l’île et volcan peu dangereux </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118698751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3518116614"/>
              </p:ext>
            </p:extLst>
          </p:nvPr>
        </p:nvGraphicFramePr>
        <p:xfrm>
          <a:off x="323850" y="1635125"/>
          <a:ext cx="8569325" cy="4265829"/>
        </p:xfrm>
        <a:graphic>
          <a:graphicData uri="http://schemas.openxmlformats.org/drawingml/2006/table">
            <a:tbl>
              <a:tblPr/>
              <a:tblGrid>
                <a:gridCol w="2823225"/>
                <a:gridCol w="2690641"/>
                <a:gridCol w="3055459"/>
              </a:tblGrid>
              <a:tr h="658690">
                <a:tc>
                  <a:txBody>
                    <a:bodyPr/>
                    <a:lstStyle/>
                    <a:p>
                      <a:pPr algn="ctr">
                        <a:spcAft>
                          <a:spcPts val="0"/>
                        </a:spcAft>
                      </a:pPr>
                      <a:r>
                        <a:rPr lang="fr-FR" sz="1900" b="1" dirty="0">
                          <a:solidFill>
                            <a:srgbClr val="000000"/>
                          </a:solidFill>
                          <a:latin typeface="Times New Roman"/>
                          <a:ea typeface="Times New Roman"/>
                          <a:cs typeface="Times New Roman"/>
                        </a:rPr>
                        <a:t>Type de volcan :</a:t>
                      </a:r>
                      <a:endParaRPr lang="fr-FR" sz="1200" dirty="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Rouge = effusif</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r>
                        <a:rPr lang="fr-FR" sz="1500" dirty="0" smtClean="0">
                          <a:solidFill>
                            <a:srgbClr val="008000"/>
                          </a:solidFill>
                          <a:latin typeface="Times New Roman"/>
                          <a:ea typeface="Times New Roman"/>
                          <a:cs typeface="Times New Roman"/>
                        </a:rPr>
                        <a:t>Gris = explosif</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8690">
                <a:tc>
                  <a:txBody>
                    <a:bodyPr/>
                    <a:lstStyle/>
                    <a:p>
                      <a:pPr algn="ctr">
                        <a:spcAft>
                          <a:spcPts val="0"/>
                        </a:spcAft>
                      </a:pPr>
                      <a:r>
                        <a:rPr lang="fr-FR" sz="2000" b="1">
                          <a:solidFill>
                            <a:srgbClr val="000000"/>
                          </a:solidFill>
                          <a:latin typeface="Times New Roman"/>
                          <a:ea typeface="Times New Roman"/>
                          <a:cs typeface="Times New Roman"/>
                        </a:rPr>
                        <a:t>Noms et localisations des volcans étudiés</a:t>
                      </a:r>
                      <a:endParaRPr lang="fr-FR" sz="200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Piton de la fournaise à la réunion</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r>
                        <a:rPr lang="fr-FR" sz="1500" dirty="0" smtClean="0">
                          <a:solidFill>
                            <a:srgbClr val="008000"/>
                          </a:solidFill>
                          <a:latin typeface="Times New Roman"/>
                          <a:ea typeface="Times New Roman"/>
                          <a:cs typeface="Times New Roman"/>
                        </a:rPr>
                        <a:t>Mérapi en Indonésie</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9539">
                <a:tc>
                  <a:txBody>
                    <a:bodyPr/>
                    <a:lstStyle/>
                    <a:p>
                      <a:pPr algn="ctr">
                        <a:spcAft>
                          <a:spcPts val="0"/>
                        </a:spcAft>
                      </a:pPr>
                      <a:r>
                        <a:rPr lang="fr-FR" sz="2000" b="1">
                          <a:solidFill>
                            <a:srgbClr val="000000"/>
                          </a:solidFill>
                          <a:latin typeface="Times New Roman"/>
                          <a:ea typeface="Times New Roman"/>
                          <a:cs typeface="Times New Roman"/>
                        </a:rPr>
                        <a:t>Forme de l’édifice volcanique.</a:t>
                      </a:r>
                      <a:endParaRPr lang="fr-FR" sz="200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Cône, volcan plat avec un gros cratère au sommet</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r>
                        <a:rPr lang="fr-FR" sz="1500" dirty="0" smtClean="0">
                          <a:solidFill>
                            <a:srgbClr val="008000"/>
                          </a:solidFill>
                          <a:latin typeface="Times New Roman"/>
                          <a:ea typeface="Times New Roman"/>
                          <a:cs typeface="Times New Roman"/>
                        </a:rPr>
                        <a:t>Dôme,</a:t>
                      </a:r>
                      <a:r>
                        <a:rPr lang="fr-FR" sz="1500" baseline="0" dirty="0" smtClean="0">
                          <a:solidFill>
                            <a:srgbClr val="008000"/>
                          </a:solidFill>
                          <a:latin typeface="Times New Roman"/>
                          <a:ea typeface="Times New Roman"/>
                          <a:cs typeface="Times New Roman"/>
                        </a:rPr>
                        <a:t> volcan avec un cratère bouché</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4308">
                <a:tc>
                  <a:txBody>
                    <a:bodyPr/>
                    <a:lstStyle/>
                    <a:p>
                      <a:pPr algn="ctr">
                        <a:spcAft>
                          <a:spcPts val="0"/>
                        </a:spcAft>
                      </a:pPr>
                      <a:r>
                        <a:rPr lang="fr-FR" sz="2000" b="1">
                          <a:solidFill>
                            <a:srgbClr val="000000"/>
                          </a:solidFill>
                          <a:latin typeface="Times New Roman"/>
                          <a:ea typeface="Times New Roman"/>
                          <a:cs typeface="Times New Roman"/>
                        </a:rPr>
                        <a:t>Manifestations </a:t>
                      </a:r>
                      <a:r>
                        <a:rPr lang="fr-FR" sz="2000">
                          <a:solidFill>
                            <a:srgbClr val="000000"/>
                          </a:solidFill>
                          <a:latin typeface="Times New Roman"/>
                          <a:ea typeface="Times New Roman"/>
                          <a:cs typeface="Times New Roman"/>
                        </a:rPr>
                        <a:t>(phénomènes observés pendant l’éruption)</a:t>
                      </a:r>
                      <a:endParaRPr lang="fr-FR" sz="200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Coulées de lave et fontaines de lave</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r>
                        <a:rPr lang="fr-FR" sz="2400" dirty="0" smtClean="0">
                          <a:solidFill>
                            <a:srgbClr val="008000"/>
                          </a:solidFill>
                          <a:latin typeface="Times New Roman"/>
                          <a:ea typeface="Times New Roman"/>
                          <a:cs typeface="Times New Roman"/>
                        </a:rPr>
                        <a:t>Panaches de cendres et nuée ardente</a:t>
                      </a:r>
                      <a:endParaRPr lang="fr-FR" sz="24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9539">
                <a:tc>
                  <a:txBody>
                    <a:bodyPr/>
                    <a:lstStyle/>
                    <a:p>
                      <a:pPr algn="ctr">
                        <a:spcAft>
                          <a:spcPts val="0"/>
                        </a:spcAft>
                      </a:pPr>
                      <a:r>
                        <a:rPr lang="fr-FR" sz="2000" b="1" dirty="0">
                          <a:solidFill>
                            <a:srgbClr val="000000"/>
                          </a:solidFill>
                          <a:latin typeface="Times New Roman"/>
                          <a:ea typeface="Times New Roman"/>
                          <a:cs typeface="Times New Roman"/>
                        </a:rPr>
                        <a:t>Qualité de la lave</a:t>
                      </a:r>
                      <a:r>
                        <a:rPr lang="fr-FR" sz="2000" dirty="0">
                          <a:solidFill>
                            <a:srgbClr val="000000"/>
                          </a:solidFill>
                          <a:latin typeface="Times New Roman"/>
                          <a:ea typeface="Times New Roman"/>
                          <a:cs typeface="Times New Roman"/>
                        </a:rPr>
                        <a:t> </a:t>
                      </a:r>
                      <a:endParaRPr lang="fr-FR" sz="2000" dirty="0">
                        <a:latin typeface="Times New Roman"/>
                        <a:ea typeface="Times New Roman"/>
                        <a:cs typeface="Times New Roman"/>
                      </a:endParaRPr>
                    </a:p>
                    <a:p>
                      <a:pPr algn="ctr">
                        <a:spcAft>
                          <a:spcPts val="0"/>
                        </a:spcAft>
                      </a:pPr>
                      <a:r>
                        <a:rPr lang="fr-FR" sz="2000" dirty="0">
                          <a:solidFill>
                            <a:srgbClr val="000000"/>
                          </a:solidFill>
                          <a:latin typeface="Times New Roman"/>
                          <a:ea typeface="Times New Roman"/>
                          <a:cs typeface="Times New Roman"/>
                        </a:rPr>
                        <a:t>(plutôt fluide ou pâteuse)</a:t>
                      </a:r>
                      <a:endParaRPr lang="fr-FR" sz="2000" dirty="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fluide</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4849">
                <a:tc>
                  <a:txBody>
                    <a:bodyPr/>
                    <a:lstStyle/>
                    <a:p>
                      <a:pPr algn="ctr">
                        <a:spcAft>
                          <a:spcPts val="0"/>
                        </a:spcAft>
                      </a:pPr>
                      <a:r>
                        <a:rPr lang="fr-FR" sz="2000" b="1" dirty="0">
                          <a:solidFill>
                            <a:srgbClr val="000000"/>
                          </a:solidFill>
                          <a:latin typeface="Times New Roman"/>
                          <a:ea typeface="Times New Roman"/>
                          <a:cs typeface="Times New Roman"/>
                        </a:rPr>
                        <a:t>Conséquences </a:t>
                      </a:r>
                      <a:endParaRPr lang="fr-FR" sz="2000" dirty="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Agrandissement de l’île et volcan peu dangereux </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390449168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2045538485"/>
              </p:ext>
            </p:extLst>
          </p:nvPr>
        </p:nvGraphicFramePr>
        <p:xfrm>
          <a:off x="323850" y="1635125"/>
          <a:ext cx="8569325" cy="4265829"/>
        </p:xfrm>
        <a:graphic>
          <a:graphicData uri="http://schemas.openxmlformats.org/drawingml/2006/table">
            <a:tbl>
              <a:tblPr/>
              <a:tblGrid>
                <a:gridCol w="2823225"/>
                <a:gridCol w="2690641"/>
                <a:gridCol w="3055459"/>
              </a:tblGrid>
              <a:tr h="658690">
                <a:tc>
                  <a:txBody>
                    <a:bodyPr/>
                    <a:lstStyle/>
                    <a:p>
                      <a:pPr algn="ctr">
                        <a:spcAft>
                          <a:spcPts val="0"/>
                        </a:spcAft>
                      </a:pPr>
                      <a:r>
                        <a:rPr lang="fr-FR" sz="1900" b="1" dirty="0">
                          <a:solidFill>
                            <a:srgbClr val="000000"/>
                          </a:solidFill>
                          <a:latin typeface="Times New Roman"/>
                          <a:ea typeface="Times New Roman"/>
                          <a:cs typeface="Times New Roman"/>
                        </a:rPr>
                        <a:t>Type de volcan :</a:t>
                      </a:r>
                      <a:endParaRPr lang="fr-FR" sz="1200" dirty="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Rouge = effusif</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r>
                        <a:rPr lang="fr-FR" sz="1500" dirty="0" smtClean="0">
                          <a:solidFill>
                            <a:srgbClr val="008000"/>
                          </a:solidFill>
                          <a:latin typeface="Times New Roman"/>
                          <a:ea typeface="Times New Roman"/>
                          <a:cs typeface="Times New Roman"/>
                        </a:rPr>
                        <a:t>Gris = explosif</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8690">
                <a:tc>
                  <a:txBody>
                    <a:bodyPr/>
                    <a:lstStyle/>
                    <a:p>
                      <a:pPr algn="ctr">
                        <a:spcAft>
                          <a:spcPts val="0"/>
                        </a:spcAft>
                      </a:pPr>
                      <a:r>
                        <a:rPr lang="fr-FR" sz="2000" b="1">
                          <a:solidFill>
                            <a:srgbClr val="000000"/>
                          </a:solidFill>
                          <a:latin typeface="Times New Roman"/>
                          <a:ea typeface="Times New Roman"/>
                          <a:cs typeface="Times New Roman"/>
                        </a:rPr>
                        <a:t>Noms et localisations des volcans étudiés</a:t>
                      </a:r>
                      <a:endParaRPr lang="fr-FR" sz="200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Piton de la fournaise à la réunion</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r>
                        <a:rPr lang="fr-FR" sz="1500" dirty="0" smtClean="0">
                          <a:solidFill>
                            <a:srgbClr val="008000"/>
                          </a:solidFill>
                          <a:latin typeface="Times New Roman"/>
                          <a:ea typeface="Times New Roman"/>
                          <a:cs typeface="Times New Roman"/>
                        </a:rPr>
                        <a:t>Mérapi en Indonésie</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9539">
                <a:tc>
                  <a:txBody>
                    <a:bodyPr/>
                    <a:lstStyle/>
                    <a:p>
                      <a:pPr algn="ctr">
                        <a:spcAft>
                          <a:spcPts val="0"/>
                        </a:spcAft>
                      </a:pPr>
                      <a:r>
                        <a:rPr lang="fr-FR" sz="2000" b="1">
                          <a:solidFill>
                            <a:srgbClr val="000000"/>
                          </a:solidFill>
                          <a:latin typeface="Times New Roman"/>
                          <a:ea typeface="Times New Roman"/>
                          <a:cs typeface="Times New Roman"/>
                        </a:rPr>
                        <a:t>Forme de l’édifice volcanique.</a:t>
                      </a:r>
                      <a:endParaRPr lang="fr-FR" sz="200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Cône, volcan plat avec un gros cratère au sommet</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r>
                        <a:rPr lang="fr-FR" sz="1500" dirty="0" smtClean="0">
                          <a:solidFill>
                            <a:srgbClr val="008000"/>
                          </a:solidFill>
                          <a:latin typeface="Times New Roman"/>
                          <a:ea typeface="Times New Roman"/>
                          <a:cs typeface="Times New Roman"/>
                        </a:rPr>
                        <a:t>Dôme,</a:t>
                      </a:r>
                      <a:r>
                        <a:rPr lang="fr-FR" sz="1500" baseline="0" dirty="0" smtClean="0">
                          <a:solidFill>
                            <a:srgbClr val="008000"/>
                          </a:solidFill>
                          <a:latin typeface="Times New Roman"/>
                          <a:ea typeface="Times New Roman"/>
                          <a:cs typeface="Times New Roman"/>
                        </a:rPr>
                        <a:t> volcan avec un cratère bouché</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4308">
                <a:tc>
                  <a:txBody>
                    <a:bodyPr/>
                    <a:lstStyle/>
                    <a:p>
                      <a:pPr algn="ctr">
                        <a:spcAft>
                          <a:spcPts val="0"/>
                        </a:spcAft>
                      </a:pPr>
                      <a:r>
                        <a:rPr lang="fr-FR" sz="2000" b="1">
                          <a:solidFill>
                            <a:srgbClr val="000000"/>
                          </a:solidFill>
                          <a:latin typeface="Times New Roman"/>
                          <a:ea typeface="Times New Roman"/>
                          <a:cs typeface="Times New Roman"/>
                        </a:rPr>
                        <a:t>Manifestations </a:t>
                      </a:r>
                      <a:r>
                        <a:rPr lang="fr-FR" sz="2000">
                          <a:solidFill>
                            <a:srgbClr val="000000"/>
                          </a:solidFill>
                          <a:latin typeface="Times New Roman"/>
                          <a:ea typeface="Times New Roman"/>
                          <a:cs typeface="Times New Roman"/>
                        </a:rPr>
                        <a:t>(phénomènes observés pendant l’éruption)</a:t>
                      </a:r>
                      <a:endParaRPr lang="fr-FR" sz="200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Coulées de lave et fontaines de lave</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r>
                        <a:rPr lang="fr-FR" sz="1500" dirty="0" smtClean="0">
                          <a:solidFill>
                            <a:srgbClr val="008000"/>
                          </a:solidFill>
                          <a:latin typeface="Times New Roman"/>
                          <a:ea typeface="Times New Roman"/>
                          <a:cs typeface="Times New Roman"/>
                        </a:rPr>
                        <a:t>Panaches de cendres et nuée ardente</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9539">
                <a:tc>
                  <a:txBody>
                    <a:bodyPr/>
                    <a:lstStyle/>
                    <a:p>
                      <a:pPr algn="ctr">
                        <a:spcAft>
                          <a:spcPts val="0"/>
                        </a:spcAft>
                      </a:pPr>
                      <a:r>
                        <a:rPr lang="fr-FR" sz="2000" b="1" dirty="0">
                          <a:solidFill>
                            <a:srgbClr val="000000"/>
                          </a:solidFill>
                          <a:latin typeface="Times New Roman"/>
                          <a:ea typeface="Times New Roman"/>
                          <a:cs typeface="Times New Roman"/>
                        </a:rPr>
                        <a:t>Qualité de la lave</a:t>
                      </a:r>
                      <a:r>
                        <a:rPr lang="fr-FR" sz="2000" dirty="0">
                          <a:solidFill>
                            <a:srgbClr val="000000"/>
                          </a:solidFill>
                          <a:latin typeface="Times New Roman"/>
                          <a:ea typeface="Times New Roman"/>
                          <a:cs typeface="Times New Roman"/>
                        </a:rPr>
                        <a:t> </a:t>
                      </a:r>
                      <a:endParaRPr lang="fr-FR" sz="2000" dirty="0">
                        <a:latin typeface="Times New Roman"/>
                        <a:ea typeface="Times New Roman"/>
                        <a:cs typeface="Times New Roman"/>
                      </a:endParaRPr>
                    </a:p>
                    <a:p>
                      <a:pPr algn="ctr">
                        <a:spcAft>
                          <a:spcPts val="0"/>
                        </a:spcAft>
                      </a:pPr>
                      <a:r>
                        <a:rPr lang="fr-FR" sz="2000" dirty="0">
                          <a:solidFill>
                            <a:srgbClr val="000000"/>
                          </a:solidFill>
                          <a:latin typeface="Times New Roman"/>
                          <a:ea typeface="Times New Roman"/>
                          <a:cs typeface="Times New Roman"/>
                        </a:rPr>
                        <a:t>(plutôt fluide ou pâteuse)</a:t>
                      </a:r>
                      <a:endParaRPr lang="fr-FR" sz="2000" dirty="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fluide</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r>
                        <a:rPr lang="fr-FR" sz="2400" dirty="0" smtClean="0">
                          <a:solidFill>
                            <a:srgbClr val="008000"/>
                          </a:solidFill>
                          <a:latin typeface="Times New Roman"/>
                          <a:ea typeface="Times New Roman"/>
                          <a:cs typeface="Times New Roman"/>
                        </a:rPr>
                        <a:t>visqueuse</a:t>
                      </a:r>
                      <a:endParaRPr lang="fr-FR" sz="24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4849">
                <a:tc>
                  <a:txBody>
                    <a:bodyPr/>
                    <a:lstStyle/>
                    <a:p>
                      <a:pPr algn="ctr">
                        <a:spcAft>
                          <a:spcPts val="0"/>
                        </a:spcAft>
                      </a:pPr>
                      <a:r>
                        <a:rPr lang="fr-FR" sz="2000" b="1" dirty="0">
                          <a:solidFill>
                            <a:srgbClr val="000000"/>
                          </a:solidFill>
                          <a:latin typeface="Times New Roman"/>
                          <a:ea typeface="Times New Roman"/>
                          <a:cs typeface="Times New Roman"/>
                        </a:rPr>
                        <a:t>Conséquences </a:t>
                      </a:r>
                      <a:endParaRPr lang="fr-FR" sz="2000" dirty="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Agrandissement de l’île et volcan peu dangereux </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301032696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4035165349"/>
              </p:ext>
            </p:extLst>
          </p:nvPr>
        </p:nvGraphicFramePr>
        <p:xfrm>
          <a:off x="323850" y="1635125"/>
          <a:ext cx="8569325" cy="4548260"/>
        </p:xfrm>
        <a:graphic>
          <a:graphicData uri="http://schemas.openxmlformats.org/drawingml/2006/table">
            <a:tbl>
              <a:tblPr/>
              <a:tblGrid>
                <a:gridCol w="2823225"/>
                <a:gridCol w="2690641"/>
                <a:gridCol w="3055459"/>
              </a:tblGrid>
              <a:tr h="658690">
                <a:tc>
                  <a:txBody>
                    <a:bodyPr/>
                    <a:lstStyle/>
                    <a:p>
                      <a:pPr algn="ctr">
                        <a:spcAft>
                          <a:spcPts val="0"/>
                        </a:spcAft>
                      </a:pPr>
                      <a:r>
                        <a:rPr lang="fr-FR" sz="1900" b="1" dirty="0">
                          <a:solidFill>
                            <a:srgbClr val="000000"/>
                          </a:solidFill>
                          <a:latin typeface="Times New Roman"/>
                          <a:ea typeface="Times New Roman"/>
                          <a:cs typeface="Times New Roman"/>
                        </a:rPr>
                        <a:t>Type de volcan :</a:t>
                      </a:r>
                      <a:endParaRPr lang="fr-FR" sz="1200" dirty="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Rouge = effusif</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r>
                        <a:rPr lang="fr-FR" sz="1500" dirty="0" smtClean="0">
                          <a:solidFill>
                            <a:srgbClr val="008000"/>
                          </a:solidFill>
                          <a:latin typeface="Times New Roman"/>
                          <a:ea typeface="Times New Roman"/>
                          <a:cs typeface="Times New Roman"/>
                        </a:rPr>
                        <a:t>Gris = explosif</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8690">
                <a:tc>
                  <a:txBody>
                    <a:bodyPr/>
                    <a:lstStyle/>
                    <a:p>
                      <a:pPr algn="ctr">
                        <a:spcAft>
                          <a:spcPts val="0"/>
                        </a:spcAft>
                      </a:pPr>
                      <a:r>
                        <a:rPr lang="fr-FR" sz="2000" b="1">
                          <a:solidFill>
                            <a:srgbClr val="000000"/>
                          </a:solidFill>
                          <a:latin typeface="Times New Roman"/>
                          <a:ea typeface="Times New Roman"/>
                          <a:cs typeface="Times New Roman"/>
                        </a:rPr>
                        <a:t>Noms et localisations des volcans étudiés</a:t>
                      </a:r>
                      <a:endParaRPr lang="fr-FR" sz="200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Piton de la fournaise à la réunion</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r>
                        <a:rPr lang="fr-FR" sz="1500" dirty="0" smtClean="0">
                          <a:solidFill>
                            <a:srgbClr val="008000"/>
                          </a:solidFill>
                          <a:latin typeface="Times New Roman"/>
                          <a:ea typeface="Times New Roman"/>
                          <a:cs typeface="Times New Roman"/>
                        </a:rPr>
                        <a:t>Mérapi en Indonésie</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9539">
                <a:tc>
                  <a:txBody>
                    <a:bodyPr/>
                    <a:lstStyle/>
                    <a:p>
                      <a:pPr algn="ctr">
                        <a:spcAft>
                          <a:spcPts val="0"/>
                        </a:spcAft>
                      </a:pPr>
                      <a:r>
                        <a:rPr lang="fr-FR" sz="2000" b="1">
                          <a:solidFill>
                            <a:srgbClr val="000000"/>
                          </a:solidFill>
                          <a:latin typeface="Times New Roman"/>
                          <a:ea typeface="Times New Roman"/>
                          <a:cs typeface="Times New Roman"/>
                        </a:rPr>
                        <a:t>Forme de l’édifice volcanique.</a:t>
                      </a:r>
                      <a:endParaRPr lang="fr-FR" sz="200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Cône, volcan plat avec un gros cratère au sommet</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r>
                        <a:rPr lang="fr-FR" sz="1500" dirty="0" smtClean="0">
                          <a:solidFill>
                            <a:srgbClr val="008000"/>
                          </a:solidFill>
                          <a:latin typeface="Times New Roman"/>
                          <a:ea typeface="Times New Roman"/>
                          <a:cs typeface="Times New Roman"/>
                        </a:rPr>
                        <a:t>Dôme,</a:t>
                      </a:r>
                      <a:r>
                        <a:rPr lang="fr-FR" sz="1500" baseline="0" dirty="0" smtClean="0">
                          <a:solidFill>
                            <a:srgbClr val="008000"/>
                          </a:solidFill>
                          <a:latin typeface="Times New Roman"/>
                          <a:ea typeface="Times New Roman"/>
                          <a:cs typeface="Times New Roman"/>
                        </a:rPr>
                        <a:t> volcan avec un cratère bouché</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4308">
                <a:tc>
                  <a:txBody>
                    <a:bodyPr/>
                    <a:lstStyle/>
                    <a:p>
                      <a:pPr algn="ctr">
                        <a:spcAft>
                          <a:spcPts val="0"/>
                        </a:spcAft>
                      </a:pPr>
                      <a:r>
                        <a:rPr lang="fr-FR" sz="2000" b="1">
                          <a:solidFill>
                            <a:srgbClr val="000000"/>
                          </a:solidFill>
                          <a:latin typeface="Times New Roman"/>
                          <a:ea typeface="Times New Roman"/>
                          <a:cs typeface="Times New Roman"/>
                        </a:rPr>
                        <a:t>Manifestations </a:t>
                      </a:r>
                      <a:r>
                        <a:rPr lang="fr-FR" sz="2000">
                          <a:solidFill>
                            <a:srgbClr val="000000"/>
                          </a:solidFill>
                          <a:latin typeface="Times New Roman"/>
                          <a:ea typeface="Times New Roman"/>
                          <a:cs typeface="Times New Roman"/>
                        </a:rPr>
                        <a:t>(phénomènes observés pendant l’éruption)</a:t>
                      </a:r>
                      <a:endParaRPr lang="fr-FR" sz="200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Coulées de lave et fontaines de lave</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r>
                        <a:rPr lang="fr-FR" sz="1500" dirty="0" smtClean="0">
                          <a:solidFill>
                            <a:srgbClr val="008000"/>
                          </a:solidFill>
                          <a:latin typeface="Times New Roman"/>
                          <a:ea typeface="Times New Roman"/>
                          <a:cs typeface="Times New Roman"/>
                        </a:rPr>
                        <a:t>Panaches de cendres et nuée ardente</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9539">
                <a:tc>
                  <a:txBody>
                    <a:bodyPr/>
                    <a:lstStyle/>
                    <a:p>
                      <a:pPr algn="ctr">
                        <a:spcAft>
                          <a:spcPts val="0"/>
                        </a:spcAft>
                      </a:pPr>
                      <a:r>
                        <a:rPr lang="fr-FR" sz="2000" b="1" dirty="0">
                          <a:solidFill>
                            <a:srgbClr val="000000"/>
                          </a:solidFill>
                          <a:latin typeface="Times New Roman"/>
                          <a:ea typeface="Times New Roman"/>
                          <a:cs typeface="Times New Roman"/>
                        </a:rPr>
                        <a:t>Qualité de la lave</a:t>
                      </a:r>
                      <a:r>
                        <a:rPr lang="fr-FR" sz="2000" dirty="0">
                          <a:solidFill>
                            <a:srgbClr val="000000"/>
                          </a:solidFill>
                          <a:latin typeface="Times New Roman"/>
                          <a:ea typeface="Times New Roman"/>
                          <a:cs typeface="Times New Roman"/>
                        </a:rPr>
                        <a:t> </a:t>
                      </a:r>
                      <a:endParaRPr lang="fr-FR" sz="2000" dirty="0">
                        <a:latin typeface="Times New Roman"/>
                        <a:ea typeface="Times New Roman"/>
                        <a:cs typeface="Times New Roman"/>
                      </a:endParaRPr>
                    </a:p>
                    <a:p>
                      <a:pPr algn="ctr">
                        <a:spcAft>
                          <a:spcPts val="0"/>
                        </a:spcAft>
                      </a:pPr>
                      <a:r>
                        <a:rPr lang="fr-FR" sz="2000" dirty="0">
                          <a:solidFill>
                            <a:srgbClr val="000000"/>
                          </a:solidFill>
                          <a:latin typeface="Times New Roman"/>
                          <a:ea typeface="Times New Roman"/>
                          <a:cs typeface="Times New Roman"/>
                        </a:rPr>
                        <a:t>(plutôt fluide ou pâteuse)</a:t>
                      </a:r>
                      <a:endParaRPr lang="fr-FR" sz="2000" dirty="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fluide</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r>
                        <a:rPr lang="fr-FR" sz="1500" dirty="0" smtClean="0">
                          <a:solidFill>
                            <a:srgbClr val="008000"/>
                          </a:solidFill>
                          <a:latin typeface="Times New Roman"/>
                          <a:ea typeface="Times New Roman"/>
                          <a:cs typeface="Times New Roman"/>
                        </a:rPr>
                        <a:t>visqueuse</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4849">
                <a:tc>
                  <a:txBody>
                    <a:bodyPr/>
                    <a:lstStyle/>
                    <a:p>
                      <a:pPr algn="ctr">
                        <a:spcAft>
                          <a:spcPts val="0"/>
                        </a:spcAft>
                      </a:pPr>
                      <a:r>
                        <a:rPr lang="fr-FR" sz="2000" b="1" dirty="0">
                          <a:solidFill>
                            <a:srgbClr val="000000"/>
                          </a:solidFill>
                          <a:latin typeface="Times New Roman"/>
                          <a:ea typeface="Times New Roman"/>
                          <a:cs typeface="Times New Roman"/>
                        </a:rPr>
                        <a:t>Conséquences </a:t>
                      </a:r>
                      <a:endParaRPr lang="fr-FR" sz="2000" dirty="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1500" dirty="0" smtClean="0">
                          <a:solidFill>
                            <a:srgbClr val="008000"/>
                          </a:solidFill>
                          <a:latin typeface="Times New Roman"/>
                          <a:ea typeface="Times New Roman"/>
                          <a:cs typeface="Times New Roman"/>
                        </a:rPr>
                        <a:t>Agrandissement de l’île et volcan peu dangereux </a:t>
                      </a:r>
                      <a:endParaRPr lang="fr-FR" sz="15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r>
                        <a:rPr lang="fr-FR" sz="2400" dirty="0" smtClean="0">
                          <a:solidFill>
                            <a:srgbClr val="008000"/>
                          </a:solidFill>
                          <a:latin typeface="Times New Roman"/>
                          <a:ea typeface="Times New Roman"/>
                          <a:cs typeface="Times New Roman"/>
                        </a:rPr>
                        <a:t>Dégâts matériels et humains importants, volcan très dangereux </a:t>
                      </a:r>
                      <a:endParaRPr lang="fr-FR" sz="24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415422081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4207081795"/>
              </p:ext>
            </p:extLst>
          </p:nvPr>
        </p:nvGraphicFramePr>
        <p:xfrm>
          <a:off x="323528" y="980728"/>
          <a:ext cx="8569325" cy="5108770"/>
        </p:xfrm>
        <a:graphic>
          <a:graphicData uri="http://schemas.openxmlformats.org/drawingml/2006/table">
            <a:tbl>
              <a:tblPr/>
              <a:tblGrid>
                <a:gridCol w="2823225"/>
                <a:gridCol w="2690641"/>
                <a:gridCol w="3055459"/>
              </a:tblGrid>
              <a:tr h="658690">
                <a:tc>
                  <a:txBody>
                    <a:bodyPr/>
                    <a:lstStyle/>
                    <a:p>
                      <a:pPr algn="ctr">
                        <a:spcAft>
                          <a:spcPts val="0"/>
                        </a:spcAft>
                      </a:pPr>
                      <a:r>
                        <a:rPr lang="fr-FR" sz="1900" b="1" dirty="0">
                          <a:solidFill>
                            <a:srgbClr val="000000"/>
                          </a:solidFill>
                          <a:latin typeface="Times New Roman"/>
                          <a:ea typeface="Times New Roman"/>
                          <a:cs typeface="Times New Roman"/>
                        </a:rPr>
                        <a:t>Type de volcan :</a:t>
                      </a:r>
                      <a:endParaRPr lang="fr-FR" sz="1200" dirty="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2400" dirty="0" smtClean="0">
                          <a:solidFill>
                            <a:srgbClr val="008000"/>
                          </a:solidFill>
                          <a:latin typeface="Times New Roman"/>
                          <a:ea typeface="Times New Roman"/>
                          <a:cs typeface="Times New Roman"/>
                        </a:rPr>
                        <a:t>Rouge = effusif</a:t>
                      </a:r>
                      <a:endParaRPr lang="fr-FR" sz="24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r>
                        <a:rPr lang="fr-FR" sz="2400" dirty="0" smtClean="0">
                          <a:solidFill>
                            <a:srgbClr val="008000"/>
                          </a:solidFill>
                          <a:latin typeface="Times New Roman"/>
                          <a:ea typeface="Times New Roman"/>
                          <a:cs typeface="Times New Roman"/>
                        </a:rPr>
                        <a:t>Gris = explosif</a:t>
                      </a:r>
                      <a:endParaRPr lang="fr-FR" sz="24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8690">
                <a:tc>
                  <a:txBody>
                    <a:bodyPr/>
                    <a:lstStyle/>
                    <a:p>
                      <a:pPr algn="ctr">
                        <a:spcAft>
                          <a:spcPts val="0"/>
                        </a:spcAft>
                      </a:pPr>
                      <a:r>
                        <a:rPr lang="fr-FR" sz="2000" b="1">
                          <a:solidFill>
                            <a:srgbClr val="000000"/>
                          </a:solidFill>
                          <a:latin typeface="Times New Roman"/>
                          <a:ea typeface="Times New Roman"/>
                          <a:cs typeface="Times New Roman"/>
                        </a:rPr>
                        <a:t>Noms et localisations des volcans étudiés</a:t>
                      </a:r>
                      <a:endParaRPr lang="fr-FR" sz="200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2400" dirty="0" smtClean="0">
                          <a:solidFill>
                            <a:srgbClr val="008000"/>
                          </a:solidFill>
                          <a:latin typeface="Times New Roman"/>
                          <a:ea typeface="Times New Roman"/>
                          <a:cs typeface="Times New Roman"/>
                        </a:rPr>
                        <a:t>Piton de la fournaise à la réunion</a:t>
                      </a:r>
                      <a:endParaRPr lang="fr-FR" sz="24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r>
                        <a:rPr lang="fr-FR" sz="2400" dirty="0" smtClean="0">
                          <a:solidFill>
                            <a:srgbClr val="008000"/>
                          </a:solidFill>
                          <a:latin typeface="Times New Roman"/>
                          <a:ea typeface="Times New Roman"/>
                          <a:cs typeface="Times New Roman"/>
                        </a:rPr>
                        <a:t>Mérapi en Indonésie</a:t>
                      </a:r>
                      <a:endParaRPr lang="fr-FR" sz="24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9539">
                <a:tc>
                  <a:txBody>
                    <a:bodyPr/>
                    <a:lstStyle/>
                    <a:p>
                      <a:pPr algn="ctr">
                        <a:spcAft>
                          <a:spcPts val="0"/>
                        </a:spcAft>
                      </a:pPr>
                      <a:r>
                        <a:rPr lang="fr-FR" sz="2000" b="1">
                          <a:solidFill>
                            <a:srgbClr val="000000"/>
                          </a:solidFill>
                          <a:latin typeface="Times New Roman"/>
                          <a:ea typeface="Times New Roman"/>
                          <a:cs typeface="Times New Roman"/>
                        </a:rPr>
                        <a:t>Forme de l’édifice volcanique.</a:t>
                      </a:r>
                      <a:endParaRPr lang="fr-FR" sz="200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2400" dirty="0" smtClean="0">
                          <a:solidFill>
                            <a:srgbClr val="008000"/>
                          </a:solidFill>
                          <a:latin typeface="Times New Roman"/>
                          <a:ea typeface="Times New Roman"/>
                          <a:cs typeface="Times New Roman"/>
                        </a:rPr>
                        <a:t>Cône, volcan plat avec un gros cratère au sommet</a:t>
                      </a:r>
                      <a:endParaRPr lang="fr-FR" sz="24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r>
                        <a:rPr lang="fr-FR" sz="2400" dirty="0" smtClean="0">
                          <a:solidFill>
                            <a:srgbClr val="008000"/>
                          </a:solidFill>
                          <a:latin typeface="Times New Roman"/>
                          <a:ea typeface="Times New Roman"/>
                          <a:cs typeface="Times New Roman"/>
                        </a:rPr>
                        <a:t>Dôme,</a:t>
                      </a:r>
                      <a:r>
                        <a:rPr lang="fr-FR" sz="2400" baseline="0" dirty="0" smtClean="0">
                          <a:solidFill>
                            <a:srgbClr val="008000"/>
                          </a:solidFill>
                          <a:latin typeface="Times New Roman"/>
                          <a:ea typeface="Times New Roman"/>
                          <a:cs typeface="Times New Roman"/>
                        </a:rPr>
                        <a:t> volcan avec un cratère bouché</a:t>
                      </a:r>
                      <a:endParaRPr lang="fr-FR" sz="24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4308">
                <a:tc>
                  <a:txBody>
                    <a:bodyPr/>
                    <a:lstStyle/>
                    <a:p>
                      <a:pPr algn="ctr">
                        <a:spcAft>
                          <a:spcPts val="0"/>
                        </a:spcAft>
                      </a:pPr>
                      <a:r>
                        <a:rPr lang="fr-FR" sz="2000" b="1">
                          <a:solidFill>
                            <a:srgbClr val="000000"/>
                          </a:solidFill>
                          <a:latin typeface="Times New Roman"/>
                          <a:ea typeface="Times New Roman"/>
                          <a:cs typeface="Times New Roman"/>
                        </a:rPr>
                        <a:t>Manifestations </a:t>
                      </a:r>
                      <a:r>
                        <a:rPr lang="fr-FR" sz="2000">
                          <a:solidFill>
                            <a:srgbClr val="000000"/>
                          </a:solidFill>
                          <a:latin typeface="Times New Roman"/>
                          <a:ea typeface="Times New Roman"/>
                          <a:cs typeface="Times New Roman"/>
                        </a:rPr>
                        <a:t>(phénomènes observés pendant l’éruption)</a:t>
                      </a:r>
                      <a:endParaRPr lang="fr-FR" sz="200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2400" dirty="0" smtClean="0">
                          <a:solidFill>
                            <a:srgbClr val="008000"/>
                          </a:solidFill>
                          <a:latin typeface="Times New Roman"/>
                          <a:ea typeface="Times New Roman"/>
                          <a:cs typeface="Times New Roman"/>
                        </a:rPr>
                        <a:t>Coulées de lave et fontaines de lave</a:t>
                      </a:r>
                      <a:endParaRPr lang="fr-FR" sz="24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r>
                        <a:rPr lang="fr-FR" sz="2400" dirty="0" smtClean="0">
                          <a:solidFill>
                            <a:srgbClr val="008000"/>
                          </a:solidFill>
                          <a:latin typeface="Times New Roman"/>
                          <a:ea typeface="Times New Roman"/>
                          <a:cs typeface="Times New Roman"/>
                        </a:rPr>
                        <a:t>Panaches de cendres et nuée ardente</a:t>
                      </a:r>
                      <a:endParaRPr lang="fr-FR" sz="24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9539">
                <a:tc>
                  <a:txBody>
                    <a:bodyPr/>
                    <a:lstStyle/>
                    <a:p>
                      <a:pPr algn="ctr">
                        <a:spcAft>
                          <a:spcPts val="0"/>
                        </a:spcAft>
                      </a:pPr>
                      <a:r>
                        <a:rPr lang="fr-FR" sz="2000" b="1" dirty="0">
                          <a:solidFill>
                            <a:srgbClr val="000000"/>
                          </a:solidFill>
                          <a:latin typeface="Times New Roman"/>
                          <a:ea typeface="Times New Roman"/>
                          <a:cs typeface="Times New Roman"/>
                        </a:rPr>
                        <a:t>Qualité de la lave</a:t>
                      </a:r>
                      <a:r>
                        <a:rPr lang="fr-FR" sz="2000" dirty="0">
                          <a:solidFill>
                            <a:srgbClr val="000000"/>
                          </a:solidFill>
                          <a:latin typeface="Times New Roman"/>
                          <a:ea typeface="Times New Roman"/>
                          <a:cs typeface="Times New Roman"/>
                        </a:rPr>
                        <a:t> </a:t>
                      </a:r>
                      <a:endParaRPr lang="fr-FR" sz="2000" dirty="0">
                        <a:latin typeface="Times New Roman"/>
                        <a:ea typeface="Times New Roman"/>
                        <a:cs typeface="Times New Roman"/>
                      </a:endParaRPr>
                    </a:p>
                    <a:p>
                      <a:pPr algn="ctr">
                        <a:spcAft>
                          <a:spcPts val="0"/>
                        </a:spcAft>
                      </a:pPr>
                      <a:r>
                        <a:rPr lang="fr-FR" sz="2000" dirty="0">
                          <a:solidFill>
                            <a:srgbClr val="000000"/>
                          </a:solidFill>
                          <a:latin typeface="Times New Roman"/>
                          <a:ea typeface="Times New Roman"/>
                          <a:cs typeface="Times New Roman"/>
                        </a:rPr>
                        <a:t>(plutôt fluide ou pâteuse)</a:t>
                      </a:r>
                      <a:endParaRPr lang="fr-FR" sz="2000" dirty="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2400" dirty="0" smtClean="0">
                          <a:solidFill>
                            <a:srgbClr val="008000"/>
                          </a:solidFill>
                          <a:latin typeface="Times New Roman"/>
                          <a:ea typeface="Times New Roman"/>
                          <a:cs typeface="Times New Roman"/>
                        </a:rPr>
                        <a:t>fluide</a:t>
                      </a:r>
                      <a:endParaRPr lang="fr-FR" sz="24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r>
                        <a:rPr lang="fr-FR" sz="2400" dirty="0" smtClean="0">
                          <a:solidFill>
                            <a:srgbClr val="008000"/>
                          </a:solidFill>
                          <a:latin typeface="Times New Roman"/>
                          <a:ea typeface="Times New Roman"/>
                          <a:cs typeface="Times New Roman"/>
                        </a:rPr>
                        <a:t>visqueuse</a:t>
                      </a:r>
                      <a:endParaRPr lang="fr-FR" sz="24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4849">
                <a:tc>
                  <a:txBody>
                    <a:bodyPr/>
                    <a:lstStyle/>
                    <a:p>
                      <a:pPr algn="ctr">
                        <a:spcAft>
                          <a:spcPts val="0"/>
                        </a:spcAft>
                      </a:pPr>
                      <a:r>
                        <a:rPr lang="fr-FR" sz="2000" b="1" dirty="0">
                          <a:solidFill>
                            <a:srgbClr val="000000"/>
                          </a:solidFill>
                          <a:latin typeface="Times New Roman"/>
                          <a:ea typeface="Times New Roman"/>
                          <a:cs typeface="Times New Roman"/>
                        </a:rPr>
                        <a:t>Conséquences </a:t>
                      </a:r>
                      <a:endParaRPr lang="fr-FR" sz="2000" dirty="0">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fr-FR" sz="2400" dirty="0" smtClean="0">
                          <a:solidFill>
                            <a:srgbClr val="008000"/>
                          </a:solidFill>
                          <a:latin typeface="Times New Roman"/>
                          <a:ea typeface="Times New Roman"/>
                          <a:cs typeface="Times New Roman"/>
                        </a:rPr>
                        <a:t>Agrandissement de l’île et volcan peu dangereux </a:t>
                      </a:r>
                      <a:endParaRPr lang="fr-FR" sz="24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pPr>
                      <a:r>
                        <a:rPr lang="fr-FR" sz="2400" dirty="0" smtClean="0">
                          <a:solidFill>
                            <a:srgbClr val="008000"/>
                          </a:solidFill>
                          <a:latin typeface="Times New Roman"/>
                          <a:ea typeface="Times New Roman"/>
                          <a:cs typeface="Times New Roman"/>
                        </a:rPr>
                        <a:t>Dégâts matériels et humains importants, volcan très dangereux </a:t>
                      </a:r>
                      <a:endParaRPr lang="fr-FR" sz="2400" dirty="0">
                        <a:solidFill>
                          <a:srgbClr val="008000"/>
                        </a:solidFill>
                        <a:latin typeface="Times New Roman"/>
                        <a:ea typeface="Times New Roman"/>
                        <a:cs typeface="Times New Roman"/>
                      </a:endParaRPr>
                    </a:p>
                  </a:txBody>
                  <a:tcPr marL="66579" marR="6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58179729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1"/>
          <p:cNvSpPr>
            <a:spLocks noGrp="1"/>
          </p:cNvSpPr>
          <p:nvPr>
            <p:ph type="title"/>
          </p:nvPr>
        </p:nvSpPr>
        <p:spPr/>
        <p:txBody>
          <a:bodyPr/>
          <a:lstStyle/>
          <a:p>
            <a:r>
              <a:rPr lang="fr-FR" altLang="fr-FR" smtClean="0"/>
              <a:t>Le volcan Piton de la fournaise</a:t>
            </a:r>
          </a:p>
        </p:txBody>
      </p:sp>
      <p:pic>
        <p:nvPicPr>
          <p:cNvPr id="25603" name="Picture 5"/>
          <p:cNvPicPr>
            <a:picLocks noChangeAspect="1" noChangeArrowheads="1"/>
          </p:cNvPicPr>
          <p:nvPr/>
        </p:nvPicPr>
        <p:blipFill>
          <a:blip r:embed="rId2" cstate="print"/>
          <a:srcRect/>
          <a:stretch>
            <a:fillRect/>
          </a:stretch>
        </p:blipFill>
        <p:spPr bwMode="auto">
          <a:xfrm>
            <a:off x="539750" y="1600200"/>
            <a:ext cx="4752975" cy="3919538"/>
          </a:xfrm>
          <a:prstGeom prst="rect">
            <a:avLst/>
          </a:prstGeom>
          <a:noFill/>
          <a:ln w="9525">
            <a:noFill/>
            <a:miter lim="800000"/>
            <a:headEnd/>
            <a:tailEnd/>
          </a:ln>
        </p:spPr>
      </p:pic>
      <p:pic>
        <p:nvPicPr>
          <p:cNvPr id="25604" name="Picture 6"/>
          <p:cNvPicPr>
            <a:picLocks noChangeAspect="1" noChangeArrowheads="1"/>
          </p:cNvPicPr>
          <p:nvPr/>
        </p:nvPicPr>
        <p:blipFill>
          <a:blip r:embed="rId3" cstate="print"/>
          <a:srcRect/>
          <a:stretch>
            <a:fillRect/>
          </a:stretch>
        </p:blipFill>
        <p:spPr bwMode="auto">
          <a:xfrm>
            <a:off x="5724525" y="1484313"/>
            <a:ext cx="2736850" cy="2027237"/>
          </a:xfrm>
          <a:prstGeom prst="rect">
            <a:avLst/>
          </a:prstGeom>
          <a:noFill/>
          <a:ln w="9525">
            <a:noFill/>
            <a:miter lim="800000"/>
            <a:headEnd/>
            <a:tailEnd/>
          </a:ln>
        </p:spPr>
      </p:pic>
      <p:pic>
        <p:nvPicPr>
          <p:cNvPr id="25605" name="Picture 7"/>
          <p:cNvPicPr>
            <a:picLocks noChangeAspect="1" noChangeArrowheads="1"/>
          </p:cNvPicPr>
          <p:nvPr/>
        </p:nvPicPr>
        <p:blipFill>
          <a:blip r:embed="rId4" cstate="print"/>
          <a:srcRect/>
          <a:stretch>
            <a:fillRect/>
          </a:stretch>
        </p:blipFill>
        <p:spPr bwMode="auto">
          <a:xfrm>
            <a:off x="5867400" y="3560763"/>
            <a:ext cx="2451100" cy="2790825"/>
          </a:xfrm>
          <a:prstGeom prst="rect">
            <a:avLst/>
          </a:prstGeom>
          <a:noFill/>
          <a:ln w="9525">
            <a:noFill/>
            <a:miter lim="800000"/>
            <a:headEnd/>
            <a:tailEnd/>
          </a:ln>
        </p:spPr>
      </p:pic>
    </p:spTree>
    <p:extLst>
      <p:ext uri="{BB962C8B-B14F-4D97-AF65-F5344CB8AC3E}">
        <p14:creationId xmlns:p14="http://schemas.microsoft.com/office/powerpoint/2010/main" val="280644234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re 1"/>
          <p:cNvSpPr>
            <a:spLocks noGrp="1"/>
          </p:cNvSpPr>
          <p:nvPr>
            <p:ph type="title"/>
          </p:nvPr>
        </p:nvSpPr>
        <p:spPr/>
        <p:txBody>
          <a:bodyPr/>
          <a:lstStyle/>
          <a:p>
            <a:r>
              <a:rPr lang="fr-FR" altLang="fr-FR" dirty="0" smtClean="0"/>
              <a:t>Le volcan Mérapi</a:t>
            </a:r>
          </a:p>
        </p:txBody>
      </p:sp>
      <p:pic>
        <p:nvPicPr>
          <p:cNvPr id="26627" name="Picture 2"/>
          <p:cNvPicPr>
            <a:picLocks noChangeAspect="1" noChangeArrowheads="1"/>
          </p:cNvPicPr>
          <p:nvPr/>
        </p:nvPicPr>
        <p:blipFill>
          <a:blip r:embed="rId2" cstate="print"/>
          <a:srcRect/>
          <a:stretch>
            <a:fillRect/>
          </a:stretch>
        </p:blipFill>
        <p:spPr bwMode="auto">
          <a:xfrm>
            <a:off x="468313" y="2066925"/>
            <a:ext cx="3671887" cy="3671888"/>
          </a:xfrm>
          <a:prstGeom prst="rect">
            <a:avLst/>
          </a:prstGeom>
          <a:noFill/>
          <a:ln w="9525">
            <a:noFill/>
            <a:miter lim="800000"/>
            <a:headEnd/>
            <a:tailEnd/>
          </a:ln>
        </p:spPr>
      </p:pic>
      <p:pic>
        <p:nvPicPr>
          <p:cNvPr id="26628" name="Picture 2"/>
          <p:cNvPicPr>
            <a:picLocks noChangeAspect="1" noChangeArrowheads="1"/>
          </p:cNvPicPr>
          <p:nvPr/>
        </p:nvPicPr>
        <p:blipFill>
          <a:blip r:embed="rId3" cstate="print"/>
          <a:srcRect/>
          <a:stretch>
            <a:fillRect/>
          </a:stretch>
        </p:blipFill>
        <p:spPr bwMode="auto">
          <a:xfrm>
            <a:off x="5940425" y="1268413"/>
            <a:ext cx="2735263" cy="2230437"/>
          </a:xfrm>
          <a:prstGeom prst="rect">
            <a:avLst/>
          </a:prstGeom>
          <a:noFill/>
          <a:ln w="9525">
            <a:noFill/>
            <a:miter lim="800000"/>
            <a:headEnd/>
            <a:tailEnd/>
          </a:ln>
        </p:spPr>
      </p:pic>
      <p:pic>
        <p:nvPicPr>
          <p:cNvPr id="26629" name="Picture 3"/>
          <p:cNvPicPr>
            <a:picLocks noChangeAspect="1" noChangeArrowheads="1"/>
          </p:cNvPicPr>
          <p:nvPr/>
        </p:nvPicPr>
        <p:blipFill>
          <a:blip r:embed="rId4" cstate="print"/>
          <a:srcRect/>
          <a:stretch>
            <a:fillRect/>
          </a:stretch>
        </p:blipFill>
        <p:spPr bwMode="auto">
          <a:xfrm>
            <a:off x="5818188" y="4076700"/>
            <a:ext cx="2978150" cy="2230438"/>
          </a:xfrm>
          <a:prstGeom prst="rect">
            <a:avLst/>
          </a:prstGeom>
          <a:noFill/>
          <a:ln w="9525">
            <a:noFill/>
            <a:miter lim="800000"/>
            <a:headEnd/>
            <a:tailEnd/>
          </a:ln>
        </p:spPr>
      </p:pic>
    </p:spTree>
    <p:extLst>
      <p:ext uri="{BB962C8B-B14F-4D97-AF65-F5344CB8AC3E}">
        <p14:creationId xmlns:p14="http://schemas.microsoft.com/office/powerpoint/2010/main" val="214319534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422275" y="482600"/>
            <a:ext cx="2735263" cy="2230438"/>
          </a:xfrm>
          <a:prstGeom prst="rect">
            <a:avLst/>
          </a:prstGeom>
          <a:noFill/>
          <a:ln w="9525">
            <a:noFill/>
            <a:miter lim="800000"/>
            <a:headEnd/>
            <a:tailEnd/>
          </a:ln>
        </p:spPr>
      </p:pic>
      <p:pic>
        <p:nvPicPr>
          <p:cNvPr id="27651" name="Picture 3"/>
          <p:cNvPicPr>
            <a:picLocks noChangeAspect="1" noChangeArrowheads="1"/>
          </p:cNvPicPr>
          <p:nvPr/>
        </p:nvPicPr>
        <p:blipFill>
          <a:blip r:embed="rId3" cstate="print"/>
          <a:srcRect/>
          <a:stretch>
            <a:fillRect/>
          </a:stretch>
        </p:blipFill>
        <p:spPr bwMode="auto">
          <a:xfrm>
            <a:off x="3309938" y="485775"/>
            <a:ext cx="2978150" cy="2230438"/>
          </a:xfrm>
          <a:prstGeom prst="rect">
            <a:avLst/>
          </a:prstGeom>
          <a:noFill/>
          <a:ln w="9525">
            <a:noFill/>
            <a:miter lim="800000"/>
            <a:headEnd/>
            <a:tailEnd/>
          </a:ln>
        </p:spPr>
      </p:pic>
      <p:pic>
        <p:nvPicPr>
          <p:cNvPr id="27652" name="Picture 5"/>
          <p:cNvPicPr>
            <a:picLocks noChangeAspect="1" noChangeArrowheads="1"/>
          </p:cNvPicPr>
          <p:nvPr/>
        </p:nvPicPr>
        <p:blipFill>
          <a:blip r:embed="rId4" cstate="print"/>
          <a:srcRect/>
          <a:stretch>
            <a:fillRect/>
          </a:stretch>
        </p:blipFill>
        <p:spPr bwMode="auto">
          <a:xfrm>
            <a:off x="6338888" y="3657600"/>
            <a:ext cx="2644775" cy="2398713"/>
          </a:xfrm>
          <a:prstGeom prst="rect">
            <a:avLst/>
          </a:prstGeom>
          <a:noFill/>
          <a:ln w="9525">
            <a:noFill/>
            <a:miter lim="800000"/>
            <a:headEnd/>
            <a:tailEnd/>
          </a:ln>
        </p:spPr>
      </p:pic>
      <p:pic>
        <p:nvPicPr>
          <p:cNvPr id="27653" name="Picture 6"/>
          <p:cNvPicPr>
            <a:picLocks noChangeAspect="1" noChangeArrowheads="1"/>
          </p:cNvPicPr>
          <p:nvPr/>
        </p:nvPicPr>
        <p:blipFill>
          <a:blip r:embed="rId5" cstate="print"/>
          <a:srcRect/>
          <a:stretch>
            <a:fillRect/>
          </a:stretch>
        </p:blipFill>
        <p:spPr bwMode="auto">
          <a:xfrm>
            <a:off x="395288" y="3621088"/>
            <a:ext cx="2736850" cy="2471737"/>
          </a:xfrm>
          <a:prstGeom prst="rect">
            <a:avLst/>
          </a:prstGeom>
          <a:noFill/>
          <a:ln w="9525">
            <a:noFill/>
            <a:miter lim="800000"/>
            <a:headEnd/>
            <a:tailEnd/>
          </a:ln>
        </p:spPr>
      </p:pic>
      <p:pic>
        <p:nvPicPr>
          <p:cNvPr id="27654" name="Picture 7"/>
          <p:cNvPicPr>
            <a:picLocks noChangeAspect="1" noChangeArrowheads="1"/>
          </p:cNvPicPr>
          <p:nvPr/>
        </p:nvPicPr>
        <p:blipFill>
          <a:blip r:embed="rId6" cstate="print"/>
          <a:srcRect/>
          <a:stretch>
            <a:fillRect/>
          </a:stretch>
        </p:blipFill>
        <p:spPr bwMode="auto">
          <a:xfrm>
            <a:off x="3924300" y="3609975"/>
            <a:ext cx="2163763" cy="2463800"/>
          </a:xfrm>
          <a:prstGeom prst="rect">
            <a:avLst/>
          </a:prstGeom>
          <a:noFill/>
          <a:ln w="9525">
            <a:noFill/>
            <a:miter lim="800000"/>
            <a:headEnd/>
            <a:tailEnd/>
          </a:ln>
        </p:spPr>
      </p:pic>
      <p:sp>
        <p:nvSpPr>
          <p:cNvPr id="27655" name="ZoneTexte 1"/>
          <p:cNvSpPr txBox="1">
            <a:spLocks noChangeArrowheads="1"/>
          </p:cNvSpPr>
          <p:nvPr/>
        </p:nvSpPr>
        <p:spPr bwMode="auto">
          <a:xfrm>
            <a:off x="3132138" y="115888"/>
            <a:ext cx="2663825" cy="369887"/>
          </a:xfrm>
          <a:prstGeom prst="rect">
            <a:avLst/>
          </a:prstGeom>
          <a:noFill/>
          <a:ln w="9525">
            <a:noFill/>
            <a:miter lim="800000"/>
            <a:headEnd/>
            <a:tailEnd/>
          </a:ln>
        </p:spPr>
        <p:txBody>
          <a:bodyPr>
            <a:spAutoFit/>
          </a:bodyPr>
          <a:lstStyle/>
          <a:p>
            <a:r>
              <a:rPr lang="fr-FR" altLang="fr-FR"/>
              <a:t>MERAPI</a:t>
            </a:r>
          </a:p>
        </p:txBody>
      </p:sp>
      <p:pic>
        <p:nvPicPr>
          <p:cNvPr id="27656" name="Picture 2"/>
          <p:cNvPicPr>
            <a:picLocks noChangeAspect="1" noChangeArrowheads="1"/>
          </p:cNvPicPr>
          <p:nvPr/>
        </p:nvPicPr>
        <p:blipFill>
          <a:blip r:embed="rId7" cstate="print"/>
          <a:srcRect/>
          <a:stretch>
            <a:fillRect/>
          </a:stretch>
        </p:blipFill>
        <p:spPr bwMode="auto">
          <a:xfrm>
            <a:off x="6659563" y="485775"/>
            <a:ext cx="2233612" cy="2232025"/>
          </a:xfrm>
          <a:prstGeom prst="rect">
            <a:avLst/>
          </a:prstGeom>
          <a:noFill/>
          <a:ln w="9525">
            <a:noFill/>
            <a:miter lim="800000"/>
            <a:headEnd/>
            <a:tailEnd/>
          </a:ln>
        </p:spPr>
      </p:pic>
    </p:spTree>
    <p:extLst>
      <p:ext uri="{BB962C8B-B14F-4D97-AF65-F5344CB8AC3E}">
        <p14:creationId xmlns:p14="http://schemas.microsoft.com/office/powerpoint/2010/main" val="54773541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63" y="357188"/>
            <a:ext cx="8229600" cy="1143000"/>
          </a:xfrm>
        </p:spPr>
        <p:txBody>
          <a:bodyPr>
            <a:normAutofit fontScale="90000"/>
          </a:bodyPr>
          <a:lstStyle/>
          <a:p>
            <a:pPr algn="l" eaLnBrk="1" hangingPunct="1"/>
            <a:r>
              <a:rPr lang="fr-FR" altLang="fr-FR" sz="2400" b="1" u="sng" dirty="0" smtClean="0"/>
              <a:t>Activité 7 bilan (A1C3 connaissances) : </a:t>
            </a:r>
            <a:r>
              <a:rPr lang="fr-FR" altLang="fr-FR" sz="2400" dirty="0" smtClean="0"/>
              <a:t>Comparaison de 2 types de volcans </a:t>
            </a:r>
            <a:br>
              <a:rPr lang="fr-FR" altLang="fr-FR" sz="2400" dirty="0" smtClean="0"/>
            </a:br>
            <a:endParaRPr lang="fr-FR" altLang="fr-FR" sz="2400" dirty="0" smtClean="0"/>
          </a:p>
        </p:txBody>
      </p:sp>
      <p:sp>
        <p:nvSpPr>
          <p:cNvPr id="28675" name="ZoneTexte 6"/>
          <p:cNvSpPr txBox="1">
            <a:spLocks noChangeArrowheads="1"/>
          </p:cNvSpPr>
          <p:nvPr/>
        </p:nvSpPr>
        <p:spPr bwMode="auto">
          <a:xfrm>
            <a:off x="0" y="2071688"/>
            <a:ext cx="8501063" cy="369887"/>
          </a:xfrm>
          <a:prstGeom prst="rect">
            <a:avLst/>
          </a:prstGeom>
          <a:noFill/>
          <a:ln w="9525">
            <a:noFill/>
            <a:miter lim="800000"/>
            <a:headEnd/>
            <a:tailEnd/>
          </a:ln>
        </p:spPr>
        <p:txBody>
          <a:bodyPr>
            <a:spAutoFit/>
          </a:bodyPr>
          <a:lstStyle/>
          <a:p>
            <a:endParaRPr lang="fr-FR" altLang="fr-FR"/>
          </a:p>
        </p:txBody>
      </p:sp>
      <p:pic>
        <p:nvPicPr>
          <p:cNvPr id="13316" name="Picture 8"/>
          <p:cNvPicPr>
            <a:picLocks noChangeAspect="1" noChangeArrowheads="1"/>
          </p:cNvPicPr>
          <p:nvPr/>
        </p:nvPicPr>
        <p:blipFill>
          <a:blip r:embed="rId3" cstate="print"/>
          <a:srcRect/>
          <a:stretch>
            <a:fillRect/>
          </a:stretch>
        </p:blipFill>
        <p:spPr bwMode="auto">
          <a:xfrm>
            <a:off x="1604963" y="2524125"/>
            <a:ext cx="5934075" cy="1809750"/>
          </a:xfrm>
          <a:prstGeom prst="rect">
            <a:avLst/>
          </a:prstGeom>
          <a:noFill/>
          <a:ln w="9525">
            <a:noFill/>
            <a:miter lim="800000"/>
            <a:headEnd/>
            <a:tailEnd/>
          </a:ln>
        </p:spPr>
      </p:pic>
    </p:spTree>
    <p:extLst>
      <p:ext uri="{BB962C8B-B14F-4D97-AF65-F5344CB8AC3E}">
        <p14:creationId xmlns:p14="http://schemas.microsoft.com/office/powerpoint/2010/main" val="4106164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3316"/>
                                        </p:tgtEl>
                                        <p:attrNameLst>
                                          <p:attrName>style.visibility</p:attrName>
                                        </p:attrNameLst>
                                      </p:cBhvr>
                                      <p:to>
                                        <p:strVal val="visible"/>
                                      </p:to>
                                    </p:set>
                                    <p:animEffect transition="in" filter="wipe(down)">
                                      <p:cBhvr>
                                        <p:cTn id="12"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PARCOURS LA PLANETE TERRE ET ENVIRONNEME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844824"/>
            <a:ext cx="8666902" cy="221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043608" y="5085184"/>
            <a:ext cx="7344816" cy="1200329"/>
          </a:xfrm>
          <a:prstGeom prst="rect">
            <a:avLst/>
          </a:prstGeom>
        </p:spPr>
        <p:txBody>
          <a:bodyPr wrap="square">
            <a:spAutoFit/>
          </a:bodyPr>
          <a:lstStyle/>
          <a:p>
            <a:r>
              <a:rPr lang="fr-FR" dirty="0" smtClean="0">
                <a:hlinkClick r:id="rId3"/>
              </a:rPr>
              <a:t>https</a:t>
            </a:r>
            <a:r>
              <a:rPr lang="fr-FR">
                <a:hlinkClick r:id="rId3"/>
              </a:rPr>
              <a:t>://</a:t>
            </a:r>
            <a:r>
              <a:rPr lang="fr-FR" smtClean="0">
                <a:hlinkClick r:id="rId3"/>
              </a:rPr>
              <a:t>mathrix.fr/svt/le-climat-et-la-meteo-sont-variables/risque-meteorologiques-7099</a:t>
            </a:r>
            <a:endParaRPr lang="fr-FR" smtClean="0"/>
          </a:p>
          <a:p>
            <a:endParaRPr lang="fr-FR" dirty="0" smtClean="0"/>
          </a:p>
          <a:p>
            <a:endParaRPr lang="fr-FR" dirty="0"/>
          </a:p>
        </p:txBody>
      </p:sp>
    </p:spTree>
    <p:extLst>
      <p:ext uri="{BB962C8B-B14F-4D97-AF65-F5344CB8AC3E}">
        <p14:creationId xmlns:p14="http://schemas.microsoft.com/office/powerpoint/2010/main" val="38326095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re 1"/>
          <p:cNvSpPr>
            <a:spLocks noGrp="1"/>
          </p:cNvSpPr>
          <p:nvPr>
            <p:ph type="title"/>
          </p:nvPr>
        </p:nvSpPr>
        <p:spPr/>
        <p:txBody>
          <a:bodyPr/>
          <a:lstStyle/>
          <a:p>
            <a:r>
              <a:rPr lang="fr-FR" altLang="fr-FR" smtClean="0"/>
              <a:t>Enoncé des questions</a:t>
            </a:r>
          </a:p>
        </p:txBody>
      </p:sp>
      <p:sp>
        <p:nvSpPr>
          <p:cNvPr id="3" name="Espace réservé du contenu 2"/>
          <p:cNvSpPr>
            <a:spLocks noGrp="1"/>
          </p:cNvSpPr>
          <p:nvPr>
            <p:ph idx="1"/>
          </p:nvPr>
        </p:nvSpPr>
        <p:spPr/>
        <p:txBody>
          <a:bodyPr/>
          <a:lstStyle/>
          <a:p>
            <a:pPr>
              <a:defRPr/>
            </a:pPr>
            <a:r>
              <a:rPr lang="fr-FR" sz="2800" dirty="0"/>
              <a:t>Légender les 2 dessins en reportant les numéros </a:t>
            </a:r>
            <a:r>
              <a:rPr lang="fr-FR" sz="2800" dirty="0" smtClean="0"/>
              <a:t>indiqués.</a:t>
            </a:r>
          </a:p>
          <a:p>
            <a:pPr marL="0" indent="0">
              <a:buFont typeface="Arial" charset="0"/>
              <a:buNone/>
              <a:defRPr/>
            </a:pPr>
            <a:r>
              <a:rPr lang="fr-FR" sz="2000" dirty="0" smtClean="0"/>
              <a:t>1,Cône </a:t>
            </a:r>
            <a:r>
              <a:rPr lang="fr-FR" sz="2000" dirty="0"/>
              <a:t>volcanique </a:t>
            </a:r>
            <a:r>
              <a:rPr lang="fr-FR" sz="2000" dirty="0" smtClean="0"/>
              <a:t>2,Remontée </a:t>
            </a:r>
            <a:r>
              <a:rPr lang="fr-FR" sz="2000" dirty="0"/>
              <a:t>de </a:t>
            </a:r>
            <a:r>
              <a:rPr lang="fr-FR" sz="2000" dirty="0" smtClean="0"/>
              <a:t>magma  3,Projections 4,Dôme</a:t>
            </a:r>
          </a:p>
          <a:p>
            <a:pPr marL="0" indent="0">
              <a:buFont typeface="Arial" charset="0"/>
              <a:buNone/>
              <a:defRPr/>
            </a:pPr>
            <a:r>
              <a:rPr lang="fr-FR" sz="2000" dirty="0" smtClean="0"/>
              <a:t>5,Coulée </a:t>
            </a:r>
            <a:r>
              <a:rPr lang="fr-FR" sz="2000" dirty="0"/>
              <a:t>de lave </a:t>
            </a:r>
            <a:r>
              <a:rPr lang="fr-FR" sz="2000" dirty="0" smtClean="0"/>
              <a:t>  6,Nuée ardente  7,Panache </a:t>
            </a:r>
            <a:r>
              <a:rPr lang="fr-FR" sz="2000" dirty="0"/>
              <a:t>de </a:t>
            </a:r>
            <a:r>
              <a:rPr lang="fr-FR" sz="2000" dirty="0" smtClean="0"/>
              <a:t>cendres  8,Cratère</a:t>
            </a:r>
            <a:endParaRPr lang="fr-FR" sz="2000" dirty="0"/>
          </a:p>
          <a:p>
            <a:pPr marL="0" indent="0">
              <a:buFont typeface="Arial" charset="0"/>
              <a:buNone/>
              <a:defRPr/>
            </a:pPr>
            <a:endParaRPr lang="fr-FR" dirty="0" smtClean="0"/>
          </a:p>
          <a:p>
            <a:pPr>
              <a:defRPr/>
            </a:pPr>
            <a:r>
              <a:rPr lang="fr-FR" dirty="0"/>
              <a:t>C</a:t>
            </a:r>
            <a:r>
              <a:rPr lang="fr-FR" dirty="0" smtClean="0"/>
              <a:t>omplétez </a:t>
            </a:r>
            <a:r>
              <a:rPr lang="fr-FR" dirty="0"/>
              <a:t>les titres.</a:t>
            </a:r>
          </a:p>
          <a:p>
            <a:pPr marL="0" indent="0">
              <a:buFont typeface="Arial" charset="0"/>
              <a:buNone/>
              <a:defRPr/>
            </a:pPr>
            <a:endParaRPr lang="fr-FR" dirty="0"/>
          </a:p>
        </p:txBody>
      </p:sp>
    </p:spTree>
    <p:extLst>
      <p:ext uri="{BB962C8B-B14F-4D97-AF65-F5344CB8AC3E}">
        <p14:creationId xmlns:p14="http://schemas.microsoft.com/office/powerpoint/2010/main" val="91905754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Image 5"/>
          <p:cNvPicPr>
            <a:picLocks noChangeAspect="1" noChangeArrowheads="1"/>
          </p:cNvPicPr>
          <p:nvPr/>
        </p:nvPicPr>
        <p:blipFill>
          <a:blip r:embed="rId2" cstate="print"/>
          <a:srcRect/>
          <a:stretch>
            <a:fillRect/>
          </a:stretch>
        </p:blipFill>
        <p:spPr bwMode="auto">
          <a:xfrm>
            <a:off x="684213" y="1628775"/>
            <a:ext cx="7834312" cy="2386013"/>
          </a:xfrm>
          <a:prstGeom prst="rect">
            <a:avLst/>
          </a:prstGeom>
          <a:noFill/>
          <a:ln w="9525">
            <a:noFill/>
            <a:miter lim="800000"/>
            <a:headEnd/>
            <a:tailEnd/>
          </a:ln>
        </p:spPr>
      </p:pic>
      <p:sp>
        <p:nvSpPr>
          <p:cNvPr id="30723" name="Rectangle 4"/>
          <p:cNvSpPr>
            <a:spLocks noChangeArrowheads="1"/>
          </p:cNvSpPr>
          <p:nvPr/>
        </p:nvSpPr>
        <p:spPr bwMode="auto">
          <a:xfrm>
            <a:off x="377825" y="4511675"/>
            <a:ext cx="4049713" cy="1323975"/>
          </a:xfrm>
          <a:prstGeom prst="rect">
            <a:avLst/>
          </a:prstGeom>
          <a:noFill/>
          <a:ln w="9525">
            <a:noFill/>
            <a:miter lim="800000"/>
            <a:headEnd/>
            <a:tailEnd/>
          </a:ln>
        </p:spPr>
        <p:txBody>
          <a:bodyPr>
            <a:spAutoFit/>
          </a:bodyPr>
          <a:lstStyle/>
          <a:p>
            <a:pPr algn="ctr" eaLnBrk="0" hangingPunct="0"/>
            <a:r>
              <a:rPr lang="fr-FR" altLang="fr-FR" sz="2000" b="1">
                <a:cs typeface="Times New Roman" pitchFamily="18" charset="0"/>
              </a:rPr>
              <a:t>Volcanisme de type......................</a:t>
            </a:r>
            <a:r>
              <a:rPr lang="fr-FR" altLang="fr-FR" sz="2000">
                <a:cs typeface="Times New Roman" pitchFamily="18" charset="0"/>
              </a:rPr>
              <a:t>(Ex. : Etna, Piton de la fournaise…)		</a:t>
            </a:r>
            <a:br>
              <a:rPr lang="fr-FR" altLang="fr-FR" sz="2000">
                <a:cs typeface="Times New Roman" pitchFamily="18" charset="0"/>
              </a:rPr>
            </a:br>
            <a:endParaRPr lang="fr-FR" altLang="fr-FR" sz="2000"/>
          </a:p>
        </p:txBody>
      </p:sp>
      <p:sp>
        <p:nvSpPr>
          <p:cNvPr id="30724" name="Rectangle 5"/>
          <p:cNvSpPr>
            <a:spLocks noChangeArrowheads="1"/>
          </p:cNvSpPr>
          <p:nvPr/>
        </p:nvSpPr>
        <p:spPr bwMode="auto">
          <a:xfrm>
            <a:off x="4859338" y="4581525"/>
            <a:ext cx="3816350" cy="1016000"/>
          </a:xfrm>
          <a:prstGeom prst="rect">
            <a:avLst/>
          </a:prstGeom>
          <a:noFill/>
          <a:ln w="9525">
            <a:noFill/>
            <a:miter lim="800000"/>
            <a:headEnd/>
            <a:tailEnd/>
          </a:ln>
        </p:spPr>
        <p:txBody>
          <a:bodyPr>
            <a:spAutoFit/>
          </a:bodyPr>
          <a:lstStyle/>
          <a:p>
            <a:pPr algn="ctr" eaLnBrk="0" hangingPunct="0"/>
            <a:r>
              <a:rPr lang="fr-FR" altLang="fr-FR" sz="2000" b="1" dirty="0">
                <a:cs typeface="Times New Roman" pitchFamily="18" charset="0"/>
              </a:rPr>
              <a:t>Volcanisme de type...............................</a:t>
            </a:r>
            <a:r>
              <a:rPr lang="fr-FR" altLang="fr-FR" sz="2000" dirty="0">
                <a:cs typeface="Times New Roman" pitchFamily="18" charset="0"/>
              </a:rPr>
              <a:t>Ex. : Mérapi, La Soufrière…)</a:t>
            </a:r>
          </a:p>
        </p:txBody>
      </p:sp>
      <p:sp>
        <p:nvSpPr>
          <p:cNvPr id="30725" name="Rectangle 1"/>
          <p:cNvSpPr>
            <a:spLocks noChangeArrowheads="1"/>
          </p:cNvSpPr>
          <p:nvPr/>
        </p:nvSpPr>
        <p:spPr bwMode="auto">
          <a:xfrm>
            <a:off x="611188" y="628650"/>
            <a:ext cx="8064500" cy="646113"/>
          </a:xfrm>
          <a:prstGeom prst="rect">
            <a:avLst/>
          </a:prstGeom>
          <a:noFill/>
          <a:ln w="9525">
            <a:noFill/>
            <a:miter lim="800000"/>
            <a:headEnd/>
            <a:tailEnd/>
          </a:ln>
        </p:spPr>
        <p:txBody>
          <a:bodyPr>
            <a:spAutoFit/>
          </a:bodyPr>
          <a:lstStyle/>
          <a:p>
            <a:r>
              <a:rPr lang="fr-FR" altLang="fr-FR"/>
              <a:t>1,Cône volcanique 2,Remontée de magma  3,Projections 4,Dôme</a:t>
            </a:r>
          </a:p>
          <a:p>
            <a:r>
              <a:rPr lang="fr-FR" altLang="fr-FR"/>
              <a:t>5,Coulée de lave   6,Nuée ardente  7,Panache de cendres  8,Cratère</a:t>
            </a:r>
          </a:p>
        </p:txBody>
      </p:sp>
    </p:spTree>
    <p:extLst>
      <p:ext uri="{BB962C8B-B14F-4D97-AF65-F5344CB8AC3E}">
        <p14:creationId xmlns:p14="http://schemas.microsoft.com/office/powerpoint/2010/main" val="248407676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Image 5"/>
          <p:cNvPicPr>
            <a:picLocks noChangeAspect="1" noChangeArrowheads="1"/>
          </p:cNvPicPr>
          <p:nvPr/>
        </p:nvPicPr>
        <p:blipFill>
          <a:blip r:embed="rId2" cstate="print"/>
          <a:srcRect/>
          <a:stretch>
            <a:fillRect/>
          </a:stretch>
        </p:blipFill>
        <p:spPr bwMode="auto">
          <a:xfrm>
            <a:off x="684213" y="1628775"/>
            <a:ext cx="7834312" cy="2386013"/>
          </a:xfrm>
          <a:prstGeom prst="rect">
            <a:avLst/>
          </a:prstGeom>
          <a:noFill/>
          <a:ln w="9525">
            <a:noFill/>
            <a:miter lim="800000"/>
            <a:headEnd/>
            <a:tailEnd/>
          </a:ln>
        </p:spPr>
      </p:pic>
      <p:sp>
        <p:nvSpPr>
          <p:cNvPr id="31747" name="Rectangle 4"/>
          <p:cNvSpPr>
            <a:spLocks noChangeArrowheads="1"/>
          </p:cNvSpPr>
          <p:nvPr/>
        </p:nvSpPr>
        <p:spPr bwMode="auto">
          <a:xfrm>
            <a:off x="377825" y="4511675"/>
            <a:ext cx="3959225" cy="1323975"/>
          </a:xfrm>
          <a:prstGeom prst="rect">
            <a:avLst/>
          </a:prstGeom>
          <a:noFill/>
          <a:ln w="9525">
            <a:noFill/>
            <a:miter lim="800000"/>
            <a:headEnd/>
            <a:tailEnd/>
          </a:ln>
        </p:spPr>
        <p:txBody>
          <a:bodyPr>
            <a:spAutoFit/>
          </a:bodyPr>
          <a:lstStyle/>
          <a:p>
            <a:pPr algn="ctr" eaLnBrk="0" hangingPunct="0"/>
            <a:r>
              <a:rPr lang="fr-FR" altLang="fr-FR" sz="2000" b="1">
                <a:cs typeface="Times New Roman" pitchFamily="18" charset="0"/>
              </a:rPr>
              <a:t>Volcanisme de type volcan rouge (=effusif) </a:t>
            </a:r>
            <a:r>
              <a:rPr lang="fr-FR" altLang="fr-FR" sz="2000">
                <a:cs typeface="Times New Roman" pitchFamily="18" charset="0"/>
              </a:rPr>
              <a:t>(Ex. : Etna, Piton de la fournaise…)		</a:t>
            </a:r>
            <a:br>
              <a:rPr lang="fr-FR" altLang="fr-FR" sz="2000">
                <a:cs typeface="Times New Roman" pitchFamily="18" charset="0"/>
              </a:rPr>
            </a:br>
            <a:endParaRPr lang="fr-FR" altLang="fr-FR" sz="2000"/>
          </a:p>
        </p:txBody>
      </p:sp>
      <p:sp>
        <p:nvSpPr>
          <p:cNvPr id="31748" name="Rectangle 5"/>
          <p:cNvSpPr>
            <a:spLocks noChangeArrowheads="1"/>
          </p:cNvSpPr>
          <p:nvPr/>
        </p:nvSpPr>
        <p:spPr bwMode="auto">
          <a:xfrm>
            <a:off x="4329113" y="4581525"/>
            <a:ext cx="4346575" cy="1016000"/>
          </a:xfrm>
          <a:prstGeom prst="rect">
            <a:avLst/>
          </a:prstGeom>
          <a:noFill/>
          <a:ln w="9525">
            <a:noFill/>
            <a:miter lim="800000"/>
            <a:headEnd/>
            <a:tailEnd/>
          </a:ln>
        </p:spPr>
        <p:txBody>
          <a:bodyPr>
            <a:spAutoFit/>
          </a:bodyPr>
          <a:lstStyle/>
          <a:p>
            <a:pPr algn="ctr" eaLnBrk="0" hangingPunct="0"/>
            <a:r>
              <a:rPr lang="fr-FR" altLang="fr-FR" sz="2000" b="1" dirty="0">
                <a:cs typeface="Times New Roman" pitchFamily="18" charset="0"/>
              </a:rPr>
              <a:t>Volcanisme de type volcan gris (=explosif)</a:t>
            </a:r>
            <a:r>
              <a:rPr lang="fr-FR" altLang="fr-FR" sz="2000" dirty="0">
                <a:cs typeface="Times New Roman" pitchFamily="18" charset="0"/>
              </a:rPr>
              <a:t>(Ex. : Mérapi, La Soufrière…)</a:t>
            </a:r>
          </a:p>
        </p:txBody>
      </p:sp>
      <p:sp>
        <p:nvSpPr>
          <p:cNvPr id="31749" name="Titre 1"/>
          <p:cNvSpPr>
            <a:spLocks noGrp="1"/>
          </p:cNvSpPr>
          <p:nvPr>
            <p:ph type="title"/>
          </p:nvPr>
        </p:nvSpPr>
        <p:spPr/>
        <p:txBody>
          <a:bodyPr/>
          <a:lstStyle/>
          <a:p>
            <a:r>
              <a:rPr lang="fr-FR" altLang="fr-FR" smtClean="0">
                <a:solidFill>
                  <a:srgbClr val="00B050"/>
                </a:solidFill>
              </a:rPr>
              <a:t>Correction</a:t>
            </a:r>
          </a:p>
        </p:txBody>
      </p:sp>
    </p:spTree>
    <p:extLst>
      <p:ext uri="{BB962C8B-B14F-4D97-AF65-F5344CB8AC3E}">
        <p14:creationId xmlns:p14="http://schemas.microsoft.com/office/powerpoint/2010/main" val="255407361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Image 5"/>
          <p:cNvPicPr>
            <a:picLocks noChangeAspect="1" noChangeArrowheads="1"/>
          </p:cNvPicPr>
          <p:nvPr/>
        </p:nvPicPr>
        <p:blipFill>
          <a:blip r:embed="rId2" cstate="print"/>
          <a:srcRect/>
          <a:stretch>
            <a:fillRect/>
          </a:stretch>
        </p:blipFill>
        <p:spPr bwMode="auto">
          <a:xfrm>
            <a:off x="684213" y="1628775"/>
            <a:ext cx="7834312" cy="2386013"/>
          </a:xfrm>
          <a:prstGeom prst="rect">
            <a:avLst/>
          </a:prstGeom>
          <a:noFill/>
          <a:ln w="9525">
            <a:noFill/>
            <a:miter lim="800000"/>
            <a:headEnd/>
            <a:tailEnd/>
          </a:ln>
        </p:spPr>
      </p:pic>
      <p:sp>
        <p:nvSpPr>
          <p:cNvPr id="32771" name="Rectangle 4"/>
          <p:cNvSpPr>
            <a:spLocks noChangeArrowheads="1"/>
          </p:cNvSpPr>
          <p:nvPr/>
        </p:nvSpPr>
        <p:spPr bwMode="auto">
          <a:xfrm>
            <a:off x="377825" y="4511675"/>
            <a:ext cx="3959225" cy="1323975"/>
          </a:xfrm>
          <a:prstGeom prst="rect">
            <a:avLst/>
          </a:prstGeom>
          <a:noFill/>
          <a:ln w="9525">
            <a:noFill/>
            <a:miter lim="800000"/>
            <a:headEnd/>
            <a:tailEnd/>
          </a:ln>
        </p:spPr>
        <p:txBody>
          <a:bodyPr>
            <a:spAutoFit/>
          </a:bodyPr>
          <a:lstStyle/>
          <a:p>
            <a:pPr algn="ctr" eaLnBrk="0" hangingPunct="0"/>
            <a:r>
              <a:rPr lang="fr-FR" altLang="fr-FR" sz="2000" b="1">
                <a:cs typeface="Times New Roman" pitchFamily="18" charset="0"/>
              </a:rPr>
              <a:t>Volcanisme de type volcan rouge (=effusif) </a:t>
            </a:r>
            <a:r>
              <a:rPr lang="fr-FR" altLang="fr-FR" sz="2000">
                <a:cs typeface="Times New Roman" pitchFamily="18" charset="0"/>
              </a:rPr>
              <a:t>(Ex. : Etna, Piton de la fournaise…)		</a:t>
            </a:r>
            <a:br>
              <a:rPr lang="fr-FR" altLang="fr-FR" sz="2000">
                <a:cs typeface="Times New Roman" pitchFamily="18" charset="0"/>
              </a:rPr>
            </a:br>
            <a:endParaRPr lang="fr-FR" altLang="fr-FR" sz="2000"/>
          </a:p>
        </p:txBody>
      </p:sp>
      <p:sp>
        <p:nvSpPr>
          <p:cNvPr id="32772" name="Rectangle 5"/>
          <p:cNvSpPr>
            <a:spLocks noChangeArrowheads="1"/>
          </p:cNvSpPr>
          <p:nvPr/>
        </p:nvSpPr>
        <p:spPr bwMode="auto">
          <a:xfrm>
            <a:off x="4329113" y="4581525"/>
            <a:ext cx="4346575" cy="1016000"/>
          </a:xfrm>
          <a:prstGeom prst="rect">
            <a:avLst/>
          </a:prstGeom>
          <a:noFill/>
          <a:ln w="9525">
            <a:noFill/>
            <a:miter lim="800000"/>
            <a:headEnd/>
            <a:tailEnd/>
          </a:ln>
        </p:spPr>
        <p:txBody>
          <a:bodyPr>
            <a:spAutoFit/>
          </a:bodyPr>
          <a:lstStyle/>
          <a:p>
            <a:pPr algn="ctr" eaLnBrk="0" hangingPunct="0"/>
            <a:r>
              <a:rPr lang="fr-FR" altLang="fr-FR" sz="2000" b="1" dirty="0">
                <a:cs typeface="Times New Roman" pitchFamily="18" charset="0"/>
              </a:rPr>
              <a:t>Volcanisme de type volcan gris (=explosif)</a:t>
            </a:r>
            <a:r>
              <a:rPr lang="fr-FR" altLang="fr-FR" sz="2000" dirty="0">
                <a:cs typeface="Times New Roman" pitchFamily="18" charset="0"/>
              </a:rPr>
              <a:t>(Ex. : Mérapi, La Soufrière…)</a:t>
            </a:r>
          </a:p>
        </p:txBody>
      </p:sp>
      <p:sp>
        <p:nvSpPr>
          <p:cNvPr id="7" name="Ellipse 6"/>
          <p:cNvSpPr/>
          <p:nvPr/>
        </p:nvSpPr>
        <p:spPr>
          <a:xfrm>
            <a:off x="377825" y="2220913"/>
            <a:ext cx="407988" cy="431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rPr>
              <a:t>1</a:t>
            </a:r>
          </a:p>
        </p:txBody>
      </p:sp>
    </p:spTree>
    <p:extLst>
      <p:ext uri="{BB962C8B-B14F-4D97-AF65-F5344CB8AC3E}">
        <p14:creationId xmlns:p14="http://schemas.microsoft.com/office/powerpoint/2010/main" val="321988139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Image 5"/>
          <p:cNvPicPr>
            <a:picLocks noChangeAspect="1" noChangeArrowheads="1"/>
          </p:cNvPicPr>
          <p:nvPr/>
        </p:nvPicPr>
        <p:blipFill>
          <a:blip r:embed="rId2" cstate="print"/>
          <a:srcRect/>
          <a:stretch>
            <a:fillRect/>
          </a:stretch>
        </p:blipFill>
        <p:spPr bwMode="auto">
          <a:xfrm>
            <a:off x="684213" y="1628775"/>
            <a:ext cx="7834312" cy="2386013"/>
          </a:xfrm>
          <a:prstGeom prst="rect">
            <a:avLst/>
          </a:prstGeom>
          <a:noFill/>
          <a:ln w="9525">
            <a:noFill/>
            <a:miter lim="800000"/>
            <a:headEnd/>
            <a:tailEnd/>
          </a:ln>
        </p:spPr>
      </p:pic>
      <p:sp>
        <p:nvSpPr>
          <p:cNvPr id="33795" name="Rectangle 4"/>
          <p:cNvSpPr>
            <a:spLocks noChangeArrowheads="1"/>
          </p:cNvSpPr>
          <p:nvPr/>
        </p:nvSpPr>
        <p:spPr bwMode="auto">
          <a:xfrm>
            <a:off x="377825" y="4511675"/>
            <a:ext cx="3959225" cy="1323975"/>
          </a:xfrm>
          <a:prstGeom prst="rect">
            <a:avLst/>
          </a:prstGeom>
          <a:noFill/>
          <a:ln w="9525">
            <a:noFill/>
            <a:miter lim="800000"/>
            <a:headEnd/>
            <a:tailEnd/>
          </a:ln>
        </p:spPr>
        <p:txBody>
          <a:bodyPr>
            <a:spAutoFit/>
          </a:bodyPr>
          <a:lstStyle/>
          <a:p>
            <a:pPr algn="ctr" eaLnBrk="0" hangingPunct="0"/>
            <a:r>
              <a:rPr lang="fr-FR" altLang="fr-FR" sz="2000" b="1">
                <a:cs typeface="Times New Roman" pitchFamily="18" charset="0"/>
              </a:rPr>
              <a:t>Volcanisme de type volcan rouge (=effusif) </a:t>
            </a:r>
            <a:r>
              <a:rPr lang="fr-FR" altLang="fr-FR" sz="2000">
                <a:cs typeface="Times New Roman" pitchFamily="18" charset="0"/>
              </a:rPr>
              <a:t>(Ex. : Etna, Piton de la fournaise…)		</a:t>
            </a:r>
            <a:br>
              <a:rPr lang="fr-FR" altLang="fr-FR" sz="2000">
                <a:cs typeface="Times New Roman" pitchFamily="18" charset="0"/>
              </a:rPr>
            </a:br>
            <a:endParaRPr lang="fr-FR" altLang="fr-FR" sz="2000"/>
          </a:p>
        </p:txBody>
      </p:sp>
      <p:sp>
        <p:nvSpPr>
          <p:cNvPr id="33796" name="Rectangle 5"/>
          <p:cNvSpPr>
            <a:spLocks noChangeArrowheads="1"/>
          </p:cNvSpPr>
          <p:nvPr/>
        </p:nvSpPr>
        <p:spPr bwMode="auto">
          <a:xfrm>
            <a:off x="4329113" y="4581525"/>
            <a:ext cx="4346575" cy="1016000"/>
          </a:xfrm>
          <a:prstGeom prst="rect">
            <a:avLst/>
          </a:prstGeom>
          <a:noFill/>
          <a:ln w="9525">
            <a:noFill/>
            <a:miter lim="800000"/>
            <a:headEnd/>
            <a:tailEnd/>
          </a:ln>
        </p:spPr>
        <p:txBody>
          <a:bodyPr>
            <a:spAutoFit/>
          </a:bodyPr>
          <a:lstStyle/>
          <a:p>
            <a:pPr algn="ctr" eaLnBrk="0" hangingPunct="0"/>
            <a:r>
              <a:rPr lang="fr-FR" altLang="fr-FR" sz="2000" b="1" dirty="0">
                <a:cs typeface="Times New Roman" pitchFamily="18" charset="0"/>
              </a:rPr>
              <a:t>Volcanisme de type volcan gris (=explosif)</a:t>
            </a:r>
            <a:r>
              <a:rPr lang="fr-FR" altLang="fr-FR" sz="2000" dirty="0">
                <a:cs typeface="Times New Roman" pitchFamily="18" charset="0"/>
              </a:rPr>
              <a:t>(Ex. : Mérapi, La Soufrière…)</a:t>
            </a:r>
          </a:p>
        </p:txBody>
      </p:sp>
      <p:sp>
        <p:nvSpPr>
          <p:cNvPr id="7" name="Ellipse 6"/>
          <p:cNvSpPr/>
          <p:nvPr/>
        </p:nvSpPr>
        <p:spPr>
          <a:xfrm>
            <a:off x="376238" y="2222500"/>
            <a:ext cx="407987" cy="4333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rPr>
              <a:t>1</a:t>
            </a:r>
          </a:p>
        </p:txBody>
      </p:sp>
      <p:sp>
        <p:nvSpPr>
          <p:cNvPr id="8" name="Ellipse 7"/>
          <p:cNvSpPr/>
          <p:nvPr/>
        </p:nvSpPr>
        <p:spPr>
          <a:xfrm>
            <a:off x="376238" y="3573463"/>
            <a:ext cx="407987" cy="4413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rPr>
              <a:t>2</a:t>
            </a:r>
          </a:p>
        </p:txBody>
      </p:sp>
    </p:spTree>
    <p:extLst>
      <p:ext uri="{BB962C8B-B14F-4D97-AF65-F5344CB8AC3E}">
        <p14:creationId xmlns:p14="http://schemas.microsoft.com/office/powerpoint/2010/main" val="71065052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Image 5"/>
          <p:cNvPicPr>
            <a:picLocks noChangeAspect="1" noChangeArrowheads="1"/>
          </p:cNvPicPr>
          <p:nvPr/>
        </p:nvPicPr>
        <p:blipFill>
          <a:blip r:embed="rId2" cstate="print"/>
          <a:srcRect/>
          <a:stretch>
            <a:fillRect/>
          </a:stretch>
        </p:blipFill>
        <p:spPr bwMode="auto">
          <a:xfrm>
            <a:off x="684213" y="1628775"/>
            <a:ext cx="7834312" cy="2386013"/>
          </a:xfrm>
          <a:prstGeom prst="rect">
            <a:avLst/>
          </a:prstGeom>
          <a:noFill/>
          <a:ln w="9525">
            <a:noFill/>
            <a:miter lim="800000"/>
            <a:headEnd/>
            <a:tailEnd/>
          </a:ln>
        </p:spPr>
      </p:pic>
      <p:sp>
        <p:nvSpPr>
          <p:cNvPr id="34819" name="Rectangle 4"/>
          <p:cNvSpPr>
            <a:spLocks noChangeArrowheads="1"/>
          </p:cNvSpPr>
          <p:nvPr/>
        </p:nvSpPr>
        <p:spPr bwMode="auto">
          <a:xfrm>
            <a:off x="377825" y="4511675"/>
            <a:ext cx="3959225" cy="1323975"/>
          </a:xfrm>
          <a:prstGeom prst="rect">
            <a:avLst/>
          </a:prstGeom>
          <a:noFill/>
          <a:ln w="9525">
            <a:noFill/>
            <a:miter lim="800000"/>
            <a:headEnd/>
            <a:tailEnd/>
          </a:ln>
        </p:spPr>
        <p:txBody>
          <a:bodyPr>
            <a:spAutoFit/>
          </a:bodyPr>
          <a:lstStyle/>
          <a:p>
            <a:pPr algn="ctr" eaLnBrk="0" hangingPunct="0"/>
            <a:r>
              <a:rPr lang="fr-FR" altLang="fr-FR" sz="2000" b="1">
                <a:cs typeface="Times New Roman" pitchFamily="18" charset="0"/>
              </a:rPr>
              <a:t>Volcanisme de type volcan rouge (=effusif) </a:t>
            </a:r>
            <a:r>
              <a:rPr lang="fr-FR" altLang="fr-FR" sz="2000">
                <a:cs typeface="Times New Roman" pitchFamily="18" charset="0"/>
              </a:rPr>
              <a:t>(Ex. : Etna, Piton de la fournaise…)		</a:t>
            </a:r>
            <a:br>
              <a:rPr lang="fr-FR" altLang="fr-FR" sz="2000">
                <a:cs typeface="Times New Roman" pitchFamily="18" charset="0"/>
              </a:rPr>
            </a:br>
            <a:endParaRPr lang="fr-FR" altLang="fr-FR" sz="2000"/>
          </a:p>
        </p:txBody>
      </p:sp>
      <p:sp>
        <p:nvSpPr>
          <p:cNvPr id="34820" name="Rectangle 5"/>
          <p:cNvSpPr>
            <a:spLocks noChangeArrowheads="1"/>
          </p:cNvSpPr>
          <p:nvPr/>
        </p:nvSpPr>
        <p:spPr bwMode="auto">
          <a:xfrm>
            <a:off x="4329113" y="4581525"/>
            <a:ext cx="4346575" cy="1016000"/>
          </a:xfrm>
          <a:prstGeom prst="rect">
            <a:avLst/>
          </a:prstGeom>
          <a:noFill/>
          <a:ln w="9525">
            <a:noFill/>
            <a:miter lim="800000"/>
            <a:headEnd/>
            <a:tailEnd/>
          </a:ln>
        </p:spPr>
        <p:txBody>
          <a:bodyPr>
            <a:spAutoFit/>
          </a:bodyPr>
          <a:lstStyle/>
          <a:p>
            <a:pPr algn="ctr" eaLnBrk="0" hangingPunct="0"/>
            <a:r>
              <a:rPr lang="fr-FR" altLang="fr-FR" sz="2000" b="1" dirty="0">
                <a:cs typeface="Times New Roman" pitchFamily="18" charset="0"/>
              </a:rPr>
              <a:t>Volcanisme de type volcan gris (=explosif)</a:t>
            </a:r>
            <a:r>
              <a:rPr lang="fr-FR" altLang="fr-FR" sz="2000" dirty="0">
                <a:cs typeface="Times New Roman" pitchFamily="18" charset="0"/>
              </a:rPr>
              <a:t>(Ex. : Mérapi, La Soufrière…)</a:t>
            </a:r>
          </a:p>
        </p:txBody>
      </p:sp>
      <p:sp>
        <p:nvSpPr>
          <p:cNvPr id="7" name="Ellipse 6"/>
          <p:cNvSpPr/>
          <p:nvPr/>
        </p:nvSpPr>
        <p:spPr>
          <a:xfrm>
            <a:off x="376238" y="2222500"/>
            <a:ext cx="407987" cy="4333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rPr>
              <a:t>1</a:t>
            </a:r>
          </a:p>
        </p:txBody>
      </p:sp>
      <p:sp>
        <p:nvSpPr>
          <p:cNvPr id="8" name="Ellipse 7"/>
          <p:cNvSpPr/>
          <p:nvPr/>
        </p:nvSpPr>
        <p:spPr>
          <a:xfrm>
            <a:off x="376238" y="3573463"/>
            <a:ext cx="407987" cy="4413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rPr>
              <a:t>2</a:t>
            </a:r>
          </a:p>
        </p:txBody>
      </p:sp>
      <p:sp>
        <p:nvSpPr>
          <p:cNvPr id="9" name="Ellipse 8"/>
          <p:cNvSpPr/>
          <p:nvPr/>
        </p:nvSpPr>
        <p:spPr>
          <a:xfrm>
            <a:off x="369888" y="1793875"/>
            <a:ext cx="409575" cy="4413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rPr>
              <a:t>3</a:t>
            </a:r>
          </a:p>
        </p:txBody>
      </p:sp>
    </p:spTree>
    <p:extLst>
      <p:ext uri="{BB962C8B-B14F-4D97-AF65-F5344CB8AC3E}">
        <p14:creationId xmlns:p14="http://schemas.microsoft.com/office/powerpoint/2010/main" val="302150653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Image 5"/>
          <p:cNvPicPr>
            <a:picLocks noChangeAspect="1" noChangeArrowheads="1"/>
          </p:cNvPicPr>
          <p:nvPr/>
        </p:nvPicPr>
        <p:blipFill>
          <a:blip r:embed="rId2" cstate="print"/>
          <a:srcRect/>
          <a:stretch>
            <a:fillRect/>
          </a:stretch>
        </p:blipFill>
        <p:spPr bwMode="auto">
          <a:xfrm>
            <a:off x="684213" y="1628775"/>
            <a:ext cx="7834312" cy="2386013"/>
          </a:xfrm>
          <a:prstGeom prst="rect">
            <a:avLst/>
          </a:prstGeom>
          <a:noFill/>
          <a:ln w="9525">
            <a:noFill/>
            <a:miter lim="800000"/>
            <a:headEnd/>
            <a:tailEnd/>
          </a:ln>
        </p:spPr>
      </p:pic>
      <p:sp>
        <p:nvSpPr>
          <p:cNvPr id="35843" name="Rectangle 4"/>
          <p:cNvSpPr>
            <a:spLocks noChangeArrowheads="1"/>
          </p:cNvSpPr>
          <p:nvPr/>
        </p:nvSpPr>
        <p:spPr bwMode="auto">
          <a:xfrm>
            <a:off x="377825" y="4511675"/>
            <a:ext cx="3959225" cy="1323975"/>
          </a:xfrm>
          <a:prstGeom prst="rect">
            <a:avLst/>
          </a:prstGeom>
          <a:noFill/>
          <a:ln w="9525">
            <a:noFill/>
            <a:miter lim="800000"/>
            <a:headEnd/>
            <a:tailEnd/>
          </a:ln>
        </p:spPr>
        <p:txBody>
          <a:bodyPr>
            <a:spAutoFit/>
          </a:bodyPr>
          <a:lstStyle/>
          <a:p>
            <a:pPr algn="ctr" eaLnBrk="0" hangingPunct="0"/>
            <a:r>
              <a:rPr lang="fr-FR" altLang="fr-FR" sz="2000" b="1">
                <a:cs typeface="Times New Roman" pitchFamily="18" charset="0"/>
              </a:rPr>
              <a:t>Volcanisme de type volcan rouge (=effusif) </a:t>
            </a:r>
            <a:r>
              <a:rPr lang="fr-FR" altLang="fr-FR" sz="2000">
                <a:cs typeface="Times New Roman" pitchFamily="18" charset="0"/>
              </a:rPr>
              <a:t>(Ex. : Etna, Piton de la fournaise…)		</a:t>
            </a:r>
            <a:br>
              <a:rPr lang="fr-FR" altLang="fr-FR" sz="2000">
                <a:cs typeface="Times New Roman" pitchFamily="18" charset="0"/>
              </a:rPr>
            </a:br>
            <a:endParaRPr lang="fr-FR" altLang="fr-FR" sz="2000"/>
          </a:p>
        </p:txBody>
      </p:sp>
      <p:sp>
        <p:nvSpPr>
          <p:cNvPr id="35844" name="Rectangle 5"/>
          <p:cNvSpPr>
            <a:spLocks noChangeArrowheads="1"/>
          </p:cNvSpPr>
          <p:nvPr/>
        </p:nvSpPr>
        <p:spPr bwMode="auto">
          <a:xfrm>
            <a:off x="4329113" y="4581525"/>
            <a:ext cx="4346575" cy="1016000"/>
          </a:xfrm>
          <a:prstGeom prst="rect">
            <a:avLst/>
          </a:prstGeom>
          <a:noFill/>
          <a:ln w="9525">
            <a:noFill/>
            <a:miter lim="800000"/>
            <a:headEnd/>
            <a:tailEnd/>
          </a:ln>
        </p:spPr>
        <p:txBody>
          <a:bodyPr>
            <a:spAutoFit/>
          </a:bodyPr>
          <a:lstStyle/>
          <a:p>
            <a:pPr algn="ctr" eaLnBrk="0" hangingPunct="0"/>
            <a:r>
              <a:rPr lang="fr-FR" altLang="fr-FR" sz="2000" b="1" dirty="0">
                <a:cs typeface="Times New Roman" pitchFamily="18" charset="0"/>
              </a:rPr>
              <a:t>Volcanisme de type volcan gris (=explosif)</a:t>
            </a:r>
            <a:r>
              <a:rPr lang="fr-FR" altLang="fr-FR" sz="2000" dirty="0">
                <a:cs typeface="Times New Roman" pitchFamily="18" charset="0"/>
              </a:rPr>
              <a:t>(Ex. : Mérapi, La Soufrière…)</a:t>
            </a:r>
          </a:p>
        </p:txBody>
      </p:sp>
      <p:sp>
        <p:nvSpPr>
          <p:cNvPr id="7" name="Ellipse 6"/>
          <p:cNvSpPr/>
          <p:nvPr/>
        </p:nvSpPr>
        <p:spPr>
          <a:xfrm>
            <a:off x="376238" y="2222500"/>
            <a:ext cx="407987" cy="4333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rPr>
              <a:t>1</a:t>
            </a:r>
          </a:p>
        </p:txBody>
      </p:sp>
      <p:sp>
        <p:nvSpPr>
          <p:cNvPr id="8" name="Ellipse 7"/>
          <p:cNvSpPr/>
          <p:nvPr/>
        </p:nvSpPr>
        <p:spPr>
          <a:xfrm>
            <a:off x="376238" y="3573463"/>
            <a:ext cx="407987" cy="4413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rPr>
              <a:t>2</a:t>
            </a:r>
          </a:p>
        </p:txBody>
      </p:sp>
      <p:sp>
        <p:nvSpPr>
          <p:cNvPr id="9" name="Ellipse 8"/>
          <p:cNvSpPr/>
          <p:nvPr/>
        </p:nvSpPr>
        <p:spPr>
          <a:xfrm>
            <a:off x="369888" y="1793875"/>
            <a:ext cx="409575" cy="4413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rPr>
              <a:t>3</a:t>
            </a:r>
          </a:p>
        </p:txBody>
      </p:sp>
      <p:sp>
        <p:nvSpPr>
          <p:cNvPr id="10" name="Ellipse 9"/>
          <p:cNvSpPr/>
          <p:nvPr/>
        </p:nvSpPr>
        <p:spPr>
          <a:xfrm>
            <a:off x="8472488" y="1408113"/>
            <a:ext cx="407987" cy="4413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rPr>
              <a:t>4</a:t>
            </a:r>
          </a:p>
        </p:txBody>
      </p:sp>
    </p:spTree>
    <p:extLst>
      <p:ext uri="{BB962C8B-B14F-4D97-AF65-F5344CB8AC3E}">
        <p14:creationId xmlns:p14="http://schemas.microsoft.com/office/powerpoint/2010/main" val="307019306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Image 5"/>
          <p:cNvPicPr>
            <a:picLocks noChangeAspect="1" noChangeArrowheads="1"/>
          </p:cNvPicPr>
          <p:nvPr/>
        </p:nvPicPr>
        <p:blipFill>
          <a:blip r:embed="rId2" cstate="print"/>
          <a:srcRect/>
          <a:stretch>
            <a:fillRect/>
          </a:stretch>
        </p:blipFill>
        <p:spPr bwMode="auto">
          <a:xfrm>
            <a:off x="684213" y="1628775"/>
            <a:ext cx="7834312" cy="2386013"/>
          </a:xfrm>
          <a:prstGeom prst="rect">
            <a:avLst/>
          </a:prstGeom>
          <a:noFill/>
          <a:ln w="9525">
            <a:noFill/>
            <a:miter lim="800000"/>
            <a:headEnd/>
            <a:tailEnd/>
          </a:ln>
        </p:spPr>
      </p:pic>
      <p:sp>
        <p:nvSpPr>
          <p:cNvPr id="36867" name="Rectangle 4"/>
          <p:cNvSpPr>
            <a:spLocks noChangeArrowheads="1"/>
          </p:cNvSpPr>
          <p:nvPr/>
        </p:nvSpPr>
        <p:spPr bwMode="auto">
          <a:xfrm>
            <a:off x="377825" y="4511675"/>
            <a:ext cx="3959225" cy="1323975"/>
          </a:xfrm>
          <a:prstGeom prst="rect">
            <a:avLst/>
          </a:prstGeom>
          <a:noFill/>
          <a:ln w="9525">
            <a:noFill/>
            <a:miter lim="800000"/>
            <a:headEnd/>
            <a:tailEnd/>
          </a:ln>
        </p:spPr>
        <p:txBody>
          <a:bodyPr>
            <a:spAutoFit/>
          </a:bodyPr>
          <a:lstStyle/>
          <a:p>
            <a:pPr algn="ctr" eaLnBrk="0" hangingPunct="0"/>
            <a:r>
              <a:rPr lang="fr-FR" altLang="fr-FR" sz="2000" b="1">
                <a:cs typeface="Times New Roman" pitchFamily="18" charset="0"/>
              </a:rPr>
              <a:t>Volcanisme de type volcan rouge (=effusif) </a:t>
            </a:r>
            <a:r>
              <a:rPr lang="fr-FR" altLang="fr-FR" sz="2000">
                <a:cs typeface="Times New Roman" pitchFamily="18" charset="0"/>
              </a:rPr>
              <a:t>(Ex. : Etna, Piton de la fournaise…)		</a:t>
            </a:r>
            <a:br>
              <a:rPr lang="fr-FR" altLang="fr-FR" sz="2000">
                <a:cs typeface="Times New Roman" pitchFamily="18" charset="0"/>
              </a:rPr>
            </a:br>
            <a:endParaRPr lang="fr-FR" altLang="fr-FR" sz="2000"/>
          </a:p>
        </p:txBody>
      </p:sp>
      <p:sp>
        <p:nvSpPr>
          <p:cNvPr id="36868" name="Rectangle 5"/>
          <p:cNvSpPr>
            <a:spLocks noChangeArrowheads="1"/>
          </p:cNvSpPr>
          <p:nvPr/>
        </p:nvSpPr>
        <p:spPr bwMode="auto">
          <a:xfrm>
            <a:off x="4329113" y="4581525"/>
            <a:ext cx="4346575" cy="1016000"/>
          </a:xfrm>
          <a:prstGeom prst="rect">
            <a:avLst/>
          </a:prstGeom>
          <a:noFill/>
          <a:ln w="9525">
            <a:noFill/>
            <a:miter lim="800000"/>
            <a:headEnd/>
            <a:tailEnd/>
          </a:ln>
        </p:spPr>
        <p:txBody>
          <a:bodyPr>
            <a:spAutoFit/>
          </a:bodyPr>
          <a:lstStyle/>
          <a:p>
            <a:pPr algn="ctr" eaLnBrk="0" hangingPunct="0"/>
            <a:r>
              <a:rPr lang="fr-FR" altLang="fr-FR" sz="2000" b="1" dirty="0">
                <a:cs typeface="Times New Roman" pitchFamily="18" charset="0"/>
              </a:rPr>
              <a:t>Volcanisme de type volcan gris (=explosif)</a:t>
            </a:r>
            <a:r>
              <a:rPr lang="fr-FR" altLang="fr-FR" sz="2000" dirty="0">
                <a:cs typeface="Times New Roman" pitchFamily="18" charset="0"/>
              </a:rPr>
              <a:t>(Ex. : Mérapi, La Soufrière…)</a:t>
            </a:r>
          </a:p>
        </p:txBody>
      </p:sp>
      <p:sp>
        <p:nvSpPr>
          <p:cNvPr id="7" name="Ellipse 6"/>
          <p:cNvSpPr/>
          <p:nvPr/>
        </p:nvSpPr>
        <p:spPr>
          <a:xfrm>
            <a:off x="376238" y="2222500"/>
            <a:ext cx="407987" cy="4333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rPr>
              <a:t>1</a:t>
            </a:r>
          </a:p>
        </p:txBody>
      </p:sp>
      <p:sp>
        <p:nvSpPr>
          <p:cNvPr id="8" name="Ellipse 7"/>
          <p:cNvSpPr/>
          <p:nvPr/>
        </p:nvSpPr>
        <p:spPr>
          <a:xfrm>
            <a:off x="376238" y="3573463"/>
            <a:ext cx="407987" cy="4413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rPr>
              <a:t>2</a:t>
            </a:r>
          </a:p>
        </p:txBody>
      </p:sp>
      <p:sp>
        <p:nvSpPr>
          <p:cNvPr id="9" name="Ellipse 8"/>
          <p:cNvSpPr/>
          <p:nvPr/>
        </p:nvSpPr>
        <p:spPr>
          <a:xfrm>
            <a:off x="369888" y="1793875"/>
            <a:ext cx="409575" cy="4413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rPr>
              <a:t>3</a:t>
            </a:r>
          </a:p>
        </p:txBody>
      </p:sp>
      <p:sp>
        <p:nvSpPr>
          <p:cNvPr id="10" name="Ellipse 9"/>
          <p:cNvSpPr/>
          <p:nvPr/>
        </p:nvSpPr>
        <p:spPr>
          <a:xfrm>
            <a:off x="8472488" y="1408113"/>
            <a:ext cx="407987" cy="4413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rPr>
              <a:t>4</a:t>
            </a:r>
          </a:p>
        </p:txBody>
      </p:sp>
      <p:sp>
        <p:nvSpPr>
          <p:cNvPr id="11" name="Ellipse 10"/>
          <p:cNvSpPr/>
          <p:nvPr/>
        </p:nvSpPr>
        <p:spPr>
          <a:xfrm>
            <a:off x="377825" y="2820988"/>
            <a:ext cx="407988" cy="44291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rPr>
              <a:t>5</a:t>
            </a:r>
          </a:p>
        </p:txBody>
      </p:sp>
    </p:spTree>
    <p:extLst>
      <p:ext uri="{BB962C8B-B14F-4D97-AF65-F5344CB8AC3E}">
        <p14:creationId xmlns:p14="http://schemas.microsoft.com/office/powerpoint/2010/main" val="364909681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Image 5"/>
          <p:cNvPicPr>
            <a:picLocks noChangeAspect="1" noChangeArrowheads="1"/>
          </p:cNvPicPr>
          <p:nvPr/>
        </p:nvPicPr>
        <p:blipFill>
          <a:blip r:embed="rId2" cstate="print"/>
          <a:srcRect/>
          <a:stretch>
            <a:fillRect/>
          </a:stretch>
        </p:blipFill>
        <p:spPr bwMode="auto">
          <a:xfrm>
            <a:off x="684213" y="1628775"/>
            <a:ext cx="7834312" cy="2386013"/>
          </a:xfrm>
          <a:prstGeom prst="rect">
            <a:avLst/>
          </a:prstGeom>
          <a:noFill/>
          <a:ln w="9525">
            <a:noFill/>
            <a:miter lim="800000"/>
            <a:headEnd/>
            <a:tailEnd/>
          </a:ln>
        </p:spPr>
      </p:pic>
      <p:sp>
        <p:nvSpPr>
          <p:cNvPr id="37891" name="Rectangle 4"/>
          <p:cNvSpPr>
            <a:spLocks noChangeArrowheads="1"/>
          </p:cNvSpPr>
          <p:nvPr/>
        </p:nvSpPr>
        <p:spPr bwMode="auto">
          <a:xfrm>
            <a:off x="377825" y="4511675"/>
            <a:ext cx="3959225" cy="1323975"/>
          </a:xfrm>
          <a:prstGeom prst="rect">
            <a:avLst/>
          </a:prstGeom>
          <a:noFill/>
          <a:ln w="9525">
            <a:noFill/>
            <a:miter lim="800000"/>
            <a:headEnd/>
            <a:tailEnd/>
          </a:ln>
        </p:spPr>
        <p:txBody>
          <a:bodyPr>
            <a:spAutoFit/>
          </a:bodyPr>
          <a:lstStyle/>
          <a:p>
            <a:pPr algn="ctr" eaLnBrk="0" hangingPunct="0"/>
            <a:r>
              <a:rPr lang="fr-FR" altLang="fr-FR" sz="2000" b="1">
                <a:cs typeface="Times New Roman" pitchFamily="18" charset="0"/>
              </a:rPr>
              <a:t>Volcanisme de type volcan rouge (=effusif) </a:t>
            </a:r>
            <a:r>
              <a:rPr lang="fr-FR" altLang="fr-FR" sz="2000">
                <a:cs typeface="Times New Roman" pitchFamily="18" charset="0"/>
              </a:rPr>
              <a:t>(Ex. : Etna, Piton de la fournaise…)		</a:t>
            </a:r>
            <a:br>
              <a:rPr lang="fr-FR" altLang="fr-FR" sz="2000">
                <a:cs typeface="Times New Roman" pitchFamily="18" charset="0"/>
              </a:rPr>
            </a:br>
            <a:endParaRPr lang="fr-FR" altLang="fr-FR" sz="2000"/>
          </a:p>
        </p:txBody>
      </p:sp>
      <p:sp>
        <p:nvSpPr>
          <p:cNvPr id="37892" name="Rectangle 5"/>
          <p:cNvSpPr>
            <a:spLocks noChangeArrowheads="1"/>
          </p:cNvSpPr>
          <p:nvPr/>
        </p:nvSpPr>
        <p:spPr bwMode="auto">
          <a:xfrm>
            <a:off x="4329113" y="4581525"/>
            <a:ext cx="4346575" cy="1016000"/>
          </a:xfrm>
          <a:prstGeom prst="rect">
            <a:avLst/>
          </a:prstGeom>
          <a:noFill/>
          <a:ln w="9525">
            <a:noFill/>
            <a:miter lim="800000"/>
            <a:headEnd/>
            <a:tailEnd/>
          </a:ln>
        </p:spPr>
        <p:txBody>
          <a:bodyPr>
            <a:spAutoFit/>
          </a:bodyPr>
          <a:lstStyle/>
          <a:p>
            <a:pPr algn="ctr" eaLnBrk="0" hangingPunct="0"/>
            <a:r>
              <a:rPr lang="fr-FR" altLang="fr-FR" sz="2000" b="1" dirty="0">
                <a:cs typeface="Times New Roman" pitchFamily="18" charset="0"/>
              </a:rPr>
              <a:t>Volcanisme de type volcan gris (=explosif)</a:t>
            </a:r>
            <a:r>
              <a:rPr lang="fr-FR" altLang="fr-FR" sz="2000" dirty="0">
                <a:cs typeface="Times New Roman" pitchFamily="18" charset="0"/>
              </a:rPr>
              <a:t>(Ex. : Mérapi, La Soufrière…)</a:t>
            </a:r>
          </a:p>
        </p:txBody>
      </p:sp>
      <p:sp>
        <p:nvSpPr>
          <p:cNvPr id="7" name="Ellipse 6"/>
          <p:cNvSpPr/>
          <p:nvPr/>
        </p:nvSpPr>
        <p:spPr>
          <a:xfrm>
            <a:off x="376238" y="2222500"/>
            <a:ext cx="407987" cy="4333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rPr>
              <a:t>1</a:t>
            </a:r>
          </a:p>
        </p:txBody>
      </p:sp>
      <p:sp>
        <p:nvSpPr>
          <p:cNvPr id="8" name="Ellipse 7"/>
          <p:cNvSpPr/>
          <p:nvPr/>
        </p:nvSpPr>
        <p:spPr>
          <a:xfrm>
            <a:off x="376238" y="3573463"/>
            <a:ext cx="407987" cy="4413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rPr>
              <a:t>2</a:t>
            </a:r>
          </a:p>
        </p:txBody>
      </p:sp>
      <p:sp>
        <p:nvSpPr>
          <p:cNvPr id="9" name="Ellipse 8"/>
          <p:cNvSpPr/>
          <p:nvPr/>
        </p:nvSpPr>
        <p:spPr>
          <a:xfrm>
            <a:off x="369888" y="1793875"/>
            <a:ext cx="409575" cy="4413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rPr>
              <a:t>3</a:t>
            </a:r>
          </a:p>
        </p:txBody>
      </p:sp>
      <p:sp>
        <p:nvSpPr>
          <p:cNvPr id="10" name="Ellipse 9"/>
          <p:cNvSpPr/>
          <p:nvPr/>
        </p:nvSpPr>
        <p:spPr>
          <a:xfrm>
            <a:off x="8472488" y="1408113"/>
            <a:ext cx="407987" cy="4413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rPr>
              <a:t>4</a:t>
            </a:r>
          </a:p>
        </p:txBody>
      </p:sp>
      <p:sp>
        <p:nvSpPr>
          <p:cNvPr id="11" name="Ellipse 10"/>
          <p:cNvSpPr/>
          <p:nvPr/>
        </p:nvSpPr>
        <p:spPr>
          <a:xfrm>
            <a:off x="377825" y="2820988"/>
            <a:ext cx="407988" cy="44291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rPr>
              <a:t>5</a:t>
            </a:r>
          </a:p>
        </p:txBody>
      </p:sp>
      <p:sp>
        <p:nvSpPr>
          <p:cNvPr id="12" name="Ellipse 11"/>
          <p:cNvSpPr/>
          <p:nvPr/>
        </p:nvSpPr>
        <p:spPr>
          <a:xfrm>
            <a:off x="8474075" y="3043238"/>
            <a:ext cx="409575" cy="4413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rPr>
              <a:t>6</a:t>
            </a:r>
          </a:p>
        </p:txBody>
      </p:sp>
    </p:spTree>
    <p:extLst>
      <p:ext uri="{BB962C8B-B14F-4D97-AF65-F5344CB8AC3E}">
        <p14:creationId xmlns:p14="http://schemas.microsoft.com/office/powerpoint/2010/main" val="328601636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Image 5"/>
          <p:cNvPicPr>
            <a:picLocks noChangeAspect="1" noChangeArrowheads="1"/>
          </p:cNvPicPr>
          <p:nvPr/>
        </p:nvPicPr>
        <p:blipFill>
          <a:blip r:embed="rId2" cstate="print"/>
          <a:srcRect/>
          <a:stretch>
            <a:fillRect/>
          </a:stretch>
        </p:blipFill>
        <p:spPr bwMode="auto">
          <a:xfrm>
            <a:off x="684213" y="1628775"/>
            <a:ext cx="7834312" cy="2386013"/>
          </a:xfrm>
          <a:prstGeom prst="rect">
            <a:avLst/>
          </a:prstGeom>
          <a:noFill/>
          <a:ln w="9525">
            <a:noFill/>
            <a:miter lim="800000"/>
            <a:headEnd/>
            <a:tailEnd/>
          </a:ln>
        </p:spPr>
      </p:pic>
      <p:sp>
        <p:nvSpPr>
          <p:cNvPr id="38915" name="Rectangle 4"/>
          <p:cNvSpPr>
            <a:spLocks noChangeArrowheads="1"/>
          </p:cNvSpPr>
          <p:nvPr/>
        </p:nvSpPr>
        <p:spPr bwMode="auto">
          <a:xfrm>
            <a:off x="377825" y="4511675"/>
            <a:ext cx="3959225" cy="1323975"/>
          </a:xfrm>
          <a:prstGeom prst="rect">
            <a:avLst/>
          </a:prstGeom>
          <a:noFill/>
          <a:ln w="9525">
            <a:noFill/>
            <a:miter lim="800000"/>
            <a:headEnd/>
            <a:tailEnd/>
          </a:ln>
        </p:spPr>
        <p:txBody>
          <a:bodyPr>
            <a:spAutoFit/>
          </a:bodyPr>
          <a:lstStyle/>
          <a:p>
            <a:pPr algn="ctr" eaLnBrk="0" hangingPunct="0"/>
            <a:r>
              <a:rPr lang="fr-FR" altLang="fr-FR" sz="2000" b="1">
                <a:cs typeface="Times New Roman" pitchFamily="18" charset="0"/>
              </a:rPr>
              <a:t>Volcanisme de type volcan rouge (=effusif) </a:t>
            </a:r>
            <a:r>
              <a:rPr lang="fr-FR" altLang="fr-FR" sz="2000">
                <a:cs typeface="Times New Roman" pitchFamily="18" charset="0"/>
              </a:rPr>
              <a:t>(Ex. : Etna, Piton de la fournaise…)		</a:t>
            </a:r>
            <a:br>
              <a:rPr lang="fr-FR" altLang="fr-FR" sz="2000">
                <a:cs typeface="Times New Roman" pitchFamily="18" charset="0"/>
              </a:rPr>
            </a:br>
            <a:endParaRPr lang="fr-FR" altLang="fr-FR" sz="2000"/>
          </a:p>
        </p:txBody>
      </p:sp>
      <p:sp>
        <p:nvSpPr>
          <p:cNvPr id="38916" name="Rectangle 5"/>
          <p:cNvSpPr>
            <a:spLocks noChangeArrowheads="1"/>
          </p:cNvSpPr>
          <p:nvPr/>
        </p:nvSpPr>
        <p:spPr bwMode="auto">
          <a:xfrm>
            <a:off x="4329113" y="4581525"/>
            <a:ext cx="4346575" cy="1016000"/>
          </a:xfrm>
          <a:prstGeom prst="rect">
            <a:avLst/>
          </a:prstGeom>
          <a:noFill/>
          <a:ln w="9525">
            <a:noFill/>
            <a:miter lim="800000"/>
            <a:headEnd/>
            <a:tailEnd/>
          </a:ln>
        </p:spPr>
        <p:txBody>
          <a:bodyPr>
            <a:spAutoFit/>
          </a:bodyPr>
          <a:lstStyle/>
          <a:p>
            <a:pPr algn="ctr" eaLnBrk="0" hangingPunct="0"/>
            <a:r>
              <a:rPr lang="fr-FR" altLang="fr-FR" sz="2000" b="1" dirty="0">
                <a:cs typeface="Times New Roman" pitchFamily="18" charset="0"/>
              </a:rPr>
              <a:t>Volcanisme de type volcan gris (=explosif)</a:t>
            </a:r>
            <a:r>
              <a:rPr lang="fr-FR" altLang="fr-FR" sz="2000" dirty="0">
                <a:cs typeface="Times New Roman" pitchFamily="18" charset="0"/>
              </a:rPr>
              <a:t>(Ex. : Mérapi, La Soufrière…)</a:t>
            </a:r>
          </a:p>
        </p:txBody>
      </p:sp>
      <p:sp>
        <p:nvSpPr>
          <p:cNvPr id="7" name="Ellipse 6"/>
          <p:cNvSpPr/>
          <p:nvPr/>
        </p:nvSpPr>
        <p:spPr>
          <a:xfrm>
            <a:off x="376238" y="2222500"/>
            <a:ext cx="407987" cy="4333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rPr>
              <a:t>1</a:t>
            </a:r>
          </a:p>
        </p:txBody>
      </p:sp>
      <p:sp>
        <p:nvSpPr>
          <p:cNvPr id="8" name="Ellipse 7"/>
          <p:cNvSpPr/>
          <p:nvPr/>
        </p:nvSpPr>
        <p:spPr>
          <a:xfrm>
            <a:off x="376238" y="3573463"/>
            <a:ext cx="407987" cy="4413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rPr>
              <a:t>2</a:t>
            </a:r>
          </a:p>
        </p:txBody>
      </p:sp>
      <p:sp>
        <p:nvSpPr>
          <p:cNvPr id="9" name="Ellipse 8"/>
          <p:cNvSpPr/>
          <p:nvPr/>
        </p:nvSpPr>
        <p:spPr>
          <a:xfrm>
            <a:off x="369888" y="1793875"/>
            <a:ext cx="409575" cy="4413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rPr>
              <a:t>3</a:t>
            </a:r>
          </a:p>
        </p:txBody>
      </p:sp>
      <p:sp>
        <p:nvSpPr>
          <p:cNvPr id="10" name="Ellipse 9"/>
          <p:cNvSpPr/>
          <p:nvPr/>
        </p:nvSpPr>
        <p:spPr>
          <a:xfrm>
            <a:off x="8472488" y="1408113"/>
            <a:ext cx="407987" cy="4413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rPr>
              <a:t>4</a:t>
            </a:r>
          </a:p>
        </p:txBody>
      </p:sp>
      <p:sp>
        <p:nvSpPr>
          <p:cNvPr id="11" name="Ellipse 10"/>
          <p:cNvSpPr/>
          <p:nvPr/>
        </p:nvSpPr>
        <p:spPr>
          <a:xfrm>
            <a:off x="377825" y="2820988"/>
            <a:ext cx="407988" cy="44291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rPr>
              <a:t>5</a:t>
            </a:r>
          </a:p>
        </p:txBody>
      </p:sp>
      <p:sp>
        <p:nvSpPr>
          <p:cNvPr id="12" name="Ellipse 11"/>
          <p:cNvSpPr/>
          <p:nvPr/>
        </p:nvSpPr>
        <p:spPr>
          <a:xfrm>
            <a:off x="8474075" y="3043238"/>
            <a:ext cx="409575" cy="4413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rPr>
              <a:t>6</a:t>
            </a:r>
          </a:p>
        </p:txBody>
      </p:sp>
      <p:sp>
        <p:nvSpPr>
          <p:cNvPr id="13" name="Ellipse 12"/>
          <p:cNvSpPr/>
          <p:nvPr/>
        </p:nvSpPr>
        <p:spPr>
          <a:xfrm>
            <a:off x="8518525" y="2308225"/>
            <a:ext cx="409575" cy="4413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rPr>
              <a:t>7</a:t>
            </a:r>
          </a:p>
        </p:txBody>
      </p:sp>
    </p:spTree>
    <p:extLst>
      <p:ext uri="{BB962C8B-B14F-4D97-AF65-F5344CB8AC3E}">
        <p14:creationId xmlns:p14="http://schemas.microsoft.com/office/powerpoint/2010/main" val="25582025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Résultat de recherche d'images pour &quot;risque aleas enjeux volcanisme&quot;"/>
          <p:cNvPicPr>
            <a:picLocks noChangeAspect="1" noChangeArrowheads="1"/>
          </p:cNvPicPr>
          <p:nvPr/>
        </p:nvPicPr>
        <p:blipFill>
          <a:blip r:embed="rId2" cstate="print"/>
          <a:srcRect/>
          <a:stretch>
            <a:fillRect/>
          </a:stretch>
        </p:blipFill>
        <p:spPr bwMode="auto">
          <a:xfrm>
            <a:off x="827584" y="332656"/>
            <a:ext cx="7210425" cy="5991226"/>
          </a:xfrm>
          <a:prstGeom prst="rect">
            <a:avLst/>
          </a:prstGeom>
          <a:noFill/>
        </p:spPr>
      </p:pic>
    </p:spTree>
    <p:extLst>
      <p:ext uri="{BB962C8B-B14F-4D97-AF65-F5344CB8AC3E}">
        <p14:creationId xmlns:p14="http://schemas.microsoft.com/office/powerpoint/2010/main" val="10847712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Image 5"/>
          <p:cNvPicPr>
            <a:picLocks noChangeAspect="1" noChangeArrowheads="1"/>
          </p:cNvPicPr>
          <p:nvPr/>
        </p:nvPicPr>
        <p:blipFill>
          <a:blip r:embed="rId2" cstate="print"/>
          <a:srcRect/>
          <a:stretch>
            <a:fillRect/>
          </a:stretch>
        </p:blipFill>
        <p:spPr bwMode="auto">
          <a:xfrm>
            <a:off x="684213" y="1628775"/>
            <a:ext cx="7834312" cy="2386013"/>
          </a:xfrm>
          <a:prstGeom prst="rect">
            <a:avLst/>
          </a:prstGeom>
          <a:noFill/>
          <a:ln w="9525">
            <a:noFill/>
            <a:miter lim="800000"/>
            <a:headEnd/>
            <a:tailEnd/>
          </a:ln>
        </p:spPr>
      </p:pic>
      <p:sp>
        <p:nvSpPr>
          <p:cNvPr id="39939" name="Rectangle 4"/>
          <p:cNvSpPr>
            <a:spLocks noChangeArrowheads="1"/>
          </p:cNvSpPr>
          <p:nvPr/>
        </p:nvSpPr>
        <p:spPr bwMode="auto">
          <a:xfrm>
            <a:off x="377825" y="4511675"/>
            <a:ext cx="3959225" cy="1323975"/>
          </a:xfrm>
          <a:prstGeom prst="rect">
            <a:avLst/>
          </a:prstGeom>
          <a:noFill/>
          <a:ln w="9525">
            <a:noFill/>
            <a:miter lim="800000"/>
            <a:headEnd/>
            <a:tailEnd/>
          </a:ln>
        </p:spPr>
        <p:txBody>
          <a:bodyPr>
            <a:spAutoFit/>
          </a:bodyPr>
          <a:lstStyle/>
          <a:p>
            <a:pPr algn="ctr" eaLnBrk="0" hangingPunct="0"/>
            <a:r>
              <a:rPr lang="fr-FR" altLang="fr-FR" sz="2000" b="1">
                <a:cs typeface="Times New Roman" pitchFamily="18" charset="0"/>
              </a:rPr>
              <a:t>Volcanisme de type volcan rouge (=effusif) </a:t>
            </a:r>
            <a:r>
              <a:rPr lang="fr-FR" altLang="fr-FR" sz="2000">
                <a:cs typeface="Times New Roman" pitchFamily="18" charset="0"/>
              </a:rPr>
              <a:t>(Ex. : Etna, Piton de la fournaise…)		</a:t>
            </a:r>
            <a:br>
              <a:rPr lang="fr-FR" altLang="fr-FR" sz="2000">
                <a:cs typeface="Times New Roman" pitchFamily="18" charset="0"/>
              </a:rPr>
            </a:br>
            <a:endParaRPr lang="fr-FR" altLang="fr-FR" sz="2000"/>
          </a:p>
        </p:txBody>
      </p:sp>
      <p:sp>
        <p:nvSpPr>
          <p:cNvPr id="39940" name="Rectangle 5"/>
          <p:cNvSpPr>
            <a:spLocks noChangeArrowheads="1"/>
          </p:cNvSpPr>
          <p:nvPr/>
        </p:nvSpPr>
        <p:spPr bwMode="auto">
          <a:xfrm>
            <a:off x="4329113" y="4581525"/>
            <a:ext cx="4346575" cy="1016000"/>
          </a:xfrm>
          <a:prstGeom prst="rect">
            <a:avLst/>
          </a:prstGeom>
          <a:noFill/>
          <a:ln w="9525">
            <a:noFill/>
            <a:miter lim="800000"/>
            <a:headEnd/>
            <a:tailEnd/>
          </a:ln>
        </p:spPr>
        <p:txBody>
          <a:bodyPr>
            <a:spAutoFit/>
          </a:bodyPr>
          <a:lstStyle/>
          <a:p>
            <a:pPr algn="ctr" eaLnBrk="0" hangingPunct="0"/>
            <a:r>
              <a:rPr lang="fr-FR" altLang="fr-FR" sz="2000" b="1" dirty="0">
                <a:cs typeface="Times New Roman" pitchFamily="18" charset="0"/>
              </a:rPr>
              <a:t>Volcanisme de type volcan gris (=explosif)</a:t>
            </a:r>
            <a:r>
              <a:rPr lang="fr-FR" altLang="fr-FR" sz="2000" dirty="0">
                <a:cs typeface="Times New Roman" pitchFamily="18" charset="0"/>
              </a:rPr>
              <a:t>(Ex. : Mérapi, La Soufrière…)</a:t>
            </a:r>
          </a:p>
        </p:txBody>
      </p:sp>
      <p:sp>
        <p:nvSpPr>
          <p:cNvPr id="7" name="Ellipse 6"/>
          <p:cNvSpPr/>
          <p:nvPr/>
        </p:nvSpPr>
        <p:spPr>
          <a:xfrm>
            <a:off x="376238" y="2222500"/>
            <a:ext cx="407987" cy="4333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rPr>
              <a:t>1</a:t>
            </a:r>
          </a:p>
        </p:txBody>
      </p:sp>
      <p:sp>
        <p:nvSpPr>
          <p:cNvPr id="8" name="Ellipse 7"/>
          <p:cNvSpPr/>
          <p:nvPr/>
        </p:nvSpPr>
        <p:spPr>
          <a:xfrm>
            <a:off x="376238" y="3573463"/>
            <a:ext cx="407987" cy="4413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rPr>
              <a:t>2</a:t>
            </a:r>
          </a:p>
        </p:txBody>
      </p:sp>
      <p:sp>
        <p:nvSpPr>
          <p:cNvPr id="9" name="Ellipse 8"/>
          <p:cNvSpPr/>
          <p:nvPr/>
        </p:nvSpPr>
        <p:spPr>
          <a:xfrm>
            <a:off x="369888" y="1793875"/>
            <a:ext cx="409575" cy="4413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rPr>
              <a:t>3</a:t>
            </a:r>
          </a:p>
        </p:txBody>
      </p:sp>
      <p:sp>
        <p:nvSpPr>
          <p:cNvPr id="10" name="Ellipse 9"/>
          <p:cNvSpPr/>
          <p:nvPr/>
        </p:nvSpPr>
        <p:spPr>
          <a:xfrm>
            <a:off x="8472488" y="1408113"/>
            <a:ext cx="407987" cy="4413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rPr>
              <a:t>4</a:t>
            </a:r>
          </a:p>
        </p:txBody>
      </p:sp>
      <p:sp>
        <p:nvSpPr>
          <p:cNvPr id="11" name="Ellipse 10"/>
          <p:cNvSpPr/>
          <p:nvPr/>
        </p:nvSpPr>
        <p:spPr>
          <a:xfrm>
            <a:off x="377825" y="2820988"/>
            <a:ext cx="407988" cy="44291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rPr>
              <a:t>5</a:t>
            </a:r>
          </a:p>
        </p:txBody>
      </p:sp>
      <p:sp>
        <p:nvSpPr>
          <p:cNvPr id="12" name="Ellipse 11"/>
          <p:cNvSpPr/>
          <p:nvPr/>
        </p:nvSpPr>
        <p:spPr>
          <a:xfrm>
            <a:off x="8474075" y="3043238"/>
            <a:ext cx="409575" cy="4413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rPr>
              <a:t>6</a:t>
            </a:r>
          </a:p>
        </p:txBody>
      </p:sp>
      <p:sp>
        <p:nvSpPr>
          <p:cNvPr id="13" name="Ellipse 12"/>
          <p:cNvSpPr/>
          <p:nvPr/>
        </p:nvSpPr>
        <p:spPr>
          <a:xfrm>
            <a:off x="8518525" y="2308225"/>
            <a:ext cx="409575" cy="4413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rPr>
              <a:t>7</a:t>
            </a:r>
          </a:p>
        </p:txBody>
      </p:sp>
      <p:sp>
        <p:nvSpPr>
          <p:cNvPr id="14" name="Ellipse 13"/>
          <p:cNvSpPr/>
          <p:nvPr/>
        </p:nvSpPr>
        <p:spPr>
          <a:xfrm>
            <a:off x="377825" y="1352550"/>
            <a:ext cx="407988" cy="4413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rPr>
              <a:t>8</a:t>
            </a:r>
          </a:p>
        </p:txBody>
      </p:sp>
    </p:spTree>
    <p:extLst>
      <p:ext uri="{BB962C8B-B14F-4D97-AF65-F5344CB8AC3E}">
        <p14:creationId xmlns:p14="http://schemas.microsoft.com/office/powerpoint/2010/main" val="152775349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re 1"/>
          <p:cNvSpPr>
            <a:spLocks noGrp="1"/>
          </p:cNvSpPr>
          <p:nvPr>
            <p:ph type="title"/>
          </p:nvPr>
        </p:nvSpPr>
        <p:spPr>
          <a:xfrm>
            <a:off x="457200" y="274638"/>
            <a:ext cx="8229600" cy="868362"/>
          </a:xfrm>
        </p:spPr>
        <p:txBody>
          <a:bodyPr/>
          <a:lstStyle/>
          <a:p>
            <a:pPr eaLnBrk="1" hangingPunct="1"/>
            <a:r>
              <a:rPr lang="fr-FR" altLang="fr-FR" sz="3200" dirty="0" smtClean="0">
                <a:solidFill>
                  <a:srgbClr val="FF0000"/>
                </a:solidFill>
              </a:rPr>
              <a:t>Conclusion deux types de volcans</a:t>
            </a:r>
          </a:p>
        </p:txBody>
      </p:sp>
      <p:sp>
        <p:nvSpPr>
          <p:cNvPr id="3" name="Espace réservé du contenu 2"/>
          <p:cNvSpPr>
            <a:spLocks noGrp="1"/>
          </p:cNvSpPr>
          <p:nvPr>
            <p:ph idx="1"/>
          </p:nvPr>
        </p:nvSpPr>
        <p:spPr>
          <a:xfrm>
            <a:off x="457200" y="1143000"/>
            <a:ext cx="8229600" cy="5238750"/>
          </a:xfrm>
        </p:spPr>
        <p:txBody>
          <a:bodyPr rtlCol="0">
            <a:normAutofit fontScale="70000" lnSpcReduction="20000"/>
          </a:bodyPr>
          <a:lstStyle/>
          <a:p>
            <a:pPr eaLnBrk="1" fontAlgn="auto" hangingPunct="1">
              <a:spcAft>
                <a:spcPts val="0"/>
              </a:spcAft>
              <a:buFont typeface="Arial" pitchFamily="34" charset="0"/>
              <a:buNone/>
              <a:defRPr/>
            </a:pPr>
            <a:r>
              <a:rPr lang="fr-FR" dirty="0" smtClean="0"/>
              <a:t> </a:t>
            </a:r>
            <a:r>
              <a:rPr lang="fr-FR" dirty="0" smtClean="0">
                <a:solidFill>
                  <a:srgbClr val="FF0000"/>
                </a:solidFill>
              </a:rPr>
              <a:t>L</a:t>
            </a:r>
            <a:r>
              <a:rPr lang="fr-FR" sz="3400" dirty="0" smtClean="0">
                <a:solidFill>
                  <a:srgbClr val="FF0000"/>
                </a:solidFill>
              </a:rPr>
              <a:t>e volcanisme est l’arrivée en surface de magma et se manifeste par deux grands types d'éruptions volcaniques.</a:t>
            </a:r>
          </a:p>
          <a:p>
            <a:pPr eaLnBrk="1" fontAlgn="auto" hangingPunct="1">
              <a:spcAft>
                <a:spcPts val="0"/>
              </a:spcAft>
              <a:buFont typeface="Arial" pitchFamily="34" charset="0"/>
              <a:buNone/>
              <a:defRPr/>
            </a:pPr>
            <a:r>
              <a:rPr lang="fr-FR" sz="3400" dirty="0" smtClean="0">
                <a:solidFill>
                  <a:srgbClr val="FF0000"/>
                </a:solidFill>
              </a:rPr>
              <a:t> </a:t>
            </a:r>
            <a:r>
              <a:rPr lang="fr-FR" sz="3400" dirty="0" smtClean="0"/>
              <a:t>On distingue:</a:t>
            </a:r>
          </a:p>
          <a:p>
            <a:pPr eaLnBrk="1" fontAlgn="auto" hangingPunct="1">
              <a:spcAft>
                <a:spcPts val="0"/>
              </a:spcAft>
              <a:defRPr/>
            </a:pPr>
            <a:r>
              <a:rPr lang="fr-FR" sz="3400" dirty="0" smtClean="0"/>
              <a:t>Les éruptions effusives ( volcans rouges):quand l’arrivée du magma en surface donne naissance à des coulées de lave. </a:t>
            </a:r>
          </a:p>
          <a:p>
            <a:pPr eaLnBrk="1" fontAlgn="auto" hangingPunct="1">
              <a:spcAft>
                <a:spcPts val="0"/>
              </a:spcAft>
              <a:buFont typeface="Arial" pitchFamily="34" charset="0"/>
              <a:buNone/>
              <a:defRPr/>
            </a:pPr>
            <a:r>
              <a:rPr lang="fr-FR" sz="3400" dirty="0" smtClean="0"/>
              <a:t>		Ex : Le piton de la fournaise</a:t>
            </a:r>
          </a:p>
          <a:p>
            <a:pPr eaLnBrk="1" fontAlgn="auto" hangingPunct="1">
              <a:spcAft>
                <a:spcPts val="0"/>
              </a:spcAft>
              <a:defRPr/>
            </a:pPr>
            <a:r>
              <a:rPr lang="fr-FR" sz="3400" dirty="0" smtClean="0"/>
              <a:t>Les éruptions explosives (volcans gris) : quand l’arrivée en surface du magma est caractérisé par des explosions projetant des matériaux.</a:t>
            </a:r>
          </a:p>
          <a:p>
            <a:pPr eaLnBrk="1" fontAlgn="auto" hangingPunct="1">
              <a:spcAft>
                <a:spcPts val="0"/>
              </a:spcAft>
              <a:buFont typeface="Arial" pitchFamily="34" charset="0"/>
              <a:buNone/>
              <a:defRPr/>
            </a:pPr>
            <a:r>
              <a:rPr lang="fr-FR" sz="3400" dirty="0" smtClean="0"/>
              <a:t>		Ex : Le </a:t>
            </a:r>
            <a:r>
              <a:rPr lang="fr-FR" sz="3400" dirty="0" err="1"/>
              <a:t>m</a:t>
            </a:r>
            <a:r>
              <a:rPr lang="fr-FR" sz="3400" dirty="0" err="1" smtClean="0"/>
              <a:t>érapi</a:t>
            </a:r>
            <a:endParaRPr lang="fr-FR" sz="3400" dirty="0" smtClean="0"/>
          </a:p>
          <a:p>
            <a:pPr eaLnBrk="1" fontAlgn="auto" hangingPunct="1">
              <a:spcAft>
                <a:spcPts val="0"/>
              </a:spcAft>
              <a:buFont typeface="Arial" pitchFamily="34" charset="0"/>
              <a:buNone/>
              <a:defRPr/>
            </a:pPr>
            <a:r>
              <a:rPr lang="fr-FR" sz="3400" dirty="0" smtClean="0">
                <a:solidFill>
                  <a:srgbClr val="FF0000"/>
                </a:solidFill>
              </a:rPr>
              <a:t>Les manifestations volcaniques sont des émissions de lave et de gaz. Les matériaux émis constituent l’édifice volcanique.                                                                                              L’arrivée en surface de certains magmas donne naissance à des coulées de lave, l’arrivée d’autres magmas est caractérisée par des explosions projetant des matériaux.</a:t>
            </a:r>
          </a:p>
          <a:p>
            <a:pPr eaLnBrk="1" fontAlgn="auto" hangingPunct="1">
              <a:spcAft>
                <a:spcPts val="0"/>
              </a:spcAft>
              <a:buFont typeface="Arial" pitchFamily="34" charset="0"/>
              <a:buChar char="•"/>
              <a:defRPr/>
            </a:pPr>
            <a:endParaRPr lang="fr-FR" dirty="0" smtClean="0"/>
          </a:p>
        </p:txBody>
      </p:sp>
    </p:spTree>
    <p:extLst>
      <p:ext uri="{BB962C8B-B14F-4D97-AF65-F5344CB8AC3E}">
        <p14:creationId xmlns:p14="http://schemas.microsoft.com/office/powerpoint/2010/main" val="32866442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wipe(down)">
                                      <p:cBhvr>
                                        <p:cTn id="7" dur="500"/>
                                        <p:tgtEl>
                                          <p:spTgt spid="184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down)">
                                      <p:cBhvr>
                                        <p:cTn id="37" dur="500"/>
                                        <p:tgtEl>
                                          <p:spTgt spid="3">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down)">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642938"/>
            <a:ext cx="8229600" cy="5483225"/>
          </a:xfrm>
        </p:spPr>
        <p:txBody>
          <a:bodyPr/>
          <a:lstStyle/>
          <a:p>
            <a:pPr>
              <a:buFont typeface="Arial" charset="0"/>
              <a:buNone/>
            </a:pPr>
            <a:endParaRPr lang="fr-FR" altLang="fr-FR" dirty="0" smtClean="0"/>
          </a:p>
          <a:p>
            <a:pPr>
              <a:buFont typeface="Arial" charset="0"/>
              <a:buNone/>
            </a:pPr>
            <a:r>
              <a:rPr lang="fr-FR" altLang="fr-FR" dirty="0" smtClean="0">
                <a:solidFill>
                  <a:srgbClr val="00B050"/>
                </a:solidFill>
              </a:rPr>
              <a:t>Où sont localisés les séismes et les volcans?</a:t>
            </a:r>
          </a:p>
          <a:p>
            <a:pPr>
              <a:buFont typeface="Arial" charset="0"/>
              <a:buNone/>
            </a:pPr>
            <a:endParaRPr lang="fr-FR" altLang="fr-FR" dirty="0" smtClean="0">
              <a:solidFill>
                <a:srgbClr val="00B050"/>
              </a:solidFill>
            </a:endParaRPr>
          </a:p>
          <a:p>
            <a:pPr>
              <a:buFont typeface="Arial" charset="0"/>
              <a:buNone/>
            </a:pPr>
            <a:r>
              <a:rPr lang="fr-FR" altLang="fr-FR" b="1" u="sng" dirty="0" smtClean="0">
                <a:solidFill>
                  <a:srgbClr val="FF0000"/>
                </a:solidFill>
              </a:rPr>
              <a:t>III) Répartition mondiale des séismes et du volcanisme:</a:t>
            </a:r>
          </a:p>
          <a:p>
            <a:pPr>
              <a:buFont typeface="Arial" charset="0"/>
              <a:buNone/>
            </a:pPr>
            <a:r>
              <a:rPr lang="fr-FR" altLang="fr-FR" b="1" u="sng" dirty="0" smtClean="0"/>
              <a:t>Activité 8 :</a:t>
            </a:r>
            <a:r>
              <a:rPr lang="fr-FR" altLang="fr-FR" dirty="0" smtClean="0"/>
              <a:t>localisation des séismes et du volcanisme mondiale.</a:t>
            </a:r>
            <a:endParaRPr lang="fr-FR" altLang="fr-FR" dirty="0" smtClean="0">
              <a:solidFill>
                <a:srgbClr val="FF0000"/>
              </a:solidFill>
            </a:endParaRPr>
          </a:p>
        </p:txBody>
      </p:sp>
    </p:spTree>
    <p:extLst>
      <p:ext uri="{BB962C8B-B14F-4D97-AF65-F5344CB8AC3E}">
        <p14:creationId xmlns:p14="http://schemas.microsoft.com/office/powerpoint/2010/main" val="20698098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23825" y="776288"/>
            <a:ext cx="8896350" cy="5305425"/>
          </a:xfrm>
          <a:prstGeom prst="rect">
            <a:avLst/>
          </a:prstGeom>
          <a:noFill/>
          <a:ln w="9525">
            <a:noFill/>
            <a:miter lim="800000"/>
            <a:headEnd/>
            <a:tailEnd/>
          </a:ln>
        </p:spPr>
      </p:pic>
    </p:spTree>
    <p:extLst>
      <p:ext uri="{BB962C8B-B14F-4D97-AF65-F5344CB8AC3E}">
        <p14:creationId xmlns:p14="http://schemas.microsoft.com/office/powerpoint/2010/main" val="26399968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Carte des fonds océaniques</a:t>
            </a:r>
            <a:endParaRPr lang="fr-FR" dirty="0"/>
          </a:p>
        </p:txBody>
      </p:sp>
      <p:pic>
        <p:nvPicPr>
          <p:cNvPr id="1026" name="Picture 2" descr="La Tectonique des Plaques : la Valse Éternelle des Contin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340768"/>
            <a:ext cx="8572500" cy="510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4131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Dorsale </a:t>
            </a:r>
            <a:r>
              <a:rPr lang="fr-FR" dirty="0" smtClean="0"/>
              <a:t>océanique</a:t>
            </a:r>
            <a:endParaRPr lang="fr-FR" dirty="0"/>
          </a:p>
        </p:txBody>
      </p:sp>
      <p:pic>
        <p:nvPicPr>
          <p:cNvPr id="3" name="Picture 8" descr="Une dorsale océanique - Assistance scolaire personnalisée et gratuite - AS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340768"/>
            <a:ext cx="4424206" cy="46805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Quels sont les différents types d'océan ? - Quo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2276872"/>
            <a:ext cx="4040188" cy="303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3320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Fosse </a:t>
            </a:r>
            <a:r>
              <a:rPr lang="fr-FR" dirty="0" smtClean="0"/>
              <a:t>océanique</a:t>
            </a:r>
            <a:endParaRPr lang="fr-FR" dirty="0"/>
          </a:p>
        </p:txBody>
      </p:sp>
      <p:pic>
        <p:nvPicPr>
          <p:cNvPr id="3" name="Picture 6" descr="Grands fonds marins: l'exigence de la connaissance avant l'exploitation -  Les Echos Planè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9241" y="1556792"/>
            <a:ext cx="3642996" cy="46187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ctivité 1 : On cherche à savoir quel est le lien entre les séismes, le  volcanisme et les plaques tectoniques. Article du 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80" y="2420888"/>
            <a:ext cx="4759684" cy="244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035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dirty="0" smtClean="0"/>
              <a:t>Chaînes de montagnes</a:t>
            </a:r>
            <a:endParaRPr lang="fr-FR" dirty="0"/>
          </a:p>
        </p:txBody>
      </p:sp>
      <p:pic>
        <p:nvPicPr>
          <p:cNvPr id="2058" name="Picture 10" descr="La formation des chaînes de montag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564904"/>
            <a:ext cx="3994595" cy="229589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Photo de Montagne - Editions Limitées - Achat / Ven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020204"/>
            <a:ext cx="428625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3293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07504" y="1412776"/>
            <a:ext cx="6380110" cy="3804841"/>
          </a:xfrm>
          <a:prstGeom prst="rect">
            <a:avLst/>
          </a:prstGeom>
          <a:noFill/>
          <a:ln w="9525">
            <a:noFill/>
            <a:miter lim="800000"/>
            <a:headEnd/>
            <a:tailEnd/>
          </a:ln>
        </p:spPr>
      </p:pic>
      <p:cxnSp>
        <p:nvCxnSpPr>
          <p:cNvPr id="4" name="Connecteur droit avec flèche 3"/>
          <p:cNvCxnSpPr/>
          <p:nvPr/>
        </p:nvCxnSpPr>
        <p:spPr>
          <a:xfrm flipH="1">
            <a:off x="3131840" y="2564904"/>
            <a:ext cx="381642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Connecteur droit avec flèche 5"/>
          <p:cNvCxnSpPr/>
          <p:nvPr/>
        </p:nvCxnSpPr>
        <p:spPr>
          <a:xfrm flipH="1">
            <a:off x="1403648" y="4221088"/>
            <a:ext cx="561662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flipH="1">
            <a:off x="2411760" y="3501008"/>
            <a:ext cx="4608512"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948264" y="3284984"/>
            <a:ext cx="1926361" cy="369332"/>
          </a:xfrm>
          <a:prstGeom prst="rect">
            <a:avLst/>
          </a:prstGeom>
        </p:spPr>
        <p:txBody>
          <a:bodyPr wrap="none">
            <a:spAutoFit/>
          </a:bodyPr>
          <a:lstStyle/>
          <a:p>
            <a:pPr algn="ctr">
              <a:tabLst>
                <a:tab pos="569913" algn="l"/>
                <a:tab pos="1484313" algn="l"/>
                <a:tab pos="2398713" algn="l"/>
                <a:tab pos="3313113" algn="l"/>
                <a:tab pos="4227513" algn="l"/>
                <a:tab pos="5141913" algn="l"/>
                <a:tab pos="6056313" algn="l"/>
                <a:tab pos="6970713" algn="l"/>
                <a:tab pos="7885113" algn="l"/>
                <a:tab pos="8799513" algn="l"/>
                <a:tab pos="9713913" algn="l"/>
              </a:tabLst>
            </a:pPr>
            <a:r>
              <a:rPr lang="fr-FR" altLang="fr-FR" dirty="0" smtClean="0"/>
              <a:t>Dorsale océanique</a:t>
            </a:r>
            <a:endParaRPr lang="fr-FR" altLang="fr-FR" dirty="0"/>
          </a:p>
        </p:txBody>
      </p:sp>
      <p:sp>
        <p:nvSpPr>
          <p:cNvPr id="11" name="ZoneTexte 6"/>
          <p:cNvSpPr txBox="1">
            <a:spLocks noChangeArrowheads="1"/>
          </p:cNvSpPr>
          <p:nvPr/>
        </p:nvSpPr>
        <p:spPr bwMode="auto">
          <a:xfrm>
            <a:off x="6948264" y="4005064"/>
            <a:ext cx="1736725" cy="369887"/>
          </a:xfrm>
          <a:prstGeom prst="rect">
            <a:avLst/>
          </a:prstGeom>
          <a:noFill/>
          <a:ln w="9525">
            <a:noFill/>
            <a:miter lim="800000"/>
            <a:headEnd/>
            <a:tailEnd/>
          </a:ln>
        </p:spPr>
        <p:txBody>
          <a:bodyPr wrap="none">
            <a:spAutoFit/>
          </a:bodyPr>
          <a:lstStyle/>
          <a:p>
            <a:pPr>
              <a:tabLst>
                <a:tab pos="569913" algn="l"/>
                <a:tab pos="1484313" algn="l"/>
                <a:tab pos="2398713" algn="l"/>
                <a:tab pos="3313113" algn="l"/>
                <a:tab pos="4227513" algn="l"/>
                <a:tab pos="5141913" algn="l"/>
                <a:tab pos="6056313" algn="l"/>
                <a:tab pos="6970713" algn="l"/>
                <a:tab pos="7885113" algn="l"/>
                <a:tab pos="8799513" algn="l"/>
                <a:tab pos="9713913" algn="l"/>
              </a:tabLst>
            </a:pPr>
            <a:r>
              <a:rPr lang="fr-FR" altLang="fr-FR" dirty="0"/>
              <a:t>Fosse océanique</a:t>
            </a:r>
          </a:p>
        </p:txBody>
      </p:sp>
      <p:sp>
        <p:nvSpPr>
          <p:cNvPr id="12" name="ZoneTexte 8"/>
          <p:cNvSpPr txBox="1">
            <a:spLocks noChangeArrowheads="1"/>
          </p:cNvSpPr>
          <p:nvPr/>
        </p:nvSpPr>
        <p:spPr bwMode="auto">
          <a:xfrm>
            <a:off x="6804248" y="2348880"/>
            <a:ext cx="2339752" cy="369332"/>
          </a:xfrm>
          <a:prstGeom prst="rect">
            <a:avLst/>
          </a:prstGeom>
          <a:noFill/>
          <a:ln w="9525">
            <a:noFill/>
            <a:miter lim="800000"/>
            <a:headEnd/>
            <a:tailEnd/>
          </a:ln>
        </p:spPr>
        <p:txBody>
          <a:bodyPr wrap="square">
            <a:spAutoFit/>
          </a:bodyPr>
          <a:lstStyle/>
          <a:p>
            <a:pPr algn="ctr">
              <a:tabLst>
                <a:tab pos="569913" algn="l"/>
                <a:tab pos="1484313" algn="l"/>
                <a:tab pos="2398713" algn="l"/>
                <a:tab pos="3313113" algn="l"/>
                <a:tab pos="4227513" algn="l"/>
                <a:tab pos="5141913" algn="l"/>
                <a:tab pos="6056313" algn="l"/>
                <a:tab pos="6970713" algn="l"/>
                <a:tab pos="7885113" algn="l"/>
                <a:tab pos="8799513" algn="l"/>
                <a:tab pos="9713913" algn="l"/>
              </a:tabLst>
            </a:pPr>
            <a:r>
              <a:rPr lang="fr-FR" altLang="fr-FR" dirty="0"/>
              <a:t>Chaîne de </a:t>
            </a:r>
            <a:r>
              <a:rPr lang="fr-FR" altLang="fr-FR" dirty="0" smtClean="0"/>
              <a:t>montagnes</a:t>
            </a:r>
            <a:endParaRPr lang="fr-FR" altLang="fr-FR" dirty="0"/>
          </a:p>
        </p:txBody>
      </p:sp>
    </p:spTree>
    <p:extLst>
      <p:ext uri="{BB962C8B-B14F-4D97-AF65-F5344CB8AC3E}">
        <p14:creationId xmlns:p14="http://schemas.microsoft.com/office/powerpoint/2010/main" val="39387730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a:bodyPr>
          <a:lstStyle/>
          <a:p>
            <a:r>
              <a:rPr lang="fr-FR" dirty="0" smtClean="0">
                <a:solidFill>
                  <a:srgbClr val="FF0000"/>
                </a:solidFill>
              </a:rPr>
              <a:t>Bilan</a:t>
            </a:r>
            <a:endParaRPr lang="fr-FR" dirty="0"/>
          </a:p>
        </p:txBody>
      </p:sp>
      <p:sp>
        <p:nvSpPr>
          <p:cNvPr id="2" name="Espace réservé du texte 1"/>
          <p:cNvSpPr txBox="1">
            <a:spLocks noGrp="1"/>
          </p:cNvSpPr>
          <p:nvPr>
            <p:ph idx="1"/>
          </p:nvPr>
        </p:nvSpPr>
        <p:spPr>
          <a:xfrm>
            <a:off x="457200" y="1600200"/>
            <a:ext cx="8229600" cy="3457357"/>
          </a:xfrm>
        </p:spPr>
        <p:txBody>
          <a:bodyPr lIns="91440" tIns="45720" rIns="91440" bIns="45720">
            <a:spAutoFit/>
          </a:bodyPr>
          <a:lstStyle>
            <a:defPPr marL="342720" marR="0" lvl="0" indent="-342720" algn="l" rtl="0" hangingPunct="0">
              <a:lnSpc>
                <a:spcPct val="100000"/>
              </a:lnSpc>
              <a:spcBef>
                <a:spcPts val="799"/>
              </a:spcBef>
              <a:spcAft>
                <a:spcPts val="0"/>
              </a:spcAft>
              <a:buClr>
                <a:srgbClr val="000000"/>
              </a:buClr>
              <a:buSzPct val="100000"/>
              <a:buFont typeface="Arial" pitchFamily="34"/>
              <a:buNone/>
              <a:tabLst>
                <a:tab pos="571320" algn="l"/>
                <a:tab pos="1485719" algn="l"/>
                <a:tab pos="2400119" algn="l"/>
                <a:tab pos="3314519" algn="l"/>
                <a:tab pos="4228919" algn="l"/>
                <a:tab pos="5143320" algn="l"/>
                <a:tab pos="6057720" algn="l"/>
                <a:tab pos="6972120" algn="l"/>
                <a:tab pos="7886520" algn="l"/>
                <a:tab pos="8800920" algn="l"/>
                <a:tab pos="9715320" algn="l"/>
              </a:tabLst>
              <a:defRPr lang="fr-FR" sz="3200" b="0" i="0" u="none" strike="noStrike" baseline="0">
                <a:ln>
                  <a:noFill/>
                </a:ln>
                <a:solidFill>
                  <a:srgbClr val="000000"/>
                </a:solidFill>
                <a:latin typeface="Calibri" pitchFamily="34"/>
                <a:ea typeface="Lucida Sans Unicode" pitchFamily="2"/>
                <a:cs typeface="Mangal" pitchFamily="2"/>
              </a:defRPr>
            </a:defPPr>
            <a:lvl1pPr marL="342720" marR="0" lvl="0" indent="-342720" algn="l" rtl="0" hangingPunct="0">
              <a:lnSpc>
                <a:spcPct val="100000"/>
              </a:lnSpc>
              <a:spcBef>
                <a:spcPts val="799"/>
              </a:spcBef>
              <a:spcAft>
                <a:spcPts val="0"/>
              </a:spcAft>
              <a:buClr>
                <a:srgbClr val="000000"/>
              </a:buClr>
              <a:buSzPct val="100000"/>
              <a:buFont typeface="Arial" pitchFamily="34"/>
              <a:buChar char="•"/>
              <a:tabLst>
                <a:tab pos="571320" algn="l"/>
                <a:tab pos="1485719" algn="l"/>
                <a:tab pos="2400119" algn="l"/>
                <a:tab pos="3314519" algn="l"/>
                <a:tab pos="4228919" algn="l"/>
                <a:tab pos="5143320" algn="l"/>
                <a:tab pos="6057720" algn="l"/>
                <a:tab pos="6972120" algn="l"/>
                <a:tab pos="7886520" algn="l"/>
                <a:tab pos="8800920" algn="l"/>
                <a:tab pos="9715320" algn="l"/>
              </a:tabLst>
              <a:defRPr lang="fr-FR" sz="3200" b="0" i="0" u="none" strike="noStrike" baseline="0">
                <a:ln>
                  <a:noFill/>
                </a:ln>
                <a:solidFill>
                  <a:srgbClr val="000000"/>
                </a:solidFill>
                <a:latin typeface="Calibri" pitchFamily="34"/>
                <a:ea typeface="Lucida Sans Unicode" pitchFamily="2"/>
                <a:cs typeface="Mangal" pitchFamily="2"/>
              </a:defRPr>
            </a:lvl1pPr>
            <a:lvl2pPr marL="742680" marR="0" lvl="1" indent="-285480" algn="l" rtl="0" hangingPunct="0">
              <a:lnSpc>
                <a:spcPct val="100000"/>
              </a:lnSpc>
              <a:spcBef>
                <a:spcPts val="697"/>
              </a:spcBef>
              <a:spcAft>
                <a:spcPts val="0"/>
              </a:spcAft>
              <a:buClr>
                <a:srgbClr val="000000"/>
              </a:buClr>
              <a:buSzPct val="100000"/>
              <a:buFont typeface="Arial" pitchFamily="34"/>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fr-FR" sz="2800" b="0" i="0" u="none" strike="noStrike" baseline="0">
                <a:ln>
                  <a:noFill/>
                </a:ln>
                <a:solidFill>
                  <a:srgbClr val="000000"/>
                </a:solidFill>
                <a:latin typeface="Calibri" pitchFamily="34"/>
                <a:ea typeface="Lucida Sans Unicode" pitchFamily="2"/>
                <a:cs typeface="Mangal" pitchFamily="2"/>
              </a:defRPr>
            </a:lvl2pPr>
            <a:lvl3pPr marL="1143000" marR="0" lvl="2" indent="-228600" algn="l" rtl="0" hangingPunct="0">
              <a:lnSpc>
                <a:spcPct val="100000"/>
              </a:lnSpc>
              <a:spcBef>
                <a:spcPts val="598"/>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 pos="8915399" algn="l"/>
              </a:tabLst>
              <a:defRPr lang="fr-FR" sz="2400" b="0" i="0" u="none" strike="noStrike" baseline="0">
                <a:ln>
                  <a:noFill/>
                </a:ln>
                <a:solidFill>
                  <a:srgbClr val="000000"/>
                </a:solidFill>
                <a:latin typeface="Calibri" pitchFamily="34"/>
                <a:ea typeface="Lucida Sans Unicode" pitchFamily="2"/>
                <a:cs typeface="Mangal" pitchFamily="2"/>
              </a:defRPr>
            </a:lvl3pPr>
            <a:lvl4pPr marL="1600199" marR="0" lvl="3" indent="-228600" algn="l" rtl="0" hangingPunct="0">
              <a:lnSpc>
                <a:spcPct val="100000"/>
              </a:lnSpc>
              <a:spcBef>
                <a:spcPts val="499"/>
              </a:spcBef>
              <a:spcAft>
                <a:spcPts val="0"/>
              </a:spcAft>
              <a:buClr>
                <a:srgbClr val="000000"/>
              </a:buClr>
              <a:buSzPct val="100000"/>
              <a:buFont typeface="Arial" pitchFamily="34"/>
              <a:buChar char="–"/>
              <a:tabLst>
                <a:tab pos="228600" algn="l"/>
                <a:tab pos="1143000" algn="l"/>
                <a:tab pos="2057400" algn="l"/>
                <a:tab pos="2971800" algn="l"/>
                <a:tab pos="3886200" algn="l"/>
                <a:tab pos="4800600" algn="l"/>
                <a:tab pos="5715000" algn="l"/>
                <a:tab pos="6629400" algn="l"/>
                <a:tab pos="7543799" algn="l"/>
                <a:tab pos="8458200" algn="l"/>
              </a:tabLst>
              <a:defRPr lang="fr-FR" sz="2000" b="0" i="0" u="none" strike="noStrike" baseline="0">
                <a:ln>
                  <a:noFill/>
                </a:ln>
                <a:solidFill>
                  <a:srgbClr val="000000"/>
                </a:solidFill>
                <a:latin typeface="Calibri" pitchFamily="34"/>
                <a:ea typeface="Lucida Sans Unicode" pitchFamily="2"/>
                <a:cs typeface="Mangal" pitchFamily="2"/>
              </a:defRPr>
            </a:lvl4pPr>
            <a:lvl5pPr marL="2057400" marR="0" lvl="4" indent="-228600" algn="l" rtl="0" hangingPunct="0">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fr-FR" sz="2000" b="0" i="0" u="none" strike="noStrike" baseline="0">
                <a:ln>
                  <a:noFill/>
                </a:ln>
                <a:solidFill>
                  <a:srgbClr val="000000"/>
                </a:solidFill>
                <a:latin typeface="Calibri" pitchFamily="34"/>
                <a:ea typeface="Lucida Sans Unicode" pitchFamily="2"/>
                <a:cs typeface="Mangal" pitchFamily="2"/>
              </a:defRPr>
            </a:lvl5pPr>
            <a:lvl6pPr marL="2057400" marR="0" lvl="5" indent="-228600" algn="l" rtl="0" hangingPunct="0">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fr-FR" sz="2000" b="0" i="0" u="none" strike="noStrike" baseline="0">
                <a:ln>
                  <a:noFill/>
                </a:ln>
                <a:solidFill>
                  <a:srgbClr val="000000"/>
                </a:solidFill>
                <a:latin typeface="Calibri" pitchFamily="34"/>
                <a:ea typeface="Lucida Sans Unicode" pitchFamily="2"/>
                <a:cs typeface="Mangal" pitchFamily="2"/>
              </a:defRPr>
            </a:lvl6pPr>
            <a:lvl7pPr marL="2057400" marR="0" lvl="6" indent="-228600" algn="l" rtl="0" hangingPunct="0">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fr-FR" sz="2000" b="0" i="0" u="none" strike="noStrike" baseline="0">
                <a:ln>
                  <a:noFill/>
                </a:ln>
                <a:solidFill>
                  <a:srgbClr val="000000"/>
                </a:solidFill>
                <a:latin typeface="Calibri" pitchFamily="34"/>
                <a:ea typeface="Lucida Sans Unicode" pitchFamily="2"/>
                <a:cs typeface="Mangal" pitchFamily="2"/>
              </a:defRPr>
            </a:lvl7pPr>
            <a:lvl8pPr marL="2057400" marR="0" lvl="7" indent="-228600" algn="l" rtl="0" hangingPunct="0">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fr-FR" sz="2000" b="0" i="0" u="none" strike="noStrike" baseline="0">
                <a:ln>
                  <a:noFill/>
                </a:ln>
                <a:solidFill>
                  <a:srgbClr val="000000"/>
                </a:solidFill>
                <a:latin typeface="Calibri" pitchFamily="34"/>
                <a:ea typeface="Lucida Sans Unicode" pitchFamily="2"/>
                <a:cs typeface="Mangal" pitchFamily="2"/>
              </a:defRPr>
            </a:lvl8pPr>
            <a:lvl9pPr marL="2057400" marR="0" lvl="8" indent="-228600" algn="l" rtl="0" hangingPunct="0">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fr-FR" sz="2000" b="0" i="0" u="none" strike="noStrike" baseline="0">
                <a:ln>
                  <a:noFill/>
                </a:ln>
                <a:solidFill>
                  <a:srgbClr val="000000"/>
                </a:solidFill>
                <a:latin typeface="Calibri" pitchFamily="34"/>
                <a:ea typeface="Lucida Sans Unicode" pitchFamily="2"/>
                <a:cs typeface="Mangal" pitchFamily="2"/>
              </a:defRPr>
            </a:lvl9pPr>
          </a:lstStyle>
          <a:p>
            <a:pPr eaLnBrk="1" fontAlgn="auto">
              <a:buFont typeface="Arial" pitchFamily="34"/>
              <a:buNone/>
              <a:defRPr/>
            </a:pPr>
            <a:r>
              <a:rPr lang="fr-FR" dirty="0" smtClean="0">
                <a:solidFill>
                  <a:schemeClr val="tx1"/>
                </a:solidFill>
              </a:rPr>
              <a:t>Les séismes sont particulièrement fréquents dans certaines zones de la surface terrestre :</a:t>
            </a:r>
          </a:p>
          <a:p>
            <a:pPr>
              <a:defRPr/>
            </a:pPr>
            <a:r>
              <a:rPr lang="fr-FR" dirty="0" smtClean="0">
                <a:solidFill>
                  <a:schemeClr val="tx1"/>
                </a:solidFill>
              </a:rPr>
              <a:t>Le long de l’axe des dorsales océaniques</a:t>
            </a:r>
          </a:p>
          <a:p>
            <a:pPr>
              <a:defRPr/>
            </a:pPr>
            <a:r>
              <a:rPr lang="fr-FR" dirty="0" smtClean="0">
                <a:solidFill>
                  <a:schemeClr val="tx1"/>
                </a:solidFill>
              </a:rPr>
              <a:t>Dans les chaînes de montagnes</a:t>
            </a:r>
          </a:p>
          <a:p>
            <a:pPr>
              <a:defRPr/>
            </a:pPr>
            <a:r>
              <a:rPr lang="fr-FR" dirty="0" smtClean="0">
                <a:solidFill>
                  <a:schemeClr val="tx1"/>
                </a:solidFill>
              </a:rPr>
              <a:t>Près des fosses océaniques</a:t>
            </a:r>
          </a:p>
          <a:p>
            <a:pPr marL="0" indent="0" eaLnBrk="1" fontAlgn="auto">
              <a:buClr>
                <a:srgbClr val="FF0000"/>
              </a:buClr>
              <a:defRPr/>
            </a:pPr>
            <a:endParaRPr dirty="0" smtClean="0">
              <a:solidFill>
                <a:srgbClr val="FF0000"/>
              </a:solidFill>
            </a:endParaRPr>
          </a:p>
        </p:txBody>
      </p:sp>
    </p:spTree>
    <p:extLst>
      <p:ext uri="{BB962C8B-B14F-4D97-AF65-F5344CB8AC3E}">
        <p14:creationId xmlns:p14="http://schemas.microsoft.com/office/powerpoint/2010/main" val="3695661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p:cNvPicPr>
            <a:picLocks noChangeAspect="1" noChangeArrowheads="1"/>
          </p:cNvPicPr>
          <p:nvPr/>
        </p:nvPicPr>
        <p:blipFill>
          <a:blip r:embed="rId2" cstate="print"/>
          <a:srcRect/>
          <a:stretch>
            <a:fillRect/>
          </a:stretch>
        </p:blipFill>
        <p:spPr bwMode="auto">
          <a:xfrm>
            <a:off x="871538" y="1866900"/>
            <a:ext cx="7400925" cy="3124200"/>
          </a:xfrm>
          <a:prstGeom prst="rect">
            <a:avLst/>
          </a:prstGeom>
          <a:noFill/>
          <a:ln w="9525">
            <a:noFill/>
            <a:miter lim="800000"/>
            <a:headEnd/>
            <a:tailEnd/>
          </a:ln>
        </p:spPr>
      </p:pic>
    </p:spTree>
    <p:extLst>
      <p:ext uri="{BB962C8B-B14F-4D97-AF65-F5344CB8AC3E}">
        <p14:creationId xmlns:p14="http://schemas.microsoft.com/office/powerpoint/2010/main" val="29695676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07504" y="908720"/>
            <a:ext cx="8915906" cy="4808190"/>
          </a:xfrm>
          <a:prstGeom prst="rect">
            <a:avLst/>
          </a:prstGeom>
          <a:noFill/>
          <a:ln w="9525">
            <a:noFill/>
            <a:miter lim="800000"/>
            <a:headEnd/>
            <a:tailEnd/>
          </a:ln>
        </p:spPr>
      </p:pic>
    </p:spTree>
    <p:extLst>
      <p:ext uri="{BB962C8B-B14F-4D97-AF65-F5344CB8AC3E}">
        <p14:creationId xmlns:p14="http://schemas.microsoft.com/office/powerpoint/2010/main" val="386725198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07504" y="1352219"/>
            <a:ext cx="6624736" cy="3572603"/>
          </a:xfrm>
          <a:prstGeom prst="rect">
            <a:avLst/>
          </a:prstGeom>
          <a:noFill/>
          <a:ln w="9525">
            <a:noFill/>
            <a:miter lim="800000"/>
            <a:headEnd/>
            <a:tailEnd/>
          </a:ln>
        </p:spPr>
      </p:pic>
      <p:sp>
        <p:nvSpPr>
          <p:cNvPr id="3" name="ZoneTexte 2"/>
          <p:cNvSpPr txBox="1">
            <a:spLocks noChangeArrowheads="1"/>
          </p:cNvSpPr>
          <p:nvPr/>
        </p:nvSpPr>
        <p:spPr bwMode="auto">
          <a:xfrm>
            <a:off x="7236296" y="2204864"/>
            <a:ext cx="1454150" cy="368300"/>
          </a:xfrm>
          <a:prstGeom prst="rect">
            <a:avLst/>
          </a:prstGeom>
          <a:noFill/>
          <a:ln w="9525">
            <a:noFill/>
            <a:miter lim="800000"/>
            <a:headEnd/>
            <a:tailEnd/>
          </a:ln>
        </p:spPr>
        <p:txBody>
          <a:bodyPr wrap="none">
            <a:spAutoFit/>
          </a:bodyPr>
          <a:lstStyle/>
          <a:p>
            <a:r>
              <a:rPr lang="fr-FR" altLang="fr-FR" dirty="0"/>
              <a:t>Arc insulaire</a:t>
            </a:r>
          </a:p>
        </p:txBody>
      </p:sp>
      <p:cxnSp>
        <p:nvCxnSpPr>
          <p:cNvPr id="4" name="Connecteur droit avec flèche 3"/>
          <p:cNvCxnSpPr/>
          <p:nvPr/>
        </p:nvCxnSpPr>
        <p:spPr>
          <a:xfrm flipH="1">
            <a:off x="5796136" y="2420888"/>
            <a:ext cx="151216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Connecteur droit avec flèche 6"/>
          <p:cNvCxnSpPr/>
          <p:nvPr/>
        </p:nvCxnSpPr>
        <p:spPr>
          <a:xfrm flipH="1">
            <a:off x="1763688" y="3861048"/>
            <a:ext cx="5544616"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flipH="1">
            <a:off x="2987824" y="4437112"/>
            <a:ext cx="439248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flipH="1">
            <a:off x="3995936" y="3429000"/>
            <a:ext cx="331236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flipH="1">
            <a:off x="323528" y="2924944"/>
            <a:ext cx="691276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ZoneTexte 3"/>
          <p:cNvSpPr txBox="1">
            <a:spLocks noChangeArrowheads="1"/>
          </p:cNvSpPr>
          <p:nvPr/>
        </p:nvSpPr>
        <p:spPr bwMode="auto">
          <a:xfrm>
            <a:off x="7236296" y="2708920"/>
            <a:ext cx="1416050" cy="369888"/>
          </a:xfrm>
          <a:prstGeom prst="rect">
            <a:avLst/>
          </a:prstGeom>
          <a:noFill/>
          <a:ln w="9525">
            <a:noFill/>
            <a:miter lim="800000"/>
            <a:headEnd/>
            <a:tailEnd/>
          </a:ln>
        </p:spPr>
        <p:txBody>
          <a:bodyPr wrap="none">
            <a:spAutoFit/>
          </a:bodyPr>
          <a:lstStyle/>
          <a:p>
            <a:r>
              <a:rPr lang="fr-FR" altLang="fr-FR" dirty="0"/>
              <a:t>Volcan isolé</a:t>
            </a:r>
          </a:p>
        </p:txBody>
      </p:sp>
      <p:sp>
        <p:nvSpPr>
          <p:cNvPr id="18" name="ZoneTexte 4"/>
          <p:cNvSpPr txBox="1">
            <a:spLocks noChangeArrowheads="1"/>
          </p:cNvSpPr>
          <p:nvPr/>
        </p:nvSpPr>
        <p:spPr bwMode="auto">
          <a:xfrm>
            <a:off x="7236296" y="3212976"/>
            <a:ext cx="1835696" cy="369332"/>
          </a:xfrm>
          <a:prstGeom prst="rect">
            <a:avLst/>
          </a:prstGeom>
          <a:noFill/>
          <a:ln w="9525">
            <a:noFill/>
            <a:miter lim="800000"/>
            <a:headEnd/>
            <a:tailEnd/>
          </a:ln>
        </p:spPr>
        <p:txBody>
          <a:bodyPr wrap="square">
            <a:spAutoFit/>
          </a:bodyPr>
          <a:lstStyle/>
          <a:p>
            <a:pPr algn="ctr"/>
            <a:r>
              <a:rPr lang="fr-FR" altLang="fr-FR" dirty="0"/>
              <a:t>Grande cassure</a:t>
            </a:r>
          </a:p>
        </p:txBody>
      </p:sp>
      <p:sp>
        <p:nvSpPr>
          <p:cNvPr id="19" name="ZoneTexte 5"/>
          <p:cNvSpPr txBox="1">
            <a:spLocks noChangeArrowheads="1"/>
          </p:cNvSpPr>
          <p:nvPr/>
        </p:nvSpPr>
        <p:spPr bwMode="auto">
          <a:xfrm>
            <a:off x="7164288" y="3573016"/>
            <a:ext cx="1440160" cy="584775"/>
          </a:xfrm>
          <a:prstGeom prst="rect">
            <a:avLst/>
          </a:prstGeom>
          <a:noFill/>
          <a:ln w="9525">
            <a:noFill/>
            <a:miter lim="800000"/>
            <a:headEnd/>
            <a:tailEnd/>
          </a:ln>
        </p:spPr>
        <p:txBody>
          <a:bodyPr wrap="square">
            <a:spAutoFit/>
          </a:bodyPr>
          <a:lstStyle/>
          <a:p>
            <a:pPr algn="ctr"/>
            <a:r>
              <a:rPr lang="fr-FR" altLang="fr-FR" sz="1600" dirty="0"/>
              <a:t>Bordure des continents</a:t>
            </a:r>
          </a:p>
        </p:txBody>
      </p:sp>
      <p:sp>
        <p:nvSpPr>
          <p:cNvPr id="22" name="ZoneTexte 6"/>
          <p:cNvSpPr txBox="1">
            <a:spLocks noChangeArrowheads="1"/>
          </p:cNvSpPr>
          <p:nvPr/>
        </p:nvSpPr>
        <p:spPr bwMode="auto">
          <a:xfrm>
            <a:off x="7380312" y="4293096"/>
            <a:ext cx="1763688" cy="338554"/>
          </a:xfrm>
          <a:prstGeom prst="rect">
            <a:avLst/>
          </a:prstGeom>
          <a:noFill/>
          <a:ln w="9525">
            <a:noFill/>
            <a:miter lim="800000"/>
            <a:headEnd/>
            <a:tailEnd/>
          </a:ln>
        </p:spPr>
        <p:txBody>
          <a:bodyPr wrap="square">
            <a:spAutoFit/>
          </a:bodyPr>
          <a:lstStyle/>
          <a:p>
            <a:r>
              <a:rPr lang="fr-FR" altLang="fr-FR" sz="1600" dirty="0"/>
              <a:t>Dorsale océanique</a:t>
            </a:r>
          </a:p>
        </p:txBody>
      </p:sp>
    </p:spTree>
    <p:extLst>
      <p:ext uri="{BB962C8B-B14F-4D97-AF65-F5344CB8AC3E}">
        <p14:creationId xmlns:p14="http://schemas.microsoft.com/office/powerpoint/2010/main" val="3312591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ltLang="fr-FR" sz="4000" dirty="0" smtClean="0">
                <a:solidFill>
                  <a:srgbClr val="FF0000"/>
                </a:solidFill>
              </a:rPr>
              <a:t>Bilan </a:t>
            </a:r>
          </a:p>
        </p:txBody>
      </p:sp>
      <p:sp>
        <p:nvSpPr>
          <p:cNvPr id="3" name="Espace réservé du contenu 2"/>
          <p:cNvSpPr>
            <a:spLocks noGrp="1"/>
          </p:cNvSpPr>
          <p:nvPr>
            <p:ph idx="1"/>
          </p:nvPr>
        </p:nvSpPr>
        <p:spPr>
          <a:xfrm>
            <a:off x="457200" y="1357313"/>
            <a:ext cx="8229600" cy="5000625"/>
          </a:xfrm>
        </p:spPr>
        <p:txBody>
          <a:bodyPr/>
          <a:lstStyle/>
          <a:p>
            <a:pPr>
              <a:buFont typeface="Arial" charset="0"/>
              <a:buNone/>
            </a:pPr>
            <a:r>
              <a:rPr lang="fr-FR" altLang="fr-FR" dirty="0" smtClean="0"/>
              <a:t>Les volcans actifs ne sont pas répartis au hasard à la surface du globe. </a:t>
            </a:r>
          </a:p>
          <a:p>
            <a:pPr>
              <a:buFont typeface="Arial" charset="0"/>
              <a:buNone/>
            </a:pPr>
            <a:r>
              <a:rPr lang="fr-FR" altLang="fr-FR" dirty="0" smtClean="0"/>
              <a:t>Ils sont alignés en majorité:</a:t>
            </a:r>
          </a:p>
          <a:p>
            <a:r>
              <a:rPr lang="fr-FR" altLang="fr-FR" dirty="0" smtClean="0"/>
              <a:t>en bordure des continents,</a:t>
            </a:r>
          </a:p>
          <a:p>
            <a:r>
              <a:rPr lang="fr-FR" altLang="fr-FR" dirty="0" smtClean="0"/>
              <a:t>dans des arcs insulaires,</a:t>
            </a:r>
          </a:p>
          <a:p>
            <a:r>
              <a:rPr lang="fr-FR" altLang="fr-FR" dirty="0" smtClean="0"/>
              <a:t>le long </a:t>
            </a:r>
            <a:r>
              <a:rPr lang="fr-FR" altLang="fr-FR" smtClean="0"/>
              <a:t>de grandes </a:t>
            </a:r>
            <a:r>
              <a:rPr lang="fr-FR" altLang="fr-FR" dirty="0" smtClean="0"/>
              <a:t>cassures,</a:t>
            </a:r>
          </a:p>
          <a:p>
            <a:r>
              <a:rPr lang="fr-FR" altLang="fr-FR" dirty="0" smtClean="0"/>
              <a:t>au niveau des dorsales océaniques.</a:t>
            </a:r>
          </a:p>
          <a:p>
            <a:pPr>
              <a:buFont typeface="Arial" charset="0"/>
              <a:buNone/>
            </a:pPr>
            <a:r>
              <a:rPr lang="fr-FR" altLang="fr-FR" dirty="0" smtClean="0"/>
              <a:t>Quelques volcans actifs sont isolés.</a:t>
            </a:r>
          </a:p>
        </p:txBody>
      </p:sp>
    </p:spTree>
    <p:extLst>
      <p:ext uri="{BB962C8B-B14F-4D97-AF65-F5344CB8AC3E}">
        <p14:creationId xmlns:p14="http://schemas.microsoft.com/office/powerpoint/2010/main" val="18087816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down)">
                                      <p:cBhvr>
                                        <p:cTn id="37" dur="500"/>
                                        <p:tgtEl>
                                          <p:spTgt spid="3">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down)">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476672"/>
            <a:ext cx="4327430" cy="2580705"/>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4337078" y="476672"/>
            <a:ext cx="4806922" cy="2592288"/>
          </a:xfrm>
          <a:prstGeom prst="rect">
            <a:avLst/>
          </a:prstGeom>
          <a:noFill/>
          <a:ln w="9525">
            <a:noFill/>
            <a:miter lim="800000"/>
            <a:headEnd/>
            <a:tailEnd/>
          </a:ln>
        </p:spPr>
      </p:pic>
    </p:spTree>
    <p:extLst>
      <p:ext uri="{BB962C8B-B14F-4D97-AF65-F5344CB8AC3E}">
        <p14:creationId xmlns:p14="http://schemas.microsoft.com/office/powerpoint/2010/main" val="129467516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476672"/>
            <a:ext cx="4327430" cy="2580705"/>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4337078" y="476672"/>
            <a:ext cx="4806922" cy="2592288"/>
          </a:xfrm>
          <a:prstGeom prst="rect">
            <a:avLst/>
          </a:prstGeom>
          <a:noFill/>
          <a:ln w="9525">
            <a:noFill/>
            <a:miter lim="800000"/>
            <a:headEnd/>
            <a:tailEnd/>
          </a:ln>
        </p:spPr>
      </p:pic>
      <p:pic>
        <p:nvPicPr>
          <p:cNvPr id="5" name="Image 1"/>
          <p:cNvPicPr>
            <a:picLocks noChangeAspect="1" noChangeArrowheads="1"/>
          </p:cNvPicPr>
          <p:nvPr/>
        </p:nvPicPr>
        <p:blipFill>
          <a:blip r:embed="rId4" cstate="print"/>
          <a:srcRect/>
          <a:stretch>
            <a:fillRect/>
          </a:stretch>
        </p:blipFill>
        <p:spPr bwMode="auto">
          <a:xfrm>
            <a:off x="1835696" y="3284984"/>
            <a:ext cx="5445100" cy="3392820"/>
          </a:xfrm>
          <a:prstGeom prst="rect">
            <a:avLst/>
          </a:prstGeom>
          <a:noFill/>
          <a:ln w="9525">
            <a:noFill/>
            <a:miter lim="800000"/>
            <a:headEnd/>
            <a:tailEnd/>
          </a:ln>
        </p:spPr>
      </p:pic>
    </p:spTree>
    <p:extLst>
      <p:ext uri="{BB962C8B-B14F-4D97-AF65-F5344CB8AC3E}">
        <p14:creationId xmlns:p14="http://schemas.microsoft.com/office/powerpoint/2010/main" val="360789891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lates"/>
          <p:cNvPicPr>
            <a:picLocks noChangeAspect="1" noChangeArrowheads="1"/>
          </p:cNvPicPr>
          <p:nvPr/>
        </p:nvPicPr>
        <p:blipFill>
          <a:blip r:embed="rId2" cstate="print"/>
          <a:srcRect/>
          <a:stretch>
            <a:fillRect/>
          </a:stretch>
        </p:blipFill>
        <p:spPr>
          <a:xfrm>
            <a:off x="179512" y="548680"/>
            <a:ext cx="8506925" cy="5755467"/>
          </a:xfrm>
          <a:prstGeom prst="rect">
            <a:avLst/>
          </a:prstGeom>
          <a:noFill/>
        </p:spPr>
      </p:pic>
    </p:spTree>
    <p:extLst>
      <p:ext uri="{BB962C8B-B14F-4D97-AF65-F5344CB8AC3E}">
        <p14:creationId xmlns:p14="http://schemas.microsoft.com/office/powerpoint/2010/main" val="17334751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solidFill>
                  <a:srgbClr val="FF0000"/>
                </a:solidFill>
              </a:rPr>
              <a:t>Conclusion répartition manifestations terrestres </a:t>
            </a:r>
            <a:endParaRPr lang="fr-FR" dirty="0">
              <a:solidFill>
                <a:srgbClr val="FF0000"/>
              </a:solidFill>
            </a:endParaRPr>
          </a:p>
        </p:txBody>
      </p:sp>
      <p:sp>
        <p:nvSpPr>
          <p:cNvPr id="3" name="Espace réservé du contenu 2"/>
          <p:cNvSpPr>
            <a:spLocks noGrp="1"/>
          </p:cNvSpPr>
          <p:nvPr>
            <p:ph idx="1"/>
          </p:nvPr>
        </p:nvSpPr>
        <p:spPr/>
        <p:txBody>
          <a:bodyPr/>
          <a:lstStyle/>
          <a:p>
            <a:pPr>
              <a:buNone/>
            </a:pPr>
            <a:r>
              <a:rPr lang="fr-FR" b="1" dirty="0" smtClean="0">
                <a:solidFill>
                  <a:srgbClr val="FF0000"/>
                </a:solidFill>
              </a:rPr>
              <a:t>La répartition des séismes et des manifestations volcaniques permet de délimiter une douzaine de plaques.</a:t>
            </a:r>
          </a:p>
          <a:p>
            <a:pPr>
              <a:buNone/>
            </a:pPr>
            <a:endParaRPr lang="fr-FR" dirty="0"/>
          </a:p>
        </p:txBody>
      </p:sp>
    </p:spTree>
    <p:extLst>
      <p:ext uri="{BB962C8B-B14F-4D97-AF65-F5344CB8AC3E}">
        <p14:creationId xmlns:p14="http://schemas.microsoft.com/office/powerpoint/2010/main" val="283165411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TotalTime>
  <Words>2521</Words>
  <Application>Microsoft Office PowerPoint</Application>
  <PresentationFormat>Affichage à l'écran (4:3)</PresentationFormat>
  <Paragraphs>443</Paragraphs>
  <Slides>96</Slides>
  <Notes>53</Notes>
  <HiddenSlides>0</HiddenSlides>
  <MMClips>0</MMClips>
  <ScaleCrop>false</ScaleCrop>
  <HeadingPairs>
    <vt:vector size="4" baseType="variant">
      <vt:variant>
        <vt:lpstr>Thème</vt:lpstr>
      </vt:variant>
      <vt:variant>
        <vt:i4>1</vt:i4>
      </vt:variant>
      <vt:variant>
        <vt:lpstr>Titres des diapositives</vt:lpstr>
      </vt:variant>
      <vt:variant>
        <vt:i4>96</vt:i4>
      </vt:variant>
    </vt:vector>
  </HeadingPairs>
  <TitlesOfParts>
    <vt:vector size="97" baseType="lpstr">
      <vt:lpstr>Thème Office</vt:lpstr>
      <vt:lpstr>Présentation PowerPoint</vt:lpstr>
      <vt:lpstr>Présentation PowerPoint</vt:lpstr>
      <vt:lpstr>Présentation PowerPoint</vt:lpstr>
      <vt:lpstr>Chapitre  1:  La Terre, une planète vivante</vt:lpstr>
      <vt:lpstr>Présentation PowerPoint</vt:lpstr>
      <vt:lpstr>Présentation PowerPoint</vt:lpstr>
      <vt:lpstr>Présentation PowerPoint</vt:lpstr>
      <vt:lpstr>Présentation PowerPoint</vt:lpstr>
      <vt:lpstr>Présentation PowerPoint</vt:lpstr>
      <vt:lpstr>Présentation PowerPoint</vt:lpstr>
      <vt:lpstr>Leçon 1: les manifestations de l'activité interne du globe</vt:lpstr>
      <vt:lpstr>Présentation PowerPoint</vt:lpstr>
      <vt:lpstr>Présentation PowerPoint</vt:lpstr>
      <vt:lpstr>Qu’est ce qu’un séisme?</vt:lpstr>
      <vt:lpstr>Présentation PowerPoint</vt:lpstr>
      <vt:lpstr>Présentation PowerPoint</vt:lpstr>
      <vt:lpstr>Présentation PowerPoint</vt:lpstr>
      <vt:lpstr>Présentation PowerPoint</vt:lpstr>
      <vt:lpstr>Présentation PowerPoint</vt:lpstr>
      <vt:lpstr>Présentation PowerPoint</vt:lpstr>
      <vt:lpstr>Enoncé des questions</vt:lpstr>
      <vt:lpstr>Correction</vt:lpstr>
      <vt:lpstr>Bilan</vt:lpstr>
      <vt:lpstr>Conclusion effets des séismes:</vt:lpstr>
      <vt:lpstr>2) Classer et enregistrer les séismes: </vt:lpstr>
      <vt:lpstr>Après avoir observé les dégâts et interrogé les habitants, les géologues déterminent, à partir d’une échelle, l’intensité du séisme en différents lieux. Cette échelle des intensités sismiques est graduée en degrés: plus le degrés (exprimé en chiffre romain) est élevé, plus les dégâts sont importants.  Sur une carte, les zones ayant ressenti le séisme de la même façon sont codées avec le même chiffre romain. Les vibrations du sol sont maximales dans une région nommée l’épicentre du séisme.  Documents: Echelle de l’intensité sismique et Carte des intensités du séisme du 21 novembre 2004 en Guadeloupe.  </vt:lpstr>
      <vt:lpstr>Présentation PowerPoint</vt:lpstr>
      <vt:lpstr>Présentation PowerPoint</vt:lpstr>
      <vt:lpstr>Énoncé des questions</vt:lpstr>
      <vt:lpstr>Correction</vt:lpstr>
      <vt:lpstr>Présentation PowerPoint</vt:lpstr>
      <vt:lpstr>Correction</vt:lpstr>
      <vt:lpstr>Présentation PowerPoint</vt:lpstr>
      <vt:lpstr>Correction</vt:lpstr>
      <vt:lpstr>Présentation PowerPoint</vt:lpstr>
      <vt:lpstr>Correction</vt:lpstr>
      <vt:lpstr>Présentation PowerPoint</vt:lpstr>
      <vt:lpstr>Présentation PowerPoint</vt:lpstr>
      <vt:lpstr>Bilan:</vt:lpstr>
      <vt:lpstr>Activité 4: Etude d’un sismographe et de sismogrammes  </vt:lpstr>
      <vt:lpstr>Présentation PowerPoint</vt:lpstr>
      <vt:lpstr>Présentation PowerPoint</vt:lpstr>
      <vt:lpstr>Conclusion ondes sismiques:</vt:lpstr>
      <vt:lpstr>  Existe-t-il d’autres phénomènes naturels capables de modifier les paysages? II) L’activité volcanique de la terre.  Activité 5: Observation de photos  Enoncé des questions: 1) Associer à chaque photo le mot le plus adapté 2) A partir des mots relevés, faire une phrase bilan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Activité 6 : classer les informations trouvées sur le site internet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volcan Piton de la fournaise</vt:lpstr>
      <vt:lpstr>Le volcan Mérapi</vt:lpstr>
      <vt:lpstr>Présentation PowerPoint</vt:lpstr>
      <vt:lpstr>Activité 7 bilan (A1C3 connaissances) : Comparaison de 2 types de volcans  </vt:lpstr>
      <vt:lpstr>Enoncé des questions</vt:lpstr>
      <vt:lpstr>Présentation PowerPoint</vt:lpstr>
      <vt:lpstr>Correction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Conclusion deux types de volcans</vt:lpstr>
      <vt:lpstr>Présentation PowerPoint</vt:lpstr>
      <vt:lpstr>Présentation PowerPoint</vt:lpstr>
      <vt:lpstr>Carte des fonds océaniques</vt:lpstr>
      <vt:lpstr>Dorsale océanique</vt:lpstr>
      <vt:lpstr>Fosse océanique</vt:lpstr>
      <vt:lpstr>Chaînes de montagnes</vt:lpstr>
      <vt:lpstr>Présentation PowerPoint</vt:lpstr>
      <vt:lpstr>Bilan</vt:lpstr>
      <vt:lpstr>Présentation PowerPoint</vt:lpstr>
      <vt:lpstr>Présentation PowerPoint</vt:lpstr>
      <vt:lpstr>Bilan </vt:lpstr>
      <vt:lpstr>Présentation PowerPoint</vt:lpstr>
      <vt:lpstr>Présentation PowerPoint</vt:lpstr>
      <vt:lpstr>Présentation PowerPoint</vt:lpstr>
      <vt:lpstr>Conclusion répartition manifestations terrestres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Chapitre  1:  La Terre, une planète vivante</dc:title>
  <dc:creator>BIENVENUE</dc:creator>
  <cp:lastModifiedBy>BIENVENUE</cp:lastModifiedBy>
  <cp:revision>11</cp:revision>
  <dcterms:created xsi:type="dcterms:W3CDTF">2022-07-04T07:13:12Z</dcterms:created>
  <dcterms:modified xsi:type="dcterms:W3CDTF">2022-09-27T16:00:48Z</dcterms:modified>
</cp:coreProperties>
</file>