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61" r:id="rId6"/>
    <p:sldId id="266" r:id="rId7"/>
    <p:sldId id="264" r:id="rId8"/>
    <p:sldId id="265" r:id="rId9"/>
    <p:sldId id="263" r:id="rId10"/>
    <p:sldId id="262" r:id="rId11"/>
    <p:sldId id="298" r:id="rId12"/>
    <p:sldId id="297" r:id="rId13"/>
    <p:sldId id="296" r:id="rId14"/>
    <p:sldId id="295" r:id="rId15"/>
    <p:sldId id="267" r:id="rId16"/>
    <p:sldId id="269" r:id="rId17"/>
    <p:sldId id="268" r:id="rId18"/>
    <p:sldId id="270" r:id="rId19"/>
    <p:sldId id="272" r:id="rId20"/>
    <p:sldId id="273" r:id="rId21"/>
    <p:sldId id="271" r:id="rId22"/>
    <p:sldId id="275" r:id="rId23"/>
    <p:sldId id="294" r:id="rId24"/>
    <p:sldId id="293" r:id="rId25"/>
    <p:sldId id="276" r:id="rId26"/>
    <p:sldId id="308" r:id="rId27"/>
    <p:sldId id="309" r:id="rId28"/>
    <p:sldId id="283" r:id="rId29"/>
    <p:sldId id="284" r:id="rId30"/>
    <p:sldId id="277" r:id="rId31"/>
    <p:sldId id="278" r:id="rId32"/>
    <p:sldId id="274" r:id="rId33"/>
    <p:sldId id="280" r:id="rId34"/>
    <p:sldId id="299" r:id="rId35"/>
    <p:sldId id="300" r:id="rId36"/>
    <p:sldId id="301" r:id="rId37"/>
    <p:sldId id="281" r:id="rId38"/>
    <p:sldId id="303" r:id="rId39"/>
    <p:sldId id="302" r:id="rId40"/>
    <p:sldId id="304" r:id="rId41"/>
    <p:sldId id="305" r:id="rId42"/>
    <p:sldId id="282" r:id="rId43"/>
    <p:sldId id="306" r:id="rId44"/>
    <p:sldId id="285" r:id="rId45"/>
    <p:sldId id="286" r:id="rId46"/>
    <p:sldId id="307" r:id="rId47"/>
    <p:sldId id="287" r:id="rId48"/>
    <p:sldId id="289" r:id="rId49"/>
    <p:sldId id="290" r:id="rId50"/>
    <p:sldId id="291" r:id="rId51"/>
    <p:sldId id="292" r:id="rId52"/>
    <p:sldId id="288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9D54-2A48-4AAA-BD8C-13D0489D5CAC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C905-FC18-483F-A05C-35E7DAA621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opdisastersgam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Connaissez vous des phénomènes liés à l’activité </a:t>
            </a:r>
            <a:r>
              <a:rPr lang="fr-FR" dirty="0" smtClean="0"/>
              <a:t>externe </a:t>
            </a:r>
            <a:r>
              <a:rPr lang="fr-FR" dirty="0"/>
              <a:t>de la Terre qui sont responsables de nombreuses catastrophes?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3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6223"/>
              </p:ext>
            </p:extLst>
          </p:nvPr>
        </p:nvGraphicFramePr>
        <p:xfrm>
          <a:off x="0" y="-1"/>
          <a:ext cx="9143999" cy="685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12"/>
                <a:gridCol w="2003357"/>
                <a:gridCol w="2421159"/>
                <a:gridCol w="1843548"/>
                <a:gridCol w="1622323"/>
              </a:tblGrid>
              <a:tr h="420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Inondation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Sècheresse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Orage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33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Causes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890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Conséquences matérielles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33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Risques pour les </a:t>
                      </a:r>
                      <a:r>
                        <a:rPr lang="fr-FR" sz="1800" dirty="0" smtClean="0">
                          <a:effectLst/>
                        </a:rPr>
                        <a:t>populations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680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Prévision et prévention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23192"/>
              </p:ext>
            </p:extLst>
          </p:nvPr>
        </p:nvGraphicFramePr>
        <p:xfrm>
          <a:off x="0" y="-1"/>
          <a:ext cx="9143999" cy="685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12"/>
                <a:gridCol w="2454292"/>
                <a:gridCol w="1970224"/>
                <a:gridCol w="1843548"/>
                <a:gridCol w="1622323"/>
              </a:tblGrid>
              <a:tr h="419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Inondation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Sècheresse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Orage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3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Causes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Crues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des cours d’eau, orages de montagne,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886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Conséquences matérielles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Dégradations des bâtiments, noyades…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30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Risques pour les </a:t>
                      </a:r>
                      <a:r>
                        <a:rPr lang="fr-FR" sz="1800" dirty="0" smtClean="0">
                          <a:effectLst/>
                        </a:rPr>
                        <a:t>populations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Noyades, mortalité importante surtout avec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69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Prévision et prévention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Quelques heures avant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Carte des zones inondables pour interdire ces zones à risques à la construction.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04660"/>
              </p:ext>
            </p:extLst>
          </p:nvPr>
        </p:nvGraphicFramePr>
        <p:xfrm>
          <a:off x="0" y="-2"/>
          <a:ext cx="9143999" cy="6860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12"/>
                <a:gridCol w="2003357"/>
                <a:gridCol w="2611175"/>
                <a:gridCol w="1653532"/>
                <a:gridCol w="1622323"/>
              </a:tblGrid>
              <a:tr h="4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Inondation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Sècheresse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Orage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27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Causes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Crues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des cours d’eau, orages de montagne,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 nuage appelé cumulonimbus associé à un orage créent un mouvement en spirale de l’air : la 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89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Conséquences matérielles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Dégradations des bâtiments, noyades…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Conséquences liées au niveau de force de la tornade: de F0 : branches cassées à F5: bâtiments arrachés du sol.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27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Risques pour les </a:t>
                      </a:r>
                      <a:r>
                        <a:rPr lang="fr-FR" sz="1800" dirty="0" smtClean="0">
                          <a:effectLst/>
                        </a:rPr>
                        <a:t>populations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Noyades, mortalité importante surtout avec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Importants dans certaines zones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du globes (USA, Europe de l’ouest…), </a:t>
                      </a:r>
                      <a:r>
                        <a:rPr lang="fr-FR" sz="1600" b="1" u="sng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mortalité forte.</a:t>
                      </a: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68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Prévision et prévention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Quelques heures avant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Carte des zones inondables pour interdire ces zones à risques à la construction</a:t>
                      </a:r>
                      <a:r>
                        <a:rPr lang="fr-FR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l’aide de satellites et de radars mais quelques heures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avant seulement.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0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51497"/>
              </p:ext>
            </p:extLst>
          </p:nvPr>
        </p:nvGraphicFramePr>
        <p:xfrm>
          <a:off x="0" y="-2"/>
          <a:ext cx="9143999" cy="692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12"/>
                <a:gridCol w="2003357"/>
                <a:gridCol w="2107119"/>
                <a:gridCol w="2157588"/>
                <a:gridCol w="1622323"/>
              </a:tblGrid>
              <a:tr h="418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Inondation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Sècheresse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Orage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27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Causes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Crues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des cours d’eau, orages de montagne,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 nuage appelé cumulonimbus associé à un orage créent un mouvement en spirale de l’air : la 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Diminution des pluies, augmentation de la température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89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Conséquences matérielles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Dégradations des bâtiments, noyades…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Conséquences liées au niveau de force de la tornade: de F0 : branches cassées à F5: bâtiments arrachés du sol.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 des êtres vivants les plus sensibles ou les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plus exposés, augmentation feu de forêt, diminution des stocks d’eau potable et des récoltes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427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Risques pour les </a:t>
                      </a:r>
                      <a:r>
                        <a:rPr lang="fr-FR" sz="1800" dirty="0" smtClean="0">
                          <a:effectLst/>
                        </a:rPr>
                        <a:t>populations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Noyades, mortalité importante surtout avec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Importants dans certaines zones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du globes (USA, Europe de l’ouest…), </a:t>
                      </a:r>
                      <a:r>
                        <a:rPr lang="fr-FR" sz="1600" b="1" u="sng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mortalité forte.</a:t>
                      </a: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Famine, déshydratation, maladies causées par l’ingestion d’eau non potable, guerres. </a:t>
                      </a:r>
                      <a:r>
                        <a:rPr lang="fr-FR" sz="16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Mortalité forte</a:t>
                      </a: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68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Prévision et prévention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Quelques heures avant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Carte des zones inondables pour interdire ces zones à risques à la construction</a:t>
                      </a:r>
                      <a:r>
                        <a:rPr lang="fr-FR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l’aide de satellites et de radars mais quelques heures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avant seulement.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Etude des climats, Repérage des zones touchées, mise en place de restrictions pour économiser les stocks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26265"/>
              </p:ext>
            </p:extLst>
          </p:nvPr>
        </p:nvGraphicFramePr>
        <p:xfrm>
          <a:off x="0" y="-1"/>
          <a:ext cx="9143999" cy="704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12"/>
                <a:gridCol w="1806220"/>
                <a:gridCol w="2016224"/>
                <a:gridCol w="1944216"/>
                <a:gridCol w="2123727"/>
              </a:tblGrid>
              <a:tr h="382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Inondation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Sècheresse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Orage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340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Causes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Crues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des cours d’eau, orages de montagne,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 nuage appelé cumulonimbus associé à un orage créent un mouvement en spirale de l’air : la tornade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Diminution des pluies, augmentation de la température</a:t>
                      </a:r>
                      <a:r>
                        <a:rPr lang="fr-F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Frottement entre air chaud qui monte et froid qui descend dans un </a:t>
                      </a:r>
                      <a:r>
                        <a:rPr lang="fr-FR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cumulo</a:t>
                      </a: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nimbus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611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Conséquences matérielles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Dégradations des bâtiments, noyades…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Conséquences liées au niveau de force de la tornade: de F0 : branches cassées à F5: bâtiments arrachés du sol.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 des êtres vivants les plus sensibles ou les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plus exposés, augmentation feu de forêt, diminution des stocks d’eau potable et des récoltes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Dégâts sur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les bâtiments, feus, électrocutions.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507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Risques pour les </a:t>
                      </a:r>
                      <a:r>
                        <a:rPr lang="fr-FR" sz="1800" dirty="0" smtClean="0">
                          <a:effectLst/>
                        </a:rPr>
                        <a:t>populations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Noyades, mortalité importante surtout avec tsunamis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Importants dans certaines zones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du globes (USA, Europe de l’ouest…), </a:t>
                      </a:r>
                      <a:r>
                        <a:rPr lang="fr-FR" sz="1600" b="1" u="sng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mortalité forte.</a:t>
                      </a: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Famine, déshydratation, maladies causées par l’ingestion d’eau non potable</a:t>
                      </a: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guerres. </a:t>
                      </a:r>
                      <a:r>
                        <a:rPr lang="fr-FR" sz="16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Mortalité forte</a:t>
                      </a:r>
                      <a:endParaRPr lang="fr-FR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Quelques décès 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  <a:tr h="1899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Prévision et prévention du </a:t>
                      </a:r>
                      <a:r>
                        <a:rPr lang="fr-FR" sz="1800" dirty="0" smtClean="0">
                          <a:effectLst/>
                        </a:rPr>
                        <a:t>phénomène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Quelques heures avant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Carte des zones inondables pour interdire ces zones à risques à la construction</a:t>
                      </a:r>
                      <a:r>
                        <a:rPr lang="fr-FR" sz="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l’aide de satellites et de radars mais quelques heures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avant seulement.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Etude des climats, Repérage des zones touchées, mise en place de restrictions pour économiser les stocks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quelques jours par étude météorologiques.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Paratonnerres,</a:t>
                      </a:r>
                      <a:r>
                        <a:rPr lang="fr-F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éducation des populations aux bonnes conduites à tenir sous un orage.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6" marR="42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Utiliser le jeu stop </a:t>
            </a:r>
            <a:r>
              <a:rPr lang="fr-FR" sz="2000" dirty="0" err="1"/>
              <a:t>disaster</a:t>
            </a:r>
            <a:r>
              <a:rPr lang="fr-FR" sz="2000" dirty="0"/>
              <a:t> (</a:t>
            </a:r>
            <a:r>
              <a:rPr lang="fr-FR" sz="2000" dirty="0">
                <a:hlinkClick r:id="rId2"/>
              </a:rPr>
              <a:t>http://</a:t>
            </a:r>
            <a:r>
              <a:rPr lang="fr-FR" sz="2000" dirty="0" smtClean="0">
                <a:hlinkClick r:id="rId2"/>
              </a:rPr>
              <a:t>www.stopdisastersgame.org</a:t>
            </a:r>
            <a:r>
              <a:rPr lang="fr-FR" sz="2000" dirty="0" smtClean="0"/>
              <a:t>), </a:t>
            </a:r>
            <a:r>
              <a:rPr lang="fr-FR" sz="2000" dirty="0"/>
              <a:t>choisir un type de catastrophe naturelle et mettre en place le système de prévention et de défense le plus adapté.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2483"/>
            <a:ext cx="4752529" cy="248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3319"/>
            <a:ext cx="3446736" cy="251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Bilan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400" dirty="0"/>
              <a:t>Certains phénomènes météorologiques peuvent être plus intenses que d'habitude et peuvent engendrer des dégâts. C'est le cas des inondations, des cyclones, des tornades, des sécheresses, etc.</a:t>
            </a:r>
          </a:p>
          <a:p>
            <a:pPr marL="0" indent="0">
              <a:buNone/>
            </a:pPr>
            <a:r>
              <a:rPr lang="fr-FR" sz="3400" dirty="0"/>
              <a:t>Ces phénomènes météorologiques apparaissent au hasard mais sont prévisibles à court terme grâce aux stations </a:t>
            </a:r>
            <a:r>
              <a:rPr lang="fr-FR" sz="3400" dirty="0" smtClean="0"/>
              <a:t>météorologiques. Il est possible de prévenir </a:t>
            </a:r>
            <a:r>
              <a:rPr lang="fr-FR" sz="3400" dirty="0"/>
              <a:t>les populations et de réduire les risques.</a:t>
            </a:r>
            <a:br>
              <a:rPr lang="fr-FR" sz="34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7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 phénomènes extrêmes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Des conditions atmosphériques particulières peuvent entraîner l’apparition de phénomènes naturels exceptionnels: inondation, tornade,…</a:t>
            </a:r>
          </a:p>
        </p:txBody>
      </p:sp>
    </p:spTree>
    <p:extLst>
      <p:ext uri="{BB962C8B-B14F-4D97-AF65-F5344CB8AC3E}">
        <p14:creationId xmlns:p14="http://schemas.microsoft.com/office/powerpoint/2010/main" val="1509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Rappel: la différence </a:t>
            </a:r>
            <a:r>
              <a:rPr lang="fr-FR" dirty="0">
                <a:solidFill>
                  <a:srgbClr val="00B050"/>
                </a:solidFill>
              </a:rPr>
              <a:t>météo climat:</a:t>
            </a:r>
            <a:r>
              <a:rPr lang="fr-FR" u="sng" dirty="0">
                <a:solidFill>
                  <a:srgbClr val="00B050"/>
                </a:solidFill>
              </a:rPr>
              <a:t/>
            </a:r>
            <a:br>
              <a:rPr lang="fr-FR" u="sng" dirty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4874"/>
            <a:ext cx="7529108" cy="569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2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" y="2636912"/>
            <a:ext cx="9150118" cy="19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8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rnad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sécheresse : mieux la comprendre pour mieux la prévenir | Centre  d'information sur l'e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62585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rancetvinfo.fr/pictures/0wAkbQbJ0Xo1XwIrpv2wI83nOKE/752x423/2022/01/10/phpdxzCv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8" y="3573016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.ladepeche.fr/api/v1/images/view/629b8ef2850a67128e207063/large/image.jpg?v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89779" cy="21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Constat: ces dernières années, nous observons l’augmentation de ces phénomènes météorologiques extrêmes.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Quelle en est la cause?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433467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>
                <a:solidFill>
                  <a:srgbClr val="FF0000"/>
                </a:solidFill>
              </a:rPr>
              <a:t>II) Etude des causes et des effets du réchauffement climatique:</a:t>
            </a:r>
          </a:p>
          <a:p>
            <a:pPr marL="514350" indent="-514350">
              <a:buAutoNum type="arabicParenR"/>
            </a:pPr>
            <a:r>
              <a:rPr lang="fr-FR" u="sng" dirty="0" smtClean="0">
                <a:solidFill>
                  <a:srgbClr val="00B050"/>
                </a:solidFill>
              </a:rPr>
              <a:t>Etude de l’effet de serre:</a:t>
            </a:r>
          </a:p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TP </a:t>
            </a:r>
            <a:r>
              <a:rPr lang="fr-FR" dirty="0"/>
              <a:t>n°1 : L’effet de serre</a:t>
            </a:r>
            <a:endParaRPr lang="fr-F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/>
              <a:t>But de l’expérience : Modéliser l’effet de serre pour démontrer son rôle.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376264" cy="23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18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lvl="0" indent="0">
              <a:buNone/>
            </a:pPr>
            <a:r>
              <a:rPr lang="fr-FR" dirty="0" smtClean="0"/>
              <a:t>1) </a:t>
            </a:r>
            <a:r>
              <a:rPr lang="fr-FR" dirty="0"/>
              <a:t>Compléter le tableau de mesure de la température.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75234"/>
              </p:ext>
            </p:extLst>
          </p:nvPr>
        </p:nvGraphicFramePr>
        <p:xfrm>
          <a:off x="107504" y="2924944"/>
          <a:ext cx="8856983" cy="23042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7893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</a:tblGrid>
              <a:tr h="491689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Temps en minutes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1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3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8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10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628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Température sans serre en degrés Celsius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6284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>
                          <a:effectLst/>
                        </a:rPr>
                        <a:t>Température avec serre en degrés Celsius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096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lvl="0" indent="0">
              <a:buNone/>
            </a:pPr>
            <a:r>
              <a:rPr lang="fr-FR" dirty="0" smtClean="0"/>
              <a:t>1) </a:t>
            </a:r>
            <a:r>
              <a:rPr lang="fr-FR" dirty="0"/>
              <a:t>Compléter le tableau de mesure de la température.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61004"/>
              </p:ext>
            </p:extLst>
          </p:nvPr>
        </p:nvGraphicFramePr>
        <p:xfrm>
          <a:off x="107503" y="3068960"/>
          <a:ext cx="8928996" cy="216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4706"/>
                <a:gridCol w="684429"/>
                <a:gridCol w="684429"/>
                <a:gridCol w="684429"/>
                <a:gridCol w="684429"/>
                <a:gridCol w="684429"/>
                <a:gridCol w="684429"/>
                <a:gridCol w="684429"/>
                <a:gridCol w="684429"/>
                <a:gridCol w="684429"/>
                <a:gridCol w="684429"/>
              </a:tblGrid>
              <a:tr h="46095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Temps en minutes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1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3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8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>
                          <a:effectLst/>
                        </a:rPr>
                        <a:t>10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641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>
                          <a:effectLst/>
                        </a:rPr>
                        <a:t>Température sans serre en degrés Celsius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18,1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18,2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18,3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18,3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18,3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18,4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9641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Température avec serre en degrés Celsius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9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lvl="0" indent="0">
              <a:buNone/>
            </a:pPr>
            <a:r>
              <a:rPr lang="fr-FR" dirty="0" smtClean="0"/>
              <a:t>1) </a:t>
            </a:r>
            <a:r>
              <a:rPr lang="fr-FR" dirty="0"/>
              <a:t>Compléter le tableau de mesure de la température.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24856"/>
              </p:ext>
            </p:extLst>
          </p:nvPr>
        </p:nvGraphicFramePr>
        <p:xfrm>
          <a:off x="107503" y="3140967"/>
          <a:ext cx="8856984" cy="2088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7894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  <a:gridCol w="678909"/>
              </a:tblGrid>
              <a:tr h="445593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Temps en minutes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1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3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6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8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>
                          <a:effectLst/>
                        </a:rPr>
                        <a:t>10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132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>
                          <a:effectLst/>
                        </a:rPr>
                        <a:t>Température sans serre en degrés Celsius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18,1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18,2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18,3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18,3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18,4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18,3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18,4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1320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>
                          <a:effectLst/>
                        </a:rPr>
                        <a:t>Température avec serre en degrés Celsius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18,2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18,5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19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1800" kern="1800" spc="50" dirty="0" smtClean="0">
                          <a:effectLst/>
                        </a:rPr>
                        <a:t>19,5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20,5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r>
                        <a:rPr lang="fr-FR" sz="2000" kern="1800" spc="50" dirty="0" smtClean="0">
                          <a:effectLst/>
                        </a:rPr>
                        <a:t>21,5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22,5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000" kern="1800" spc="50" dirty="0" smtClean="0">
                          <a:effectLst/>
                        </a:rPr>
                        <a:t>23</a:t>
                      </a:r>
                      <a:r>
                        <a:rPr lang="fr-FR" sz="2000" kern="1800" spc="5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43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2) Après </a:t>
            </a:r>
            <a:r>
              <a:rPr lang="fr-FR" dirty="0"/>
              <a:t>avoir comparé les valeurs des deux montages expérimentaux, conclure sur le rôle de l’effet de serre</a:t>
            </a:r>
            <a:r>
              <a:rPr lang="fr-FR" dirty="0" smtClean="0"/>
              <a:t>.</a:t>
            </a:r>
            <a:endParaRPr lang="fr-FR" dirty="0"/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3) Expliquer pourquoi l’effet de serre augmente depuis le 19</a:t>
            </a:r>
            <a:r>
              <a:rPr lang="fr-FR" baseline="30000" dirty="0" smtClean="0"/>
              <a:t>ème</a:t>
            </a:r>
            <a:r>
              <a:rPr lang="fr-FR" dirty="0" smtClean="0"/>
              <a:t> siècle.</a:t>
            </a:r>
            <a:endParaRPr lang="fr-FR" dirty="0"/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4) Expliquer </a:t>
            </a:r>
            <a:r>
              <a:rPr lang="fr-FR" dirty="0"/>
              <a:t>pourquoi le rayonnement infrarouge retenu sur terre est de plus en plus important. 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/>
              <a:t>5) Nommer </a:t>
            </a:r>
            <a:r>
              <a:rPr lang="fr-FR" dirty="0"/>
              <a:t>3 gaz à effet de serre naturels.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09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Correction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>
                <a:solidFill>
                  <a:srgbClr val="00B050"/>
                </a:solidFill>
              </a:rPr>
              <a:t>2) Dans le montage sans serre, la température reste stable à ……………, alors que dans le montage avec serre, la température augmente, elle passe de ………… à ……………. en 10 minutes.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Conclusion: l’effet de serre entraine une augmentation de la température.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2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Correction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>
                <a:solidFill>
                  <a:srgbClr val="00B050"/>
                </a:solidFill>
              </a:rPr>
              <a:t>3) L’effet </a:t>
            </a:r>
            <a:r>
              <a:rPr lang="fr-FR" dirty="0" smtClean="0">
                <a:solidFill>
                  <a:srgbClr val="00B050"/>
                </a:solidFill>
              </a:rPr>
              <a:t>de serre augmente depuis le 19</a:t>
            </a:r>
            <a:r>
              <a:rPr lang="fr-FR" baseline="30000" dirty="0" smtClean="0">
                <a:solidFill>
                  <a:srgbClr val="00B050"/>
                </a:solidFill>
              </a:rPr>
              <a:t>ème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siècle à cause de l’utilisation </a:t>
            </a:r>
            <a:r>
              <a:rPr lang="fr-FR" dirty="0">
                <a:solidFill>
                  <a:srgbClr val="00B050"/>
                </a:solidFill>
              </a:rPr>
              <a:t>de </a:t>
            </a:r>
            <a:r>
              <a:rPr lang="fr-FR" dirty="0" smtClean="0">
                <a:solidFill>
                  <a:srgbClr val="00B050"/>
                </a:solidFill>
              </a:rPr>
              <a:t>machine qui </a:t>
            </a:r>
            <a:r>
              <a:rPr lang="fr-FR" dirty="0">
                <a:solidFill>
                  <a:srgbClr val="00B050"/>
                </a:solidFill>
              </a:rPr>
              <a:t>produisent beaucoup de </a:t>
            </a:r>
            <a:r>
              <a:rPr lang="fr-FR" dirty="0" smtClean="0">
                <a:solidFill>
                  <a:srgbClr val="00B050"/>
                </a:solidFill>
              </a:rPr>
              <a:t>CO2, </a:t>
            </a:r>
            <a:r>
              <a:rPr lang="fr-FR" dirty="0" smtClean="0">
                <a:solidFill>
                  <a:srgbClr val="00B050"/>
                </a:solidFill>
              </a:rPr>
              <a:t>depuis la révolution industrielle.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>
                <a:solidFill>
                  <a:srgbClr val="00B050"/>
                </a:solidFill>
              </a:rPr>
              <a:t> 4</a:t>
            </a:r>
            <a:r>
              <a:rPr lang="fr-FR" dirty="0" smtClean="0">
                <a:solidFill>
                  <a:srgbClr val="00B050"/>
                </a:solidFill>
              </a:rPr>
              <a:t>) </a:t>
            </a:r>
            <a:r>
              <a:rPr lang="fr-FR" dirty="0" smtClean="0">
                <a:solidFill>
                  <a:srgbClr val="00B050"/>
                </a:solidFill>
              </a:rPr>
              <a:t>Le rayonnement </a:t>
            </a:r>
            <a:r>
              <a:rPr lang="fr-FR" dirty="0">
                <a:solidFill>
                  <a:srgbClr val="00B050"/>
                </a:solidFill>
              </a:rPr>
              <a:t>infrarouge retenu sur terre est de plus en plus </a:t>
            </a:r>
            <a:r>
              <a:rPr lang="fr-FR" dirty="0" smtClean="0">
                <a:solidFill>
                  <a:srgbClr val="00B050"/>
                </a:solidFill>
              </a:rPr>
              <a:t>important à cause des gaz à effet de serre qui empêchent sa sortie vers l’espace. </a:t>
            </a:r>
            <a:endParaRPr lang="fr-FR" dirty="0">
              <a:solidFill>
                <a:srgbClr val="00B05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r-FR" dirty="0" smtClean="0">
                <a:solidFill>
                  <a:srgbClr val="00B050"/>
                </a:solidFill>
              </a:rPr>
              <a:t>5) </a:t>
            </a:r>
            <a:r>
              <a:rPr lang="fr-FR" dirty="0" smtClean="0">
                <a:solidFill>
                  <a:srgbClr val="00B050"/>
                </a:solidFill>
              </a:rPr>
              <a:t>Les </a:t>
            </a:r>
            <a:r>
              <a:rPr lang="fr-FR" dirty="0" smtClean="0">
                <a:solidFill>
                  <a:srgbClr val="00B050"/>
                </a:solidFill>
              </a:rPr>
              <a:t>3 </a:t>
            </a:r>
            <a:r>
              <a:rPr lang="fr-FR" dirty="0">
                <a:solidFill>
                  <a:srgbClr val="00B050"/>
                </a:solidFill>
              </a:rPr>
              <a:t>gaz à effet de serre </a:t>
            </a:r>
            <a:r>
              <a:rPr lang="fr-FR" dirty="0" smtClean="0">
                <a:solidFill>
                  <a:srgbClr val="00B050"/>
                </a:solidFill>
              </a:rPr>
              <a:t>naturels sont: les CO2, le méthane et la vapeur d’eau.</a:t>
            </a: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970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398962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5149877" cy="415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57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4624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6" y="867101"/>
            <a:ext cx="4466530" cy="484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9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Qu’est ce qu’un phénomène météorologique extrême?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cdn.futura-sciences.com/buildsv6/images/wide1920/6/f/d/6fde38d68e_50180126_catastrophe-naturelle-romolo-tavani-adobe-sto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Bilan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Sans effet de serre, la température à la surface de la Terre serait d’environ -18°C au lieu de +15°C. Les gaz à effet de serre, comme le CO2 sont naturellement présent dans l’atmosphère en petite quantité. Mais l’Homme par ses actions, a fait augmenter ces quantités, ce qui entraîne un réchauffement climatique.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551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 effet de serre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L'effet de serre est un phénomène naturel indispensable à la vie sur </a:t>
            </a:r>
            <a:r>
              <a:rPr lang="fr-FR" dirty="0" smtClean="0">
                <a:solidFill>
                  <a:srgbClr val="FF0000"/>
                </a:solidFill>
              </a:rPr>
              <a:t>Terre mais les gaz à effet de serre libérés par les actions humaines dans l’atmosphère, entraîne un réchauffement climatique.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26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Quelles sont les conséquences du réchauffement climatique?</a:t>
            </a:r>
          </a:p>
          <a:p>
            <a:pPr marL="0" indent="0">
              <a:buNone/>
            </a:pPr>
            <a:r>
              <a:rPr lang="fr-FR" u="sng" dirty="0" smtClean="0">
                <a:solidFill>
                  <a:srgbClr val="00B050"/>
                </a:solidFill>
              </a:rPr>
              <a:t>2) Etude </a:t>
            </a:r>
            <a:r>
              <a:rPr lang="fr-FR" u="sng" dirty="0">
                <a:solidFill>
                  <a:srgbClr val="00B050"/>
                </a:solidFill>
              </a:rPr>
              <a:t>de l’augmentation du niveau marin:</a:t>
            </a:r>
          </a:p>
          <a:p>
            <a:pPr marL="0" indent="0">
              <a:buNone/>
            </a:pPr>
            <a:r>
              <a:rPr lang="fr-FR" dirty="0"/>
              <a:t>TP n°2 : La fonte des glaces et l'élévation du niveau </a:t>
            </a:r>
            <a:r>
              <a:rPr lang="fr-FR" dirty="0" smtClean="0"/>
              <a:t>marin</a:t>
            </a:r>
          </a:p>
          <a:p>
            <a:pPr marL="0" indent="0">
              <a:buNone/>
            </a:pPr>
            <a:r>
              <a:rPr lang="fr-FR" dirty="0"/>
              <a:t>https://youtu.be/_hHFGP4TpfU</a:t>
            </a:r>
          </a:p>
          <a:p>
            <a:pPr marL="0" indent="0">
              <a:buNone/>
            </a:pPr>
            <a:r>
              <a:rPr lang="fr-FR" sz="2800" dirty="0"/>
              <a:t>Le niveau des mers augmente à une vitesse moyenne de 3,3 mm par an et pourrait, selon certains experts, augmenter de plusieurs mètres dans un futur proche</a:t>
            </a:r>
            <a:r>
              <a:rPr lang="fr-FR" sz="2800" dirty="0" smtClean="0"/>
              <a:t>....</a:t>
            </a:r>
          </a:p>
          <a:p>
            <a:pPr marL="0" indent="0">
              <a:buNone/>
            </a:pPr>
            <a:endParaRPr lang="fr-FR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2800" b="1" u="sng" dirty="0"/>
              <a:t>But de l’expérience : </a:t>
            </a:r>
            <a:r>
              <a:rPr lang="fr-FR" sz="2800" dirty="0"/>
              <a:t>trouver une des causes de l’augmentation du niveau des mers.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74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A </a:t>
            </a:r>
            <a:r>
              <a:rPr lang="fr-FR" sz="2800" dirty="0"/>
              <a:t>l’aide du matériel à disposition, prouver que l’augmentation du niveau marin est due à la fonte des glaces stockées sur les continents (Calottes Antarctique et glaciers de montagnes) et non à fonte des glaces flottantes en  mer (banquise et icebergs</a:t>
            </a:r>
            <a:r>
              <a:rPr lang="fr-FR" sz="2800" dirty="0" smtClean="0"/>
              <a:t>).</a:t>
            </a:r>
          </a:p>
          <a:p>
            <a:pPr marL="0" indent="0">
              <a:buNone/>
            </a:pPr>
            <a:endParaRPr lang="fr-FR" sz="2800" dirty="0"/>
          </a:p>
          <a:p>
            <a:pPr marL="0" lvl="0" indent="0">
              <a:buNone/>
            </a:pPr>
            <a:r>
              <a:rPr lang="fr-FR" sz="2800" dirty="0" smtClean="0"/>
              <a:t>1) Dessiner </a:t>
            </a:r>
            <a:r>
              <a:rPr lang="fr-FR" sz="2800" dirty="0"/>
              <a:t>et annoter  les montages expérimentaux.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657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203325"/>
            <a:ext cx="895508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14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041400"/>
            <a:ext cx="910748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85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84250"/>
            <a:ext cx="90027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45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77642"/>
              </p:ext>
            </p:extLst>
          </p:nvPr>
        </p:nvGraphicFramePr>
        <p:xfrm>
          <a:off x="683567" y="404664"/>
          <a:ext cx="7632848" cy="55135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16424"/>
                <a:gridCol w="3816424"/>
              </a:tblGrid>
              <a:tr h="31883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test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témoin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01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75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>
                          <a:effectLst/>
                        </a:rPr>
                        <a:t>   Ce montage représente  ( cocher): 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>
                          <a:effectLst/>
                        </a:rPr>
                        <a:t>     Glaces de calottes Antarctique ou glaciers de montagnes </a:t>
                      </a:r>
                      <a:endParaRPr lang="fr-FR" sz="2000" b="1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>
                          <a:effectLst/>
                        </a:rPr>
                        <a:t>     Glaces flottantes ( banquises et Icebergs)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   </a:t>
                      </a: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de calottes Antarctique ou glaciers de montagnes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69835" y="5228059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5" y="5228058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9835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8964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59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25377"/>
              </p:ext>
            </p:extLst>
          </p:nvPr>
        </p:nvGraphicFramePr>
        <p:xfrm>
          <a:off x="683567" y="404664"/>
          <a:ext cx="7632848" cy="55135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16424"/>
                <a:gridCol w="3816424"/>
              </a:tblGrid>
              <a:tr h="31883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test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témoin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01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75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de calottes Antarctique ou glaciers de montagnes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   </a:t>
                      </a: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de calottes Antarctique ou glaciers de montagnes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69835" y="5228059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5" y="5228058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9835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8964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4756488" y="1855675"/>
            <a:ext cx="1944216" cy="2431205"/>
            <a:chOff x="2123728" y="1855675"/>
            <a:chExt cx="1944216" cy="2431205"/>
          </a:xfrm>
        </p:grpSpPr>
        <p:sp>
          <p:nvSpPr>
            <p:cNvPr id="14" name="Rectangle 13"/>
            <p:cNvSpPr/>
            <p:nvPr/>
          </p:nvSpPr>
          <p:spPr>
            <a:xfrm>
              <a:off x="2123728" y="2420887"/>
              <a:ext cx="1944216" cy="18659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4067944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123728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 rot="1970460">
            <a:off x="5775513" y="230960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19943805">
            <a:off x="5112917" y="2179743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647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56890"/>
              </p:ext>
            </p:extLst>
          </p:nvPr>
        </p:nvGraphicFramePr>
        <p:xfrm>
          <a:off x="683567" y="404664"/>
          <a:ext cx="7632848" cy="55135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16424"/>
                <a:gridCol w="3816424"/>
              </a:tblGrid>
              <a:tr h="31883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test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témoin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01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75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de calottes Antarctique ou glaciers de montagnes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   </a:t>
                      </a: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de calottes Antarctique ou glaciers de montagnes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69835" y="5228059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5" y="5228058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9835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8964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2123728" y="1855675"/>
            <a:ext cx="1944216" cy="2431205"/>
            <a:chOff x="2123728" y="1855675"/>
            <a:chExt cx="1944216" cy="2431205"/>
          </a:xfrm>
        </p:grpSpPr>
        <p:sp>
          <p:nvSpPr>
            <p:cNvPr id="7" name="Rectangle 6"/>
            <p:cNvSpPr/>
            <p:nvPr/>
          </p:nvSpPr>
          <p:spPr>
            <a:xfrm>
              <a:off x="2123728" y="2420887"/>
              <a:ext cx="1944216" cy="18659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4067944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123728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4756488" y="1855675"/>
            <a:ext cx="1944216" cy="2431205"/>
            <a:chOff x="2123728" y="1855675"/>
            <a:chExt cx="1944216" cy="2431205"/>
          </a:xfrm>
        </p:grpSpPr>
        <p:sp>
          <p:nvSpPr>
            <p:cNvPr id="14" name="Rectangle 13"/>
            <p:cNvSpPr/>
            <p:nvPr/>
          </p:nvSpPr>
          <p:spPr>
            <a:xfrm>
              <a:off x="2123728" y="2420887"/>
              <a:ext cx="1944216" cy="18659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4067944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123728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 rot="1970460">
            <a:off x="5775513" y="230960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19943805">
            <a:off x="5112917" y="2179743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547664" y="1742237"/>
            <a:ext cx="2880320" cy="113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16200000">
            <a:off x="2461637" y="1238181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rot="5400000">
            <a:off x="3563888" y="1238181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095836" y="1685518"/>
            <a:ext cx="180020" cy="22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4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eçon 2: les manifestations de l’activité externe du globe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45601"/>
              </p:ext>
            </p:extLst>
          </p:nvPr>
        </p:nvGraphicFramePr>
        <p:xfrm>
          <a:off x="683567" y="404664"/>
          <a:ext cx="7632848" cy="55135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16424"/>
                <a:gridCol w="3816424"/>
              </a:tblGrid>
              <a:tr h="31883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test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témoin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01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75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de calottes Antarctique ou glaciers de montagnes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   </a:t>
                      </a: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de calottes Antarctique ou glaciers de montagnes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69835" y="5228059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5" y="5228058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9835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8964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4756488" y="1855675"/>
            <a:ext cx="1944216" cy="2431205"/>
            <a:chOff x="2123728" y="1855675"/>
            <a:chExt cx="1944216" cy="2431205"/>
          </a:xfrm>
        </p:grpSpPr>
        <p:sp>
          <p:nvSpPr>
            <p:cNvPr id="14" name="Rectangle 13"/>
            <p:cNvSpPr/>
            <p:nvPr/>
          </p:nvSpPr>
          <p:spPr>
            <a:xfrm>
              <a:off x="2123728" y="2420887"/>
              <a:ext cx="1944216" cy="18659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4067944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123728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 rot="1970460">
            <a:off x="5775513" y="230960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19943805">
            <a:off x="5112917" y="2179743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095836" y="1685518"/>
            <a:ext cx="180020" cy="22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6700704" y="3429000"/>
            <a:ext cx="8112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6158798" y="3933056"/>
            <a:ext cx="1353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991537" y="2597634"/>
            <a:ext cx="1520429" cy="89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491148" y="2417421"/>
            <a:ext cx="83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Glaçon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7491148" y="3225009"/>
            <a:ext cx="49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Pot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550764" y="1309822"/>
            <a:ext cx="7476687" cy="2977058"/>
            <a:chOff x="550764" y="1309822"/>
            <a:chExt cx="7476687" cy="2977058"/>
          </a:xfrm>
        </p:grpSpPr>
        <p:grpSp>
          <p:nvGrpSpPr>
            <p:cNvPr id="37" name="Groupe 36"/>
            <p:cNvGrpSpPr/>
            <p:nvPr/>
          </p:nvGrpSpPr>
          <p:grpSpPr>
            <a:xfrm>
              <a:off x="1295636" y="1310189"/>
              <a:ext cx="3132348" cy="2976691"/>
              <a:chOff x="1295636" y="1310189"/>
              <a:chExt cx="3132348" cy="2976691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2123728" y="1855675"/>
                <a:ext cx="1944216" cy="2431205"/>
                <a:chOff x="2123728" y="1855675"/>
                <a:chExt cx="1944216" cy="2431205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123728" y="2420887"/>
                  <a:ext cx="1944216" cy="186599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" name="Connecteur droit 8"/>
                <p:cNvCxnSpPr/>
                <p:nvPr/>
              </p:nvCxnSpPr>
              <p:spPr>
                <a:xfrm>
                  <a:off x="4067944" y="1855675"/>
                  <a:ext cx="0" cy="1130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2123728" y="1855675"/>
                  <a:ext cx="0" cy="1130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1547664" y="1742237"/>
                <a:ext cx="2880320" cy="1134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2461637" y="1238181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>
                <a:off x="3563888" y="1238181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1295636" y="3284984"/>
                <a:ext cx="8280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1295636" y="3717032"/>
                <a:ext cx="1382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endCxn id="23" idx="3"/>
              </p:cNvCxnSpPr>
              <p:nvPr/>
            </p:nvCxnSpPr>
            <p:spPr>
              <a:xfrm>
                <a:off x="1295636" y="1798955"/>
                <a:ext cx="198022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>
                <a:off x="1295636" y="1526212"/>
                <a:ext cx="1108777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3095836" y="1870059"/>
                <a:ext cx="538612" cy="368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1295636" y="2238483"/>
                <a:ext cx="1800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550764" y="1309822"/>
              <a:ext cx="83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Glaçon</a:t>
              </a:r>
              <a:endParaRPr lang="fr-FR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48964" y="1557571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Trou</a:t>
              </a:r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01098" y="2051395"/>
              <a:ext cx="698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Règle</a:t>
              </a:r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98192" y="3067062"/>
              <a:ext cx="49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Pot</a:t>
              </a:r>
              <a:endParaRPr lang="fr-FR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87563" y="3532366"/>
              <a:ext cx="525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Eau</a:t>
              </a:r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501986" y="3748390"/>
              <a:ext cx="525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Eau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648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39205"/>
              </p:ext>
            </p:extLst>
          </p:nvPr>
        </p:nvGraphicFramePr>
        <p:xfrm>
          <a:off x="683567" y="404664"/>
          <a:ext cx="7632848" cy="55135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16424"/>
                <a:gridCol w="3816424"/>
              </a:tblGrid>
              <a:tr h="318835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test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fr-FR" sz="2400" b="1" kern="1800" spc="50" dirty="0" smtClean="0">
                        <a:effectLst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 smtClean="0">
                          <a:effectLst/>
                        </a:rPr>
                        <a:t>Montage </a:t>
                      </a:r>
                      <a:r>
                        <a:rPr lang="fr-FR" sz="2400" b="1" kern="1800" spc="50" dirty="0">
                          <a:effectLst/>
                        </a:rPr>
                        <a:t>témoin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601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75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de calottes Antarctique ou glaciers de montagnes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800" spc="50" dirty="0">
                          <a:effectLst/>
                        </a:rPr>
                        <a:t>   </a:t>
                      </a:r>
                      <a:r>
                        <a:rPr lang="fr-FR" sz="1600" b="1" kern="1800" spc="50" dirty="0">
                          <a:effectLst/>
                        </a:rPr>
                        <a:t>   Ce montage représente  ( cocher): 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de calottes Antarctique ou glaciers de montagnes</a:t>
                      </a:r>
                      <a:endParaRPr lang="fr-FR" sz="2000" b="1" dirty="0">
                        <a:effectLst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fr-FR" sz="1600" b="1" kern="1800" spc="50" dirty="0">
                          <a:effectLst/>
                        </a:rPr>
                        <a:t>    Glaces flottantes ( banquises et Icebergs)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69835" y="5228059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5" y="5228058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9835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8964" y="4853302"/>
            <a:ext cx="1619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4756488" y="1855675"/>
            <a:ext cx="1944216" cy="2431205"/>
            <a:chOff x="2123728" y="1855675"/>
            <a:chExt cx="1944216" cy="2431205"/>
          </a:xfrm>
        </p:grpSpPr>
        <p:sp>
          <p:nvSpPr>
            <p:cNvPr id="14" name="Rectangle 13"/>
            <p:cNvSpPr/>
            <p:nvPr/>
          </p:nvSpPr>
          <p:spPr>
            <a:xfrm>
              <a:off x="2123728" y="2420887"/>
              <a:ext cx="1944216" cy="18659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4067944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123728" y="1855675"/>
              <a:ext cx="0" cy="1130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 rot="1970460">
            <a:off x="5775513" y="2309602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19943805">
            <a:off x="5112917" y="2179743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095836" y="1685518"/>
            <a:ext cx="180020" cy="22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6700704" y="3429000"/>
            <a:ext cx="8112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6158798" y="3933056"/>
            <a:ext cx="1353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991537" y="2597634"/>
            <a:ext cx="1520429" cy="89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491148" y="2417421"/>
            <a:ext cx="83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Glaçon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7491148" y="3225009"/>
            <a:ext cx="49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Pot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550764" y="1309822"/>
            <a:ext cx="7476687" cy="2977058"/>
            <a:chOff x="550764" y="1309822"/>
            <a:chExt cx="7476687" cy="2977058"/>
          </a:xfrm>
        </p:grpSpPr>
        <p:grpSp>
          <p:nvGrpSpPr>
            <p:cNvPr id="37" name="Groupe 36"/>
            <p:cNvGrpSpPr/>
            <p:nvPr/>
          </p:nvGrpSpPr>
          <p:grpSpPr>
            <a:xfrm>
              <a:off x="1295636" y="1310189"/>
              <a:ext cx="3132348" cy="2976691"/>
              <a:chOff x="1295636" y="1310189"/>
              <a:chExt cx="3132348" cy="2976691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2123728" y="1855675"/>
                <a:ext cx="1944216" cy="2431205"/>
                <a:chOff x="2123728" y="1855675"/>
                <a:chExt cx="1944216" cy="2431205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123728" y="2420887"/>
                  <a:ext cx="1944216" cy="186599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" name="Connecteur droit 8"/>
                <p:cNvCxnSpPr/>
                <p:nvPr/>
              </p:nvCxnSpPr>
              <p:spPr>
                <a:xfrm>
                  <a:off x="4067944" y="1855675"/>
                  <a:ext cx="0" cy="1130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2123728" y="1855675"/>
                  <a:ext cx="0" cy="11304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1547664" y="1742237"/>
                <a:ext cx="2880320" cy="1134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2461637" y="1238181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>
                <a:off x="3563888" y="1238181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1295636" y="3284984"/>
                <a:ext cx="8280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1295636" y="3717032"/>
                <a:ext cx="1382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endCxn id="23" idx="3"/>
              </p:cNvCxnSpPr>
              <p:nvPr/>
            </p:nvCxnSpPr>
            <p:spPr>
              <a:xfrm>
                <a:off x="1295636" y="1798955"/>
                <a:ext cx="198022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>
                <a:off x="1295636" y="1526212"/>
                <a:ext cx="1108777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3095836" y="1870059"/>
                <a:ext cx="538612" cy="368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1295636" y="2238483"/>
                <a:ext cx="1800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550764" y="1309822"/>
              <a:ext cx="83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Glaçon</a:t>
              </a:r>
              <a:endParaRPr lang="fr-FR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48964" y="1557571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Trou</a:t>
              </a:r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01098" y="2051395"/>
              <a:ext cx="698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Règle</a:t>
              </a:r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98192" y="3067062"/>
              <a:ext cx="49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Pot</a:t>
              </a:r>
              <a:endParaRPr lang="fr-FR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87563" y="3532366"/>
              <a:ext cx="525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Eau</a:t>
              </a:r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501986" y="3748390"/>
              <a:ext cx="525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Eau</a:t>
              </a:r>
              <a:endParaRPr lang="fr-FR" dirty="0"/>
            </a:p>
          </p:txBody>
        </p:sp>
      </p:grpSp>
      <p:sp>
        <p:nvSpPr>
          <p:cNvPr id="8" name="Interdiction 7"/>
          <p:cNvSpPr/>
          <p:nvPr/>
        </p:nvSpPr>
        <p:spPr>
          <a:xfrm>
            <a:off x="670736" y="4772794"/>
            <a:ext cx="266447" cy="30389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Interdiction 40"/>
          <p:cNvSpPr/>
          <p:nvPr/>
        </p:nvSpPr>
        <p:spPr>
          <a:xfrm>
            <a:off x="4517573" y="5147551"/>
            <a:ext cx="266447" cy="30389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94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2) Après </a:t>
            </a:r>
            <a:r>
              <a:rPr lang="fr-FR" dirty="0"/>
              <a:t>avoir comparé les résultats des 2 montages expérimentaux, conclure sur la cause de l’élévation du niveau marin.</a:t>
            </a:r>
          </a:p>
          <a:p>
            <a:pPr marL="0" indent="0">
              <a:buNone/>
            </a:pPr>
            <a:r>
              <a:rPr lang="fr-FR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fr-FR" dirty="0"/>
              <a:t>Conclusion :…………………………………………………………………………………………………………………………………………………………………………………………………………… ……………………………………</a:t>
            </a:r>
          </a:p>
          <a:p>
            <a:pPr marL="0" lvl="0" indent="0">
              <a:buNone/>
            </a:pPr>
            <a:r>
              <a:rPr lang="fr-FR" dirty="0" smtClean="0"/>
              <a:t>3) Prouver </a:t>
            </a:r>
            <a:r>
              <a:rPr lang="fr-FR" dirty="0"/>
              <a:t>avec des chiffres que les glaciers fondent partout dans le monde</a:t>
            </a:r>
          </a:p>
          <a:p>
            <a:pPr marL="0" indent="0">
              <a:buNone/>
            </a:pPr>
            <a:r>
              <a:rPr lang="fr-FR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877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Correction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2) Dans le montage test avec les glaces de Terre, le niveau de l’eau a augmenté, alors que dans le montage témoin avec les glaces de mer, le niveau de l’eau n’augmente pas.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Conclusion: L’élévation du niveau marin est due à la fonte des glaciers présents sur Terre. 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7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 descr="Description : Climat : Conséquences – Les glaciers (1/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39952" cy="59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 5" descr="Description : Mer de Glace f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74" y="457033"/>
            <a:ext cx="4031973" cy="59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056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" descr="Description : Réchauffement climatique : et si les glaciers disparaissaient ? - Le  Paris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38" y="332656"/>
            <a:ext cx="647614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48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Correction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3) Les glaciers fondent partout dans le monde car comme le montre la carte, la perte de poids des glaciers en milliards de tonnes a lieu en Alaska: -66,7, en Nouvelle Zélande: -0,7 et en Asie centrale: -9,6,… donc dans tous les coins à la surface de la Terre.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1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Bilan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L’augmentation du niveau marin est en partie due à la fonte des glaces stockées sur les continents. On remarque une accélération de la fonte de ces glaciers partout dans le monde ces dernières années, notamment due aux actions humaines.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63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s conséquences probables du changement climatique — Didaqu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2198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55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échauffement climatique : en France 377000 personnes menacées par la  montée des eaux - Le Paris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92455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arenR"/>
            </a:pPr>
            <a:r>
              <a:rPr lang="fr-FR" b="1" u="sng" dirty="0" smtClean="0">
                <a:solidFill>
                  <a:srgbClr val="FF0000"/>
                </a:solidFill>
              </a:rPr>
              <a:t>Les phénomènes météorologiques :</a:t>
            </a:r>
          </a:p>
          <a:p>
            <a:pPr marL="0" indent="0">
              <a:buNone/>
            </a:pP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b="1" dirty="0" smtClean="0"/>
              <a:t>Activité 1 (en groupe): </a:t>
            </a:r>
            <a:r>
              <a:rPr lang="fr-FR" dirty="0" smtClean="0"/>
              <a:t>les phénomènes météorologiques extrêmes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Quelles conséquences peuvent avoir les phénomènes météorologiques extrêmes 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2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 changement climatique | Mtat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347275" cy="64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2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stes d'utilisation de l'outil OMER7-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Pistes d'utilisation de l'outil OMER7-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747713"/>
            <a:ext cx="63627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35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Conclusion augmentation du niveau marin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L’augmentation des températures à la surface de la Terre entraîne une augmentation de la fonte des glaces continentales, qui elles même entraînent une augmentation du niveau marin.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Tous ces changements à l’échelle mondiale ont pour conséquence: un changement de la biodiversité et une augmentation des phénomènes météorologiques extrêmes.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Première étape : par groupe de 4, compléter la partie du tableau qui concerne votre phénomène météorologique extrême et rédiger un texte qui résume ce phénomène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5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1" y="836712"/>
            <a:ext cx="823494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506"/>
            <a:ext cx="7704856" cy="593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/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Deuxième étapes : une personne par groupe va donner les informations aux autres afin compléter toutes les colonnes du tableau.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2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1616</Words>
  <Application>Microsoft Office PowerPoint</Application>
  <PresentationFormat>Affichage à l'écran (4:3)</PresentationFormat>
  <Paragraphs>390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Présentation PowerPoint</vt:lpstr>
      <vt:lpstr>Présentation PowerPoint</vt:lpstr>
      <vt:lpstr>Présentation PowerPoint</vt:lpstr>
      <vt:lpstr>Leçon 2: les manifestations de l’activité externe du globe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aller plus loin</vt:lpstr>
      <vt:lpstr>Bilan </vt:lpstr>
      <vt:lpstr>Conclusion phénomènes extrêmes</vt:lpstr>
      <vt:lpstr>Rappel: la différence météo climat: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Correction</vt:lpstr>
      <vt:lpstr>Correction</vt:lpstr>
      <vt:lpstr>Présentation PowerPoint</vt:lpstr>
      <vt:lpstr>Présentation PowerPoint</vt:lpstr>
      <vt:lpstr>Bilan</vt:lpstr>
      <vt:lpstr>Conclusion effet de serre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Correction</vt:lpstr>
      <vt:lpstr>Présentation PowerPoint</vt:lpstr>
      <vt:lpstr>Présentation PowerPoint</vt:lpstr>
      <vt:lpstr>Correction </vt:lpstr>
      <vt:lpstr>Bilan</vt:lpstr>
      <vt:lpstr>Présentation PowerPoint</vt:lpstr>
      <vt:lpstr>Présentation PowerPoint</vt:lpstr>
      <vt:lpstr>Présentation PowerPoint</vt:lpstr>
      <vt:lpstr>Présentation PowerPoint</vt:lpstr>
      <vt:lpstr>Conclusion augmentation du niveau marin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3: les phénomènes externes</dc:title>
  <dc:creator>Michael</dc:creator>
  <cp:lastModifiedBy>BIENVENUE</cp:lastModifiedBy>
  <cp:revision>34</cp:revision>
  <dcterms:created xsi:type="dcterms:W3CDTF">2016-08-15T15:27:28Z</dcterms:created>
  <dcterms:modified xsi:type="dcterms:W3CDTF">2022-11-05T08:22:48Z</dcterms:modified>
</cp:coreProperties>
</file>