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8" r:id="rId2"/>
    <p:sldId id="259" r:id="rId3"/>
    <p:sldId id="256"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60" r:id="rId23"/>
    <p:sldId id="287" r:id="rId24"/>
    <p:sldId id="288" r:id="rId25"/>
    <p:sldId id="282" r:id="rId26"/>
    <p:sldId id="283" r:id="rId27"/>
    <p:sldId id="284" r:id="rId28"/>
    <p:sldId id="285" r:id="rId29"/>
    <p:sldId id="290" r:id="rId30"/>
    <p:sldId id="307" r:id="rId31"/>
    <p:sldId id="291" r:id="rId32"/>
    <p:sldId id="312"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8" r:id="rId49"/>
    <p:sldId id="311" r:id="rId50"/>
    <p:sldId id="309" r:id="rId5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p:cViewPr varScale="1">
        <p:scale>
          <a:sx n="70" d="100"/>
          <a:sy n="70" d="100"/>
        </p:scale>
        <p:origin x="1838" y="2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FCDB2A-680D-43D2-A473-C2B7FFB32270}" type="datetimeFigureOut">
              <a:rPr lang="fr-FR" smtClean="0"/>
              <a:pPr/>
              <a:t>08/05/2025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113F95-4462-4F50-977D-E12D414D9A80}"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3971"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9699"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0723"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31747"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32771"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4995"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6019"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7043"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8067"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Text Box 1"/>
          <p:cNvSpPr txBox="1">
            <a:spLocks noChangeArrowheads="1"/>
          </p:cNvSpPr>
          <p:nvPr/>
        </p:nvSpPr>
        <p:spPr bwMode="auto">
          <a:xfrm>
            <a:off x="2143224" y="695362"/>
            <a:ext cx="2571553" cy="342900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89091"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0" y="-9407657"/>
            <a:ext cx="1581" cy="20204590"/>
          </a:xfrm>
          <a:prstGeom prst="rect">
            <a:avLst/>
          </a:prstGeom>
          <a:solidFill>
            <a:srgbClr val="FFFFFF"/>
          </a:solidFill>
          <a:ln w="9360">
            <a:solidFill>
              <a:srgbClr val="000000"/>
            </a:solidFill>
            <a:miter lim="800000"/>
            <a:headEnd/>
            <a:tailEnd/>
          </a:ln>
          <a:effectLst/>
        </p:spPr>
        <p:txBody>
          <a:bodyPr wrap="none" lIns="91428" tIns="45714" rIns="91428" bIns="45714" anchor="ctr"/>
          <a:lstStyle/>
          <a:p>
            <a:endParaRPr lang="fr-FR" altLang="fr-FR"/>
          </a:p>
        </p:txBody>
      </p:sp>
      <p:sp>
        <p:nvSpPr>
          <p:cNvPr id="90115" name="Rectangle 2"/>
          <p:cNvSpPr>
            <a:spLocks noGrp="1" noChangeArrowheads="1"/>
          </p:cNvSpPr>
          <p:nvPr>
            <p:ph type="body"/>
          </p:nvPr>
        </p:nvSpPr>
        <p:spPr>
          <a:xfrm>
            <a:off x="685958" y="4343110"/>
            <a:ext cx="5475020" cy="4104080"/>
          </a:xfrm>
          <a:noFill/>
        </p:spPr>
        <p:txBody>
          <a:bodyPr wrap="none" anchor="ctr"/>
          <a:lstStyle/>
          <a:p>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a:effectLst/>
        </p:spPr>
        <p:txBody>
          <a:bodyPr wrap="none" anchor="ctr"/>
          <a:lstStyle/>
          <a:p>
            <a:endParaRPr lang="fr-FR" altLang="fr-FR"/>
          </a:p>
        </p:txBody>
      </p:sp>
      <p:sp>
        <p:nvSpPr>
          <p:cNvPr id="26627"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1798300" y="-11796713"/>
            <a:ext cx="11798300" cy="12492038"/>
          </a:xfrm>
          <a:prstGeom prst="rect">
            <a:avLst/>
          </a:prstGeom>
          <a:solidFill>
            <a:srgbClr val="FFFFFF"/>
          </a:solidFill>
          <a:ln w="9525">
            <a:solidFill>
              <a:srgbClr val="000000"/>
            </a:solidFill>
            <a:miter lim="800000"/>
            <a:headEnd/>
            <a:tailEnd/>
          </a:ln>
          <a:effectLst/>
        </p:spPr>
        <p:txBody>
          <a:bodyPr wrap="none" anchor="ctr"/>
          <a:lstStyle/>
          <a:p>
            <a:endParaRPr lang="fr-FR" altLang="fr-FR"/>
          </a:p>
        </p:txBody>
      </p:sp>
      <p:sp>
        <p:nvSpPr>
          <p:cNvPr id="28675" name="Rectangle 2"/>
          <p:cNvSpPr>
            <a:spLocks noGrp="1" noChangeArrowheads="1"/>
          </p:cNvSpPr>
          <p:nvPr>
            <p:ph type="body"/>
          </p:nvPr>
        </p:nvSpPr>
        <p:spPr>
          <a:xfrm>
            <a:off x="685800" y="4343400"/>
            <a:ext cx="5483225" cy="4111625"/>
          </a:xfrm>
          <a:noFill/>
        </p:spPr>
        <p:txBody>
          <a:bodyPr wrap="none" anchor="ctr"/>
          <a:lstStyle/>
          <a:p>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06B5CD46-6A52-4BB0-86D5-ECEEFF7EED33}" type="datetimeFigureOut">
              <a:rPr lang="fr-FR" smtClean="0"/>
              <a:pPr/>
              <a:t>08/05/2025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127B68C-D0D6-4BC7-B6A4-BCA618CCAF4F}"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B5CD46-6A52-4BB0-86D5-ECEEFF7EED33}" type="datetimeFigureOut">
              <a:rPr lang="fr-FR" smtClean="0"/>
              <a:pPr/>
              <a:t>08/05/2025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27B68C-D0D6-4BC7-B6A4-BCA618CCAF4F}"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youtu.be/n0MrS5fcqI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457200" y="620688"/>
            <a:ext cx="8229600" cy="1593875"/>
          </a:xfrm>
        </p:spPr>
        <p:txBody>
          <a:bodyPr>
            <a:noAutofit/>
          </a:bodyPr>
          <a:lstStyle/>
          <a:p>
            <a:r>
              <a:rPr lang="fr-FR" altLang="fr-FR" sz="2800" dirty="0"/>
              <a:t>Dolly, brebis née en 1996, est le premier mammifère créé expérimentalement à partir d’une cellule spécialisée (cellule de glande mammaire). </a:t>
            </a:r>
            <a:br>
              <a:rPr lang="fr-FR" altLang="fr-FR" sz="4800" dirty="0"/>
            </a:br>
            <a:endParaRPr lang="fr-FR" altLang="fr-FR" sz="4800" dirty="0"/>
          </a:p>
        </p:txBody>
      </p:sp>
      <p:pic>
        <p:nvPicPr>
          <p:cNvPr id="46083" name="Picture 2" descr="dolly"/>
          <p:cNvPicPr>
            <a:picLocks noChangeAspect="1" noChangeArrowheads="1"/>
          </p:cNvPicPr>
          <p:nvPr/>
        </p:nvPicPr>
        <p:blipFill>
          <a:blip r:embed="rId2" cstate="print"/>
          <a:srcRect/>
          <a:stretch>
            <a:fillRect/>
          </a:stretch>
        </p:blipFill>
        <p:spPr bwMode="auto">
          <a:xfrm>
            <a:off x="2286000" y="2071688"/>
            <a:ext cx="6013450" cy="41433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Image 2"/>
          <p:cNvPicPr>
            <a:picLocks noChangeAspect="1" noChangeArrowheads="1"/>
          </p:cNvPicPr>
          <p:nvPr/>
        </p:nvPicPr>
        <p:blipFill>
          <a:blip r:embed="rId2" cstate="print"/>
          <a:srcRect/>
          <a:stretch>
            <a:fillRect/>
          </a:stretch>
        </p:blipFill>
        <p:spPr bwMode="auto">
          <a:xfrm>
            <a:off x="482600" y="1628775"/>
            <a:ext cx="8235950" cy="31686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1"/>
          <p:cNvSpPr>
            <a:spLocks noGrp="1"/>
          </p:cNvSpPr>
          <p:nvPr>
            <p:ph type="title"/>
          </p:nvPr>
        </p:nvSpPr>
        <p:spPr/>
        <p:txBody>
          <a:bodyPr/>
          <a:lstStyle/>
          <a:p>
            <a:r>
              <a:rPr lang="fr-FR"/>
              <a:t>Consigne</a:t>
            </a:r>
          </a:p>
        </p:txBody>
      </p:sp>
      <p:sp>
        <p:nvSpPr>
          <p:cNvPr id="40963" name="Espace réservé du contenu 2"/>
          <p:cNvSpPr>
            <a:spLocks noGrp="1"/>
          </p:cNvSpPr>
          <p:nvPr>
            <p:ph idx="1"/>
          </p:nvPr>
        </p:nvSpPr>
        <p:spPr/>
        <p:txBody>
          <a:bodyPr/>
          <a:lstStyle/>
          <a:p>
            <a:r>
              <a:rPr lang="fr-FR" b="1" dirty="0"/>
              <a:t>A l’aide de tes connaissances et des documents présentés, explique comment les cellules de Paul se divisent pour régénérer ses organes. Construis ta réponse sous forme d’un texte illustré d’un schéma représentant la répartition d’une paire de chromosomes lors de la division d’une cellule et d’un graphique représentant la variation de la quantité d’ADN en fonction du temps.</a:t>
            </a:r>
            <a:endParaRPr lang="fr-FR"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img120.imageshack.us/img120/5043/pagedecahiermargeis2.jpg"/>
          <p:cNvPicPr>
            <a:picLocks noChangeAspect="1" noChangeArrowheads="1"/>
          </p:cNvPicPr>
          <p:nvPr/>
        </p:nvPicPr>
        <p:blipFill>
          <a:blip r:embed="rId2" cstate="print"/>
          <a:srcRect/>
          <a:stretch>
            <a:fillRect/>
          </a:stretch>
        </p:blipFill>
        <p:spPr bwMode="auto">
          <a:xfrm>
            <a:off x="1763713" y="138113"/>
            <a:ext cx="5178425" cy="6719887"/>
          </a:xfrm>
          <a:prstGeom prst="rect">
            <a:avLst/>
          </a:prstGeom>
          <a:noFill/>
          <a:ln w="9525">
            <a:noFill/>
            <a:miter lim="800000"/>
            <a:headEnd/>
            <a:tailEnd/>
          </a:ln>
        </p:spPr>
      </p:pic>
      <p:sp>
        <p:nvSpPr>
          <p:cNvPr id="41987"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1988" name="Connecteur droit avec flèche 5"/>
          <p:cNvCxnSpPr>
            <a:cxnSpLocks noChangeShapeType="1"/>
          </p:cNvCxnSpPr>
          <p:nvPr/>
        </p:nvCxnSpPr>
        <p:spPr bwMode="auto">
          <a:xfrm>
            <a:off x="2916238" y="5013325"/>
            <a:ext cx="0" cy="0"/>
          </a:xfrm>
          <a:prstGeom prst="straightConnector1">
            <a:avLst/>
          </a:prstGeom>
          <a:noFill/>
          <a:ln w="9525" algn="ctr">
            <a:solidFill>
              <a:schemeClr val="tx1"/>
            </a:solidFill>
            <a:round/>
            <a:headEnd/>
            <a:tailEnd type="arrow" w="med" len="med"/>
          </a:ln>
          <a:effectLst/>
        </p:spPr>
      </p:cxnSp>
      <p:pic>
        <p:nvPicPr>
          <p:cNvPr id="41989"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img120.imageshack.us/img120/5043/pagedecahiermargeis2.jpg"/>
          <p:cNvPicPr>
            <a:picLocks noChangeAspect="1" noChangeArrowheads="1"/>
          </p:cNvPicPr>
          <p:nvPr/>
        </p:nvPicPr>
        <p:blipFill>
          <a:blip r:embed="rId2" cstate="print"/>
          <a:srcRect/>
          <a:stretch>
            <a:fillRect/>
          </a:stretch>
        </p:blipFill>
        <p:spPr bwMode="auto">
          <a:xfrm>
            <a:off x="1755775" y="138113"/>
            <a:ext cx="5178425" cy="6719887"/>
          </a:xfrm>
          <a:prstGeom prst="rect">
            <a:avLst/>
          </a:prstGeom>
          <a:noFill/>
          <a:ln w="9525">
            <a:noFill/>
            <a:miter lim="800000"/>
            <a:headEnd/>
            <a:tailEnd/>
          </a:ln>
        </p:spPr>
      </p:pic>
      <p:cxnSp>
        <p:nvCxnSpPr>
          <p:cNvPr id="3" name="Connecteur droit avec flèche 2"/>
          <p:cNvCxnSpPr>
            <a:cxnSpLocks noChangeShapeType="1"/>
          </p:cNvCxnSpPr>
          <p:nvPr/>
        </p:nvCxnSpPr>
        <p:spPr bwMode="auto">
          <a:xfrm flipV="1">
            <a:off x="2916238" y="1700213"/>
            <a:ext cx="0" cy="3313112"/>
          </a:xfrm>
          <a:prstGeom prst="straightConnector1">
            <a:avLst/>
          </a:prstGeom>
          <a:noFill/>
          <a:ln w="9525" algn="ctr">
            <a:solidFill>
              <a:schemeClr val="tx1"/>
            </a:solidFill>
            <a:round/>
            <a:headEnd/>
            <a:tailEnd type="arrow" w="med" len="med"/>
          </a:ln>
          <a:effectLst/>
        </p:spPr>
      </p:cxnSp>
      <p:sp>
        <p:nvSpPr>
          <p:cNvPr id="4" name="ZoneTexte 3"/>
          <p:cNvSpPr txBox="1">
            <a:spLocks noChangeArrowheads="1"/>
          </p:cNvSpPr>
          <p:nvPr/>
        </p:nvSpPr>
        <p:spPr bwMode="auto">
          <a:xfrm>
            <a:off x="2555875" y="1341438"/>
            <a:ext cx="2663825" cy="368300"/>
          </a:xfrm>
          <a:prstGeom prst="rect">
            <a:avLst/>
          </a:prstGeom>
          <a:noFill/>
          <a:ln w="9525">
            <a:noFill/>
            <a:miter lim="800000"/>
            <a:headEnd/>
            <a:tailEnd/>
          </a:ln>
        </p:spPr>
        <p:txBody>
          <a:bodyPr>
            <a:spAutoFit/>
          </a:bodyPr>
          <a:lstStyle/>
          <a:p>
            <a:r>
              <a:rPr lang="fr-FR" altLang="fr-FR">
                <a:solidFill>
                  <a:schemeClr val="tx1"/>
                </a:solidFill>
              </a:rPr>
              <a:t>Y: quantité d’ADN en pg</a:t>
            </a:r>
          </a:p>
        </p:txBody>
      </p:sp>
      <p:cxnSp>
        <p:nvCxnSpPr>
          <p:cNvPr id="43013" name="Connecteur droit 5"/>
          <p:cNvCxnSpPr>
            <a:cxnSpLocks noChangeShapeType="1"/>
          </p:cNvCxnSpPr>
          <p:nvPr/>
        </p:nvCxnSpPr>
        <p:spPr bwMode="auto">
          <a:xfrm>
            <a:off x="2916238" y="4797425"/>
            <a:ext cx="0" cy="0"/>
          </a:xfrm>
          <a:prstGeom prst="line">
            <a:avLst/>
          </a:prstGeom>
          <a:noFill/>
          <a:ln w="9525" algn="ctr">
            <a:solidFill>
              <a:schemeClr val="tx1"/>
            </a:solidFill>
            <a:round/>
            <a:headEnd/>
            <a:tailEnd/>
          </a:ln>
          <a:effectLst/>
        </p:spPr>
      </p:cxnSp>
      <p:cxnSp>
        <p:nvCxnSpPr>
          <p:cNvPr id="43014" name="Connecteur droit 7"/>
          <p:cNvCxnSpPr>
            <a:cxnSpLocks noChangeShapeType="1"/>
          </p:cNvCxnSpPr>
          <p:nvPr/>
        </p:nvCxnSpPr>
        <p:spPr bwMode="auto">
          <a:xfrm>
            <a:off x="2827338" y="2420938"/>
            <a:ext cx="144462" cy="0"/>
          </a:xfrm>
          <a:prstGeom prst="line">
            <a:avLst/>
          </a:prstGeom>
          <a:noFill/>
          <a:ln w="9525" algn="ctr">
            <a:solidFill>
              <a:schemeClr val="tx1"/>
            </a:solidFill>
            <a:round/>
            <a:headEnd/>
            <a:tailEnd/>
          </a:ln>
          <a:effectLst/>
        </p:spPr>
      </p:cxnSp>
      <p:cxnSp>
        <p:nvCxnSpPr>
          <p:cNvPr id="43015" name="Connecteur droit 9"/>
          <p:cNvCxnSpPr>
            <a:cxnSpLocks noChangeShapeType="1"/>
          </p:cNvCxnSpPr>
          <p:nvPr/>
        </p:nvCxnSpPr>
        <p:spPr bwMode="auto">
          <a:xfrm>
            <a:off x="2843213" y="4579938"/>
            <a:ext cx="144462" cy="0"/>
          </a:xfrm>
          <a:prstGeom prst="line">
            <a:avLst/>
          </a:prstGeom>
          <a:noFill/>
          <a:ln w="9525" algn="ctr">
            <a:solidFill>
              <a:schemeClr val="tx1"/>
            </a:solidFill>
            <a:round/>
            <a:headEnd/>
            <a:tailEnd/>
          </a:ln>
          <a:effectLst/>
        </p:spPr>
      </p:cxnSp>
      <p:cxnSp>
        <p:nvCxnSpPr>
          <p:cNvPr id="43016" name="Connecteur droit 10"/>
          <p:cNvCxnSpPr>
            <a:cxnSpLocks noChangeShapeType="1"/>
          </p:cNvCxnSpPr>
          <p:nvPr/>
        </p:nvCxnSpPr>
        <p:spPr bwMode="auto">
          <a:xfrm>
            <a:off x="2849563" y="1989138"/>
            <a:ext cx="144462" cy="0"/>
          </a:xfrm>
          <a:prstGeom prst="line">
            <a:avLst/>
          </a:prstGeom>
          <a:noFill/>
          <a:ln w="9525" algn="ctr">
            <a:solidFill>
              <a:schemeClr val="tx1"/>
            </a:solidFill>
            <a:round/>
            <a:headEnd/>
            <a:tailEnd/>
          </a:ln>
          <a:effectLst/>
        </p:spPr>
      </p:cxnSp>
      <p:cxnSp>
        <p:nvCxnSpPr>
          <p:cNvPr id="43017" name="Connecteur droit 11"/>
          <p:cNvCxnSpPr>
            <a:cxnSpLocks noChangeShapeType="1"/>
          </p:cNvCxnSpPr>
          <p:nvPr/>
        </p:nvCxnSpPr>
        <p:spPr bwMode="auto">
          <a:xfrm>
            <a:off x="2843213" y="4149725"/>
            <a:ext cx="144462" cy="0"/>
          </a:xfrm>
          <a:prstGeom prst="line">
            <a:avLst/>
          </a:prstGeom>
          <a:noFill/>
          <a:ln w="9525" algn="ctr">
            <a:solidFill>
              <a:schemeClr val="tx1"/>
            </a:solidFill>
            <a:round/>
            <a:headEnd/>
            <a:tailEnd/>
          </a:ln>
          <a:effectLst/>
        </p:spPr>
      </p:cxnSp>
      <p:cxnSp>
        <p:nvCxnSpPr>
          <p:cNvPr id="43018" name="Connecteur droit 12"/>
          <p:cNvCxnSpPr>
            <a:cxnSpLocks noChangeShapeType="1"/>
          </p:cNvCxnSpPr>
          <p:nvPr/>
        </p:nvCxnSpPr>
        <p:spPr bwMode="auto">
          <a:xfrm>
            <a:off x="2843213" y="3716338"/>
            <a:ext cx="119062" cy="0"/>
          </a:xfrm>
          <a:prstGeom prst="line">
            <a:avLst/>
          </a:prstGeom>
          <a:noFill/>
          <a:ln w="9525" algn="ctr">
            <a:solidFill>
              <a:schemeClr val="tx1"/>
            </a:solidFill>
            <a:round/>
            <a:headEnd/>
            <a:tailEnd/>
          </a:ln>
          <a:effectLst/>
        </p:spPr>
      </p:cxnSp>
      <p:cxnSp>
        <p:nvCxnSpPr>
          <p:cNvPr id="43019" name="Connecteur droit 13"/>
          <p:cNvCxnSpPr>
            <a:cxnSpLocks noChangeShapeType="1"/>
          </p:cNvCxnSpPr>
          <p:nvPr/>
        </p:nvCxnSpPr>
        <p:spPr bwMode="auto">
          <a:xfrm>
            <a:off x="2825750" y="3284538"/>
            <a:ext cx="144463" cy="0"/>
          </a:xfrm>
          <a:prstGeom prst="line">
            <a:avLst/>
          </a:prstGeom>
          <a:noFill/>
          <a:ln w="9525" algn="ctr">
            <a:solidFill>
              <a:schemeClr val="tx1"/>
            </a:solidFill>
            <a:round/>
            <a:headEnd/>
            <a:tailEnd/>
          </a:ln>
          <a:effectLst/>
        </p:spPr>
      </p:cxnSp>
      <p:cxnSp>
        <p:nvCxnSpPr>
          <p:cNvPr id="43020" name="Connecteur droit 14"/>
          <p:cNvCxnSpPr>
            <a:cxnSpLocks noChangeShapeType="1"/>
          </p:cNvCxnSpPr>
          <p:nvPr/>
        </p:nvCxnSpPr>
        <p:spPr bwMode="auto">
          <a:xfrm>
            <a:off x="2830513" y="2857500"/>
            <a:ext cx="144462" cy="0"/>
          </a:xfrm>
          <a:prstGeom prst="line">
            <a:avLst/>
          </a:prstGeom>
          <a:noFill/>
          <a:ln w="9525" algn="ctr">
            <a:solidFill>
              <a:schemeClr val="tx1"/>
            </a:solidFill>
            <a:round/>
            <a:headEnd/>
            <a:tailEnd/>
          </a:ln>
          <a:effectLst/>
        </p:spPr>
      </p:cxnSp>
      <p:sp>
        <p:nvSpPr>
          <p:cNvPr id="21" name="ZoneTexte 20"/>
          <p:cNvSpPr txBox="1">
            <a:spLocks noChangeArrowheads="1"/>
          </p:cNvSpPr>
          <p:nvPr/>
        </p:nvSpPr>
        <p:spPr bwMode="auto">
          <a:xfrm>
            <a:off x="2559050" y="4395788"/>
            <a:ext cx="215900" cy="368300"/>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23" name="ZoneTexte 22"/>
          <p:cNvSpPr txBox="1">
            <a:spLocks noChangeArrowheads="1"/>
          </p:cNvSpPr>
          <p:nvPr/>
        </p:nvSpPr>
        <p:spPr bwMode="auto">
          <a:xfrm>
            <a:off x="2549525" y="3963988"/>
            <a:ext cx="215900" cy="369887"/>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24" name="ZoneTexte 23"/>
          <p:cNvSpPr txBox="1">
            <a:spLocks noChangeArrowheads="1"/>
          </p:cNvSpPr>
          <p:nvPr/>
        </p:nvSpPr>
        <p:spPr bwMode="auto">
          <a:xfrm>
            <a:off x="2559050" y="3530600"/>
            <a:ext cx="215900"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25" name="ZoneTexte 24"/>
          <p:cNvSpPr txBox="1">
            <a:spLocks noChangeArrowheads="1"/>
          </p:cNvSpPr>
          <p:nvPr/>
        </p:nvSpPr>
        <p:spPr bwMode="auto">
          <a:xfrm>
            <a:off x="2424113" y="2673350"/>
            <a:ext cx="487362" cy="369888"/>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26" name="ZoneTexte 25"/>
          <p:cNvSpPr txBox="1">
            <a:spLocks noChangeArrowheads="1"/>
          </p:cNvSpPr>
          <p:nvPr/>
        </p:nvSpPr>
        <p:spPr bwMode="auto">
          <a:xfrm>
            <a:off x="2559050" y="3100388"/>
            <a:ext cx="215900"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27" name="ZoneTexte 26"/>
          <p:cNvSpPr txBox="1">
            <a:spLocks noChangeArrowheads="1"/>
          </p:cNvSpPr>
          <p:nvPr/>
        </p:nvSpPr>
        <p:spPr bwMode="auto">
          <a:xfrm>
            <a:off x="2371725" y="1773238"/>
            <a:ext cx="500063" cy="368300"/>
          </a:xfrm>
          <a:prstGeom prst="rect">
            <a:avLst/>
          </a:prstGeom>
          <a:noFill/>
          <a:ln w="9525">
            <a:noFill/>
            <a:miter lim="800000"/>
            <a:headEnd/>
            <a:tailEnd/>
          </a:ln>
        </p:spPr>
        <p:txBody>
          <a:bodyPr>
            <a:spAutoFit/>
          </a:bodyPr>
          <a:lstStyle/>
          <a:p>
            <a:r>
              <a:rPr lang="fr-FR" altLang="fr-FR">
                <a:solidFill>
                  <a:schemeClr val="tx1"/>
                </a:solidFill>
              </a:rPr>
              <a:t>14</a:t>
            </a:r>
          </a:p>
        </p:txBody>
      </p:sp>
      <p:sp>
        <p:nvSpPr>
          <p:cNvPr id="28" name="ZoneTexte 27"/>
          <p:cNvSpPr txBox="1">
            <a:spLocks noChangeArrowheads="1"/>
          </p:cNvSpPr>
          <p:nvPr/>
        </p:nvSpPr>
        <p:spPr bwMode="auto">
          <a:xfrm>
            <a:off x="2439988" y="2228850"/>
            <a:ext cx="431800" cy="368300"/>
          </a:xfrm>
          <a:prstGeom prst="rect">
            <a:avLst/>
          </a:prstGeom>
          <a:noFill/>
          <a:ln w="9525">
            <a:noFill/>
            <a:miter lim="800000"/>
            <a:headEnd/>
            <a:tailEnd/>
          </a:ln>
        </p:spPr>
        <p:txBody>
          <a:bodyPr>
            <a:spAutoFit/>
          </a:bodyPr>
          <a:lstStyle/>
          <a:p>
            <a:r>
              <a:rPr lang="fr-FR" altLang="fr-FR">
                <a:solidFill>
                  <a:schemeClr val="tx1"/>
                </a:solidFill>
              </a:rPr>
              <a:t>12</a:t>
            </a:r>
          </a:p>
        </p:txBody>
      </p:sp>
      <p:cxnSp>
        <p:nvCxnSpPr>
          <p:cNvPr id="29" name="Connecteur droit avec flèche 28"/>
          <p:cNvCxnSpPr>
            <a:cxnSpLocks noChangeShapeType="1"/>
          </p:cNvCxnSpPr>
          <p:nvPr/>
        </p:nvCxnSpPr>
        <p:spPr bwMode="auto">
          <a:xfrm>
            <a:off x="2916238" y="5013325"/>
            <a:ext cx="3095625" cy="0"/>
          </a:xfrm>
          <a:prstGeom prst="straightConnector1">
            <a:avLst/>
          </a:prstGeom>
          <a:noFill/>
          <a:ln w="9525" algn="ctr">
            <a:solidFill>
              <a:schemeClr val="tx1"/>
            </a:solidFill>
            <a:round/>
            <a:headEnd/>
            <a:tailEnd type="arrow" w="med" len="med"/>
          </a:ln>
          <a:effectLst/>
        </p:spPr>
      </p:cxnSp>
      <p:sp>
        <p:nvSpPr>
          <p:cNvPr id="30" name="ZoneTexte 29"/>
          <p:cNvSpPr txBox="1">
            <a:spLocks noChangeArrowheads="1"/>
          </p:cNvSpPr>
          <p:nvPr/>
        </p:nvSpPr>
        <p:spPr bwMode="auto">
          <a:xfrm>
            <a:off x="5724525" y="5229225"/>
            <a:ext cx="1150938" cy="646113"/>
          </a:xfrm>
          <a:prstGeom prst="rect">
            <a:avLst/>
          </a:prstGeom>
          <a:noFill/>
          <a:ln w="9525">
            <a:noFill/>
            <a:miter lim="800000"/>
            <a:headEnd/>
            <a:tailEnd/>
          </a:ln>
        </p:spPr>
        <p:txBody>
          <a:bodyPr>
            <a:spAutoFit/>
          </a:bodyPr>
          <a:lstStyle/>
          <a:p>
            <a:r>
              <a:rPr lang="fr-FR" altLang="fr-FR">
                <a:solidFill>
                  <a:schemeClr val="tx1"/>
                </a:solidFill>
              </a:rPr>
              <a:t>X:Temps en jours</a:t>
            </a:r>
          </a:p>
        </p:txBody>
      </p:sp>
      <p:cxnSp>
        <p:nvCxnSpPr>
          <p:cNvPr id="43030" name="Connecteur droit 31"/>
          <p:cNvCxnSpPr>
            <a:cxnSpLocks noChangeShapeType="1"/>
          </p:cNvCxnSpPr>
          <p:nvPr/>
        </p:nvCxnSpPr>
        <p:spPr bwMode="auto">
          <a:xfrm flipV="1">
            <a:off x="3384550" y="4926013"/>
            <a:ext cx="0" cy="174625"/>
          </a:xfrm>
          <a:prstGeom prst="line">
            <a:avLst/>
          </a:prstGeom>
          <a:noFill/>
          <a:ln w="9525" algn="ctr">
            <a:solidFill>
              <a:schemeClr val="tx1"/>
            </a:solidFill>
            <a:round/>
            <a:headEnd/>
            <a:tailEnd/>
          </a:ln>
          <a:effectLst/>
        </p:spPr>
      </p:cxnSp>
      <p:cxnSp>
        <p:nvCxnSpPr>
          <p:cNvPr id="43031" name="Connecteur droit 37"/>
          <p:cNvCxnSpPr>
            <a:cxnSpLocks noChangeShapeType="1"/>
          </p:cNvCxnSpPr>
          <p:nvPr/>
        </p:nvCxnSpPr>
        <p:spPr bwMode="auto">
          <a:xfrm flipV="1">
            <a:off x="3887788" y="4926013"/>
            <a:ext cx="0" cy="174625"/>
          </a:xfrm>
          <a:prstGeom prst="line">
            <a:avLst/>
          </a:prstGeom>
          <a:noFill/>
          <a:ln w="9525" algn="ctr">
            <a:solidFill>
              <a:schemeClr val="tx1"/>
            </a:solidFill>
            <a:round/>
            <a:headEnd/>
            <a:tailEnd/>
          </a:ln>
          <a:effectLst/>
        </p:spPr>
      </p:cxnSp>
      <p:cxnSp>
        <p:nvCxnSpPr>
          <p:cNvPr id="43032" name="Connecteur droit 38"/>
          <p:cNvCxnSpPr>
            <a:cxnSpLocks noChangeShapeType="1"/>
          </p:cNvCxnSpPr>
          <p:nvPr/>
        </p:nvCxnSpPr>
        <p:spPr bwMode="auto">
          <a:xfrm flipV="1">
            <a:off x="4344988" y="4926013"/>
            <a:ext cx="0" cy="174625"/>
          </a:xfrm>
          <a:prstGeom prst="line">
            <a:avLst/>
          </a:prstGeom>
          <a:noFill/>
          <a:ln w="9525" algn="ctr">
            <a:solidFill>
              <a:schemeClr val="tx1"/>
            </a:solidFill>
            <a:round/>
            <a:headEnd/>
            <a:tailEnd/>
          </a:ln>
          <a:effectLst/>
        </p:spPr>
      </p:cxnSp>
      <p:cxnSp>
        <p:nvCxnSpPr>
          <p:cNvPr id="43033" name="Connecteur droit 39"/>
          <p:cNvCxnSpPr>
            <a:cxnSpLocks noChangeShapeType="1"/>
          </p:cNvCxnSpPr>
          <p:nvPr/>
        </p:nvCxnSpPr>
        <p:spPr bwMode="auto">
          <a:xfrm flipV="1">
            <a:off x="4859338" y="4941888"/>
            <a:ext cx="0" cy="173037"/>
          </a:xfrm>
          <a:prstGeom prst="line">
            <a:avLst/>
          </a:prstGeom>
          <a:noFill/>
          <a:ln w="9525" algn="ctr">
            <a:solidFill>
              <a:schemeClr val="tx1"/>
            </a:solidFill>
            <a:round/>
            <a:headEnd/>
            <a:tailEnd/>
          </a:ln>
          <a:effectLst/>
        </p:spPr>
      </p:cxnSp>
      <p:cxnSp>
        <p:nvCxnSpPr>
          <p:cNvPr id="43034" name="Connecteur droit 40"/>
          <p:cNvCxnSpPr>
            <a:cxnSpLocks noChangeShapeType="1"/>
          </p:cNvCxnSpPr>
          <p:nvPr/>
        </p:nvCxnSpPr>
        <p:spPr bwMode="auto">
          <a:xfrm flipV="1">
            <a:off x="5292725" y="4941888"/>
            <a:ext cx="0" cy="173037"/>
          </a:xfrm>
          <a:prstGeom prst="line">
            <a:avLst/>
          </a:prstGeom>
          <a:noFill/>
          <a:ln w="9525" algn="ctr">
            <a:solidFill>
              <a:schemeClr val="tx1"/>
            </a:solidFill>
            <a:round/>
            <a:headEnd/>
            <a:tailEnd/>
          </a:ln>
          <a:effectLst/>
        </p:spPr>
      </p:cxnSp>
      <p:sp>
        <p:nvSpPr>
          <p:cNvPr id="37" name="ZoneTexte 36"/>
          <p:cNvSpPr txBox="1">
            <a:spLocks noChangeArrowheads="1"/>
          </p:cNvSpPr>
          <p:nvPr/>
        </p:nvSpPr>
        <p:spPr bwMode="auto">
          <a:xfrm>
            <a:off x="3276600" y="5114925"/>
            <a:ext cx="287338" cy="369888"/>
          </a:xfrm>
          <a:prstGeom prst="rect">
            <a:avLst/>
          </a:prstGeom>
          <a:noFill/>
          <a:ln w="9525">
            <a:noFill/>
            <a:miter lim="800000"/>
            <a:headEnd/>
            <a:tailEnd/>
          </a:ln>
        </p:spPr>
        <p:txBody>
          <a:bodyPr>
            <a:spAutoFit/>
          </a:bodyPr>
          <a:lstStyle/>
          <a:p>
            <a:r>
              <a:rPr lang="fr-FR" altLang="fr-FR">
                <a:solidFill>
                  <a:schemeClr val="tx1"/>
                </a:solidFill>
              </a:rPr>
              <a:t>2</a:t>
            </a:r>
          </a:p>
        </p:txBody>
      </p:sp>
      <p:sp>
        <p:nvSpPr>
          <p:cNvPr id="43" name="ZoneTexte 42"/>
          <p:cNvSpPr txBox="1">
            <a:spLocks noChangeArrowheads="1"/>
          </p:cNvSpPr>
          <p:nvPr/>
        </p:nvSpPr>
        <p:spPr bwMode="auto">
          <a:xfrm>
            <a:off x="4184650" y="5114925"/>
            <a:ext cx="288925" cy="369888"/>
          </a:xfrm>
          <a:prstGeom prst="rect">
            <a:avLst/>
          </a:prstGeom>
          <a:noFill/>
          <a:ln w="9525">
            <a:noFill/>
            <a:miter lim="800000"/>
            <a:headEnd/>
            <a:tailEnd/>
          </a:ln>
        </p:spPr>
        <p:txBody>
          <a:bodyPr>
            <a:spAutoFit/>
          </a:bodyPr>
          <a:lstStyle/>
          <a:p>
            <a:r>
              <a:rPr lang="fr-FR" altLang="fr-FR">
                <a:solidFill>
                  <a:schemeClr val="tx1"/>
                </a:solidFill>
              </a:rPr>
              <a:t>6</a:t>
            </a:r>
          </a:p>
        </p:txBody>
      </p:sp>
      <p:sp>
        <p:nvSpPr>
          <p:cNvPr id="44" name="ZoneTexte 43"/>
          <p:cNvSpPr txBox="1">
            <a:spLocks noChangeArrowheads="1"/>
          </p:cNvSpPr>
          <p:nvPr/>
        </p:nvSpPr>
        <p:spPr bwMode="auto">
          <a:xfrm>
            <a:off x="3741738" y="5114925"/>
            <a:ext cx="287337" cy="369888"/>
          </a:xfrm>
          <a:prstGeom prst="rect">
            <a:avLst/>
          </a:prstGeom>
          <a:noFill/>
          <a:ln w="9525">
            <a:noFill/>
            <a:miter lim="800000"/>
            <a:headEnd/>
            <a:tailEnd/>
          </a:ln>
        </p:spPr>
        <p:txBody>
          <a:bodyPr>
            <a:spAutoFit/>
          </a:bodyPr>
          <a:lstStyle/>
          <a:p>
            <a:r>
              <a:rPr lang="fr-FR" altLang="fr-FR">
                <a:solidFill>
                  <a:schemeClr val="tx1"/>
                </a:solidFill>
              </a:rPr>
              <a:t>4</a:t>
            </a:r>
          </a:p>
        </p:txBody>
      </p:sp>
      <p:sp>
        <p:nvSpPr>
          <p:cNvPr id="45" name="ZoneTexte 44"/>
          <p:cNvSpPr txBox="1">
            <a:spLocks noChangeArrowheads="1"/>
          </p:cNvSpPr>
          <p:nvPr/>
        </p:nvSpPr>
        <p:spPr bwMode="auto">
          <a:xfrm>
            <a:off x="4716463" y="5116513"/>
            <a:ext cx="287337" cy="369887"/>
          </a:xfrm>
          <a:prstGeom prst="rect">
            <a:avLst/>
          </a:prstGeom>
          <a:noFill/>
          <a:ln w="9525">
            <a:noFill/>
            <a:miter lim="800000"/>
            <a:headEnd/>
            <a:tailEnd/>
          </a:ln>
        </p:spPr>
        <p:txBody>
          <a:bodyPr>
            <a:spAutoFit/>
          </a:bodyPr>
          <a:lstStyle/>
          <a:p>
            <a:r>
              <a:rPr lang="fr-FR" altLang="fr-FR">
                <a:solidFill>
                  <a:schemeClr val="tx1"/>
                </a:solidFill>
              </a:rPr>
              <a:t>8</a:t>
            </a:r>
          </a:p>
        </p:txBody>
      </p:sp>
      <p:sp>
        <p:nvSpPr>
          <p:cNvPr id="46" name="ZoneTexte 45"/>
          <p:cNvSpPr txBox="1">
            <a:spLocks noChangeArrowheads="1"/>
          </p:cNvSpPr>
          <p:nvPr/>
        </p:nvSpPr>
        <p:spPr bwMode="auto">
          <a:xfrm>
            <a:off x="5076825" y="5116513"/>
            <a:ext cx="431800" cy="369887"/>
          </a:xfrm>
          <a:prstGeom prst="rect">
            <a:avLst/>
          </a:prstGeom>
          <a:noFill/>
          <a:ln w="9525">
            <a:noFill/>
            <a:miter lim="800000"/>
            <a:headEnd/>
            <a:tailEnd/>
          </a:ln>
        </p:spPr>
        <p:txBody>
          <a:bodyPr>
            <a:spAutoFit/>
          </a:bodyPr>
          <a:lstStyle/>
          <a:p>
            <a:r>
              <a:rPr lang="fr-FR" altLang="fr-FR">
                <a:solidFill>
                  <a:schemeClr val="tx1"/>
                </a:solidFill>
              </a:rPr>
              <a:t>10</a:t>
            </a:r>
          </a:p>
        </p:txBody>
      </p:sp>
      <p:sp>
        <p:nvSpPr>
          <p:cNvPr id="47" name="ZoneTexte 46"/>
          <p:cNvSpPr txBox="1">
            <a:spLocks noChangeArrowheads="1"/>
          </p:cNvSpPr>
          <p:nvPr/>
        </p:nvSpPr>
        <p:spPr bwMode="auto">
          <a:xfrm>
            <a:off x="2562225" y="5106988"/>
            <a:ext cx="287338" cy="369887"/>
          </a:xfrm>
          <a:prstGeom prst="rect">
            <a:avLst/>
          </a:prstGeom>
          <a:noFill/>
          <a:ln w="9525">
            <a:noFill/>
            <a:miter lim="800000"/>
            <a:headEnd/>
            <a:tailEnd/>
          </a:ln>
        </p:spPr>
        <p:txBody>
          <a:bodyPr>
            <a:spAutoFit/>
          </a:bodyPr>
          <a:lstStyle/>
          <a:p>
            <a:r>
              <a:rPr lang="fr-FR" altLang="fr-FR">
                <a:solidFill>
                  <a:schemeClr val="tx1"/>
                </a:solidFill>
              </a:rPr>
              <a:t>0</a:t>
            </a:r>
          </a:p>
        </p:txBody>
      </p:sp>
      <p:sp>
        <p:nvSpPr>
          <p:cNvPr id="42" name="Étoile à 4 branches 41"/>
          <p:cNvSpPr>
            <a:spLocks noChangeArrowheads="1"/>
          </p:cNvSpPr>
          <p:nvPr/>
        </p:nvSpPr>
        <p:spPr bwMode="auto">
          <a:xfrm rot="2558095">
            <a:off x="2830513" y="3357563"/>
            <a:ext cx="234950"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49" name="Étoile à 4 branches 48"/>
          <p:cNvSpPr>
            <a:spLocks noChangeArrowheads="1"/>
          </p:cNvSpPr>
          <p:nvPr/>
        </p:nvSpPr>
        <p:spPr bwMode="auto">
          <a:xfrm rot="2558095">
            <a:off x="3267075" y="3382963"/>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0" name="Étoile à 4 branches 49"/>
          <p:cNvSpPr>
            <a:spLocks noChangeArrowheads="1"/>
          </p:cNvSpPr>
          <p:nvPr/>
        </p:nvSpPr>
        <p:spPr bwMode="auto">
          <a:xfrm rot="2558095">
            <a:off x="3549650" y="1781175"/>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1" name="Étoile à 4 branches 50"/>
          <p:cNvSpPr>
            <a:spLocks noChangeArrowheads="1"/>
          </p:cNvSpPr>
          <p:nvPr/>
        </p:nvSpPr>
        <p:spPr bwMode="auto">
          <a:xfrm rot="2558095">
            <a:off x="4024313" y="1793875"/>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2" name="Étoile à 4 branches 51"/>
          <p:cNvSpPr>
            <a:spLocks noChangeArrowheads="1"/>
          </p:cNvSpPr>
          <p:nvPr/>
        </p:nvSpPr>
        <p:spPr bwMode="auto">
          <a:xfrm rot="2558095">
            <a:off x="4068763" y="3382963"/>
            <a:ext cx="233362"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3" name="Étoile à 4 branches 52"/>
          <p:cNvSpPr>
            <a:spLocks noChangeArrowheads="1"/>
          </p:cNvSpPr>
          <p:nvPr/>
        </p:nvSpPr>
        <p:spPr bwMode="auto">
          <a:xfrm rot="2558095">
            <a:off x="4454525" y="3382963"/>
            <a:ext cx="233363" cy="174625"/>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4" name="Étoile à 4 branches 53"/>
          <p:cNvSpPr>
            <a:spLocks noChangeArrowheads="1"/>
          </p:cNvSpPr>
          <p:nvPr/>
        </p:nvSpPr>
        <p:spPr bwMode="auto">
          <a:xfrm rot="2558095">
            <a:off x="5175250" y="1804988"/>
            <a:ext cx="233363"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sp>
        <p:nvSpPr>
          <p:cNvPr id="55" name="Étoile à 4 branches 54"/>
          <p:cNvSpPr>
            <a:spLocks noChangeArrowheads="1"/>
          </p:cNvSpPr>
          <p:nvPr/>
        </p:nvSpPr>
        <p:spPr bwMode="auto">
          <a:xfrm rot="2558095">
            <a:off x="4672013" y="1804988"/>
            <a:ext cx="233362" cy="173037"/>
          </a:xfrm>
          <a:prstGeom prst="star4">
            <a:avLst>
              <a:gd name="adj" fmla="val 12500"/>
            </a:avLst>
          </a:prstGeom>
          <a:solidFill>
            <a:srgbClr val="00B8FF"/>
          </a:solidFill>
          <a:ln w="9525" algn="ctr">
            <a:solidFill>
              <a:schemeClr val="tx1"/>
            </a:solidFill>
            <a:round/>
            <a:headEnd/>
            <a:tailEnd/>
          </a:ln>
          <a:effectLst/>
        </p:spPr>
        <p:txBody>
          <a:bodyPr/>
          <a:lstStyle/>
          <a:p>
            <a:endParaRPr lang="fr-FR" altLang="fr-FR"/>
          </a:p>
        </p:txBody>
      </p:sp>
      <p:cxnSp>
        <p:nvCxnSpPr>
          <p:cNvPr id="56" name="Connecteur droit 55"/>
          <p:cNvCxnSpPr>
            <a:cxnSpLocks noChangeShapeType="1"/>
          </p:cNvCxnSpPr>
          <p:nvPr/>
        </p:nvCxnSpPr>
        <p:spPr bwMode="auto">
          <a:xfrm>
            <a:off x="2959100" y="3460750"/>
            <a:ext cx="388938" cy="9525"/>
          </a:xfrm>
          <a:prstGeom prst="line">
            <a:avLst/>
          </a:prstGeom>
          <a:noFill/>
          <a:ln w="9525" algn="ctr">
            <a:solidFill>
              <a:schemeClr val="tx1"/>
            </a:solidFill>
            <a:round/>
            <a:headEnd/>
            <a:tailEnd/>
          </a:ln>
          <a:effectLst/>
        </p:spPr>
      </p:cxnSp>
      <p:cxnSp>
        <p:nvCxnSpPr>
          <p:cNvPr id="59" name="Connecteur droit 58"/>
          <p:cNvCxnSpPr>
            <a:cxnSpLocks noChangeShapeType="1"/>
          </p:cNvCxnSpPr>
          <p:nvPr/>
        </p:nvCxnSpPr>
        <p:spPr bwMode="auto">
          <a:xfrm flipV="1">
            <a:off x="3384550" y="1892300"/>
            <a:ext cx="282575" cy="1550988"/>
          </a:xfrm>
          <a:prstGeom prst="line">
            <a:avLst/>
          </a:prstGeom>
          <a:noFill/>
          <a:ln w="9525" algn="ctr">
            <a:solidFill>
              <a:schemeClr val="tx1"/>
            </a:solidFill>
            <a:round/>
            <a:headEnd/>
            <a:tailEnd/>
          </a:ln>
          <a:effectLst/>
        </p:spPr>
      </p:cxnSp>
      <p:cxnSp>
        <p:nvCxnSpPr>
          <p:cNvPr id="61" name="Connecteur droit 60"/>
          <p:cNvCxnSpPr>
            <a:cxnSpLocks noChangeShapeType="1"/>
          </p:cNvCxnSpPr>
          <p:nvPr/>
        </p:nvCxnSpPr>
        <p:spPr bwMode="auto">
          <a:xfrm>
            <a:off x="3741738" y="1881188"/>
            <a:ext cx="339725" cy="0"/>
          </a:xfrm>
          <a:prstGeom prst="line">
            <a:avLst/>
          </a:prstGeom>
          <a:noFill/>
          <a:ln w="9525" algn="ctr">
            <a:solidFill>
              <a:schemeClr val="tx1"/>
            </a:solidFill>
            <a:round/>
            <a:headEnd/>
            <a:tailEnd/>
          </a:ln>
          <a:effectLst/>
        </p:spPr>
      </p:cxnSp>
      <p:cxnSp>
        <p:nvCxnSpPr>
          <p:cNvPr id="84993" name="Connecteur droit 84992"/>
          <p:cNvCxnSpPr>
            <a:cxnSpLocks noChangeShapeType="1"/>
          </p:cNvCxnSpPr>
          <p:nvPr/>
        </p:nvCxnSpPr>
        <p:spPr bwMode="auto">
          <a:xfrm>
            <a:off x="4140200" y="1951038"/>
            <a:ext cx="44450" cy="1455737"/>
          </a:xfrm>
          <a:prstGeom prst="line">
            <a:avLst/>
          </a:prstGeom>
          <a:noFill/>
          <a:ln w="9525" algn="ctr">
            <a:solidFill>
              <a:schemeClr val="tx1"/>
            </a:solidFill>
            <a:round/>
            <a:headEnd/>
            <a:tailEnd/>
          </a:ln>
          <a:effectLst/>
        </p:spPr>
      </p:cxnSp>
      <p:cxnSp>
        <p:nvCxnSpPr>
          <p:cNvPr id="84999" name="Connecteur droit 84998"/>
          <p:cNvCxnSpPr>
            <a:cxnSpLocks noChangeShapeType="1"/>
          </p:cNvCxnSpPr>
          <p:nvPr/>
        </p:nvCxnSpPr>
        <p:spPr bwMode="auto">
          <a:xfrm flipV="1">
            <a:off x="4211638" y="3470275"/>
            <a:ext cx="288925" cy="0"/>
          </a:xfrm>
          <a:prstGeom prst="line">
            <a:avLst/>
          </a:prstGeom>
          <a:noFill/>
          <a:ln w="9525" algn="ctr">
            <a:solidFill>
              <a:schemeClr val="tx1"/>
            </a:solidFill>
            <a:round/>
            <a:headEnd/>
            <a:tailEnd/>
          </a:ln>
          <a:effectLst/>
        </p:spPr>
      </p:cxnSp>
      <p:cxnSp>
        <p:nvCxnSpPr>
          <p:cNvPr id="85002" name="Connecteur droit 85001"/>
          <p:cNvCxnSpPr>
            <a:cxnSpLocks noChangeShapeType="1"/>
          </p:cNvCxnSpPr>
          <p:nvPr/>
        </p:nvCxnSpPr>
        <p:spPr bwMode="auto">
          <a:xfrm flipV="1">
            <a:off x="4572000" y="1957388"/>
            <a:ext cx="217488" cy="1449387"/>
          </a:xfrm>
          <a:prstGeom prst="line">
            <a:avLst/>
          </a:prstGeom>
          <a:noFill/>
          <a:ln w="9525" algn="ctr">
            <a:solidFill>
              <a:schemeClr val="tx1"/>
            </a:solidFill>
            <a:round/>
            <a:headEnd/>
            <a:tailEnd/>
          </a:ln>
          <a:effectLst/>
        </p:spPr>
      </p:cxnSp>
      <p:cxnSp>
        <p:nvCxnSpPr>
          <p:cNvPr id="85004" name="Connecteur droit 85003"/>
          <p:cNvCxnSpPr>
            <a:cxnSpLocks noChangeShapeType="1"/>
          </p:cNvCxnSpPr>
          <p:nvPr/>
        </p:nvCxnSpPr>
        <p:spPr bwMode="auto">
          <a:xfrm>
            <a:off x="4859338" y="1892300"/>
            <a:ext cx="360362" cy="0"/>
          </a:xfrm>
          <a:prstGeom prst="line">
            <a:avLst/>
          </a:prstGeom>
          <a:noFill/>
          <a:ln w="9525" algn="ctr">
            <a:solidFill>
              <a:schemeClr val="tx1"/>
            </a:solidFill>
            <a:round/>
            <a:headEnd/>
            <a:tailEnd/>
          </a:ln>
          <a:effectLst/>
        </p:spPr>
      </p:cxnSp>
      <p:sp>
        <p:nvSpPr>
          <p:cNvPr id="85007" name="Triangle rectangle 85006"/>
          <p:cNvSpPr>
            <a:spLocks noChangeArrowheads="1"/>
          </p:cNvSpPr>
          <p:nvPr/>
        </p:nvSpPr>
        <p:spPr bwMode="auto">
          <a:xfrm rot="-5400000">
            <a:off x="3916363" y="2587625"/>
            <a:ext cx="1509712" cy="236538"/>
          </a:xfrm>
          <a:prstGeom prst="rtTriangle">
            <a:avLst/>
          </a:prstGeom>
          <a:solidFill>
            <a:srgbClr val="00B8FF"/>
          </a:solidFill>
          <a:ln w="9525" algn="ctr">
            <a:solidFill>
              <a:schemeClr val="tx1"/>
            </a:solidFill>
            <a:round/>
            <a:headEnd/>
            <a:tailEnd/>
          </a:ln>
          <a:effectLst/>
        </p:spPr>
        <p:txBody>
          <a:bodyPr/>
          <a:lstStyle/>
          <a:p>
            <a:endParaRPr lang="fr-FR" altLang="fr-FR"/>
          </a:p>
        </p:txBody>
      </p:sp>
      <p:sp>
        <p:nvSpPr>
          <p:cNvPr id="85009" name="Triangle rectangle 85008"/>
          <p:cNvSpPr>
            <a:spLocks noChangeArrowheads="1"/>
          </p:cNvSpPr>
          <p:nvPr/>
        </p:nvSpPr>
        <p:spPr bwMode="auto">
          <a:xfrm>
            <a:off x="4111625" y="1927225"/>
            <a:ext cx="195263" cy="1533525"/>
          </a:xfrm>
          <a:prstGeom prst="rtTriangle">
            <a:avLst/>
          </a:prstGeom>
          <a:solidFill>
            <a:srgbClr val="FF0000"/>
          </a:solidFill>
          <a:ln w="9525" algn="ctr">
            <a:solidFill>
              <a:schemeClr val="tx1"/>
            </a:solidFill>
            <a:round/>
            <a:headEnd/>
            <a:tailEnd/>
          </a:ln>
        </p:spPr>
        <p:txBody>
          <a:bodyPr/>
          <a:lstStyle/>
          <a:p>
            <a:endParaRPr lang="fr-FR" altLang="fr-FR"/>
          </a:p>
        </p:txBody>
      </p:sp>
      <p:sp>
        <p:nvSpPr>
          <p:cNvPr id="85011" name="ZoneTexte 85010"/>
          <p:cNvSpPr txBox="1">
            <a:spLocks noChangeArrowheads="1"/>
          </p:cNvSpPr>
          <p:nvPr/>
        </p:nvSpPr>
        <p:spPr bwMode="auto">
          <a:xfrm>
            <a:off x="3203575" y="3563938"/>
            <a:ext cx="1385888" cy="831850"/>
          </a:xfrm>
          <a:prstGeom prst="rect">
            <a:avLst/>
          </a:prstGeom>
          <a:noFill/>
          <a:ln w="9525">
            <a:noFill/>
            <a:miter lim="800000"/>
            <a:headEnd/>
            <a:tailEnd/>
          </a:ln>
        </p:spPr>
        <p:txBody>
          <a:bodyPr>
            <a:spAutoFit/>
          </a:bodyPr>
          <a:lstStyle/>
          <a:p>
            <a:r>
              <a:rPr lang="fr-FR" altLang="fr-FR" sz="1600">
                <a:solidFill>
                  <a:srgbClr val="FF0000"/>
                </a:solidFill>
              </a:rPr>
              <a:t>Division des chromosomes doubles</a:t>
            </a:r>
          </a:p>
        </p:txBody>
      </p:sp>
      <p:sp>
        <p:nvSpPr>
          <p:cNvPr id="85" name="ZoneTexte 84"/>
          <p:cNvSpPr txBox="1">
            <a:spLocks noChangeArrowheads="1"/>
          </p:cNvSpPr>
          <p:nvPr/>
        </p:nvSpPr>
        <p:spPr bwMode="auto">
          <a:xfrm>
            <a:off x="4495800" y="3613150"/>
            <a:ext cx="1731963" cy="831850"/>
          </a:xfrm>
          <a:prstGeom prst="rect">
            <a:avLst/>
          </a:prstGeom>
          <a:noFill/>
          <a:ln w="9525">
            <a:noFill/>
            <a:miter lim="800000"/>
            <a:headEnd/>
            <a:tailEnd/>
          </a:ln>
        </p:spPr>
        <p:txBody>
          <a:bodyPr>
            <a:spAutoFit/>
          </a:bodyPr>
          <a:lstStyle/>
          <a:p>
            <a:r>
              <a:rPr lang="fr-FR" altLang="fr-FR" sz="1600">
                <a:solidFill>
                  <a:srgbClr val="00B0F0"/>
                </a:solidFill>
              </a:rPr>
              <a:t>Duplication des chromosomes simples</a:t>
            </a:r>
          </a:p>
        </p:txBody>
      </p:sp>
      <p:pic>
        <p:nvPicPr>
          <p:cNvPr id="87" name="Image 2"/>
          <p:cNvPicPr>
            <a:picLocks noChangeAspect="1" noChangeArrowheads="1"/>
          </p:cNvPicPr>
          <p:nvPr/>
        </p:nvPicPr>
        <p:blipFill>
          <a:blip r:embed="rId3" cstate="print"/>
          <a:srcRect/>
          <a:stretch>
            <a:fillRect/>
          </a:stretch>
        </p:blipFill>
        <p:spPr bwMode="auto">
          <a:xfrm>
            <a:off x="2759075" y="4316413"/>
            <a:ext cx="1631950" cy="588962"/>
          </a:xfrm>
          <a:prstGeom prst="rect">
            <a:avLst/>
          </a:prstGeom>
          <a:noFill/>
          <a:ln w="9525">
            <a:noFill/>
            <a:miter lim="800000"/>
            <a:headEnd/>
            <a:tailEnd/>
          </a:ln>
        </p:spPr>
      </p:pic>
      <p:pic>
        <p:nvPicPr>
          <p:cNvPr id="88" name="Image 1"/>
          <p:cNvPicPr>
            <a:picLocks noChangeAspect="1" noChangeArrowheads="1"/>
          </p:cNvPicPr>
          <p:nvPr/>
        </p:nvPicPr>
        <p:blipFill>
          <a:blip r:embed="rId4" cstate="print"/>
          <a:srcRect/>
          <a:stretch>
            <a:fillRect/>
          </a:stretch>
        </p:blipFill>
        <p:spPr bwMode="auto">
          <a:xfrm>
            <a:off x="4535488" y="4351338"/>
            <a:ext cx="1692275" cy="590550"/>
          </a:xfrm>
          <a:prstGeom prst="rect">
            <a:avLst/>
          </a:prstGeom>
          <a:noFill/>
          <a:ln w="9525">
            <a:noFill/>
            <a:miter lim="800000"/>
            <a:headEnd/>
            <a:tailEnd/>
          </a:ln>
        </p:spPr>
      </p:pic>
      <p:sp>
        <p:nvSpPr>
          <p:cNvPr id="43062" name="ZoneTexte 85012"/>
          <p:cNvSpPr txBox="1">
            <a:spLocks noChangeArrowheads="1"/>
          </p:cNvSpPr>
          <p:nvPr/>
        </p:nvSpPr>
        <p:spPr bwMode="auto">
          <a:xfrm>
            <a:off x="1908175" y="5805488"/>
            <a:ext cx="4608513" cy="646112"/>
          </a:xfrm>
          <a:prstGeom prst="rect">
            <a:avLst/>
          </a:prstGeom>
          <a:noFill/>
          <a:ln w="9525">
            <a:noFill/>
            <a:miter lim="800000"/>
            <a:headEnd/>
            <a:tailEnd/>
          </a:ln>
        </p:spPr>
        <p:txBody>
          <a:bodyPr>
            <a:spAutoFit/>
          </a:bodyPr>
          <a:lstStyle/>
          <a:p>
            <a:r>
              <a:rPr lang="fr-FR" altLang="fr-FR">
                <a:solidFill>
                  <a:schemeClr val="tx1"/>
                </a:solidFill>
              </a:rPr>
              <a:t>Titre: Evolution de la quantité d’ADN dans une cellule en pg en fonction du temps en jours.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5"/>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3"/>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54"/>
                                        </p:tgtEl>
                                        <p:attrNameLst>
                                          <p:attrName>style.visibility</p:attrName>
                                        </p:attrNameLst>
                                      </p:cBhvr>
                                      <p:to>
                                        <p:strVal val="visible"/>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ntr" presetSubtype="0" fill="hold" nodeType="clickEffect">
                                  <p:stCondLst>
                                    <p:cond delay="0"/>
                                  </p:stCondLst>
                                  <p:childTnLst>
                                    <p:set>
                                      <p:cBhvr>
                                        <p:cTn id="106" dur="1" fill="hold">
                                          <p:stCondLst>
                                            <p:cond delay="0"/>
                                          </p:stCondLst>
                                        </p:cTn>
                                        <p:tgtEl>
                                          <p:spTgt spid="56"/>
                                        </p:tgtEl>
                                        <p:attrNameLst>
                                          <p:attrName>style.visibility</p:attrName>
                                        </p:attrNameLst>
                                      </p:cBhvr>
                                      <p:to>
                                        <p:strVal val="visible"/>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 presetClass="entr" presetSubtype="0" fill="hold" nodeType="clickEffect">
                                  <p:stCondLst>
                                    <p:cond delay="0"/>
                                  </p:stCondLst>
                                  <p:childTnLst>
                                    <p:set>
                                      <p:cBhvr>
                                        <p:cTn id="110" dur="1" fill="hold">
                                          <p:stCondLst>
                                            <p:cond delay="0"/>
                                          </p:stCondLst>
                                        </p:cTn>
                                        <p:tgtEl>
                                          <p:spTgt spid="59"/>
                                        </p:tgtEl>
                                        <p:attrNameLst>
                                          <p:attrName>style.visibility</p:attrName>
                                        </p:attrNameLst>
                                      </p:cBhvr>
                                      <p:to>
                                        <p:strVal val="visible"/>
                                      </p:to>
                                    </p:se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 presetClass="entr" presetSubtype="0" fill="hold" nodeType="clickEffect">
                                  <p:stCondLst>
                                    <p:cond delay="0"/>
                                  </p:stCondLst>
                                  <p:childTnLst>
                                    <p:set>
                                      <p:cBhvr>
                                        <p:cTn id="114" dur="1" fill="hold">
                                          <p:stCondLst>
                                            <p:cond delay="0"/>
                                          </p:stCondLst>
                                        </p:cTn>
                                        <p:tgtEl>
                                          <p:spTgt spid="61"/>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nodeType="clickEffect">
                                  <p:stCondLst>
                                    <p:cond delay="0"/>
                                  </p:stCondLst>
                                  <p:childTnLst>
                                    <p:set>
                                      <p:cBhvr>
                                        <p:cTn id="118" dur="1" fill="hold">
                                          <p:stCondLst>
                                            <p:cond delay="0"/>
                                          </p:stCondLst>
                                        </p:cTn>
                                        <p:tgtEl>
                                          <p:spTgt spid="84993"/>
                                        </p:tgtEl>
                                        <p:attrNameLst>
                                          <p:attrName>style.visibility</p:attrName>
                                        </p:attrNameLst>
                                      </p:cBhvr>
                                      <p:to>
                                        <p:strVal val="visible"/>
                                      </p:to>
                                    </p:se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1" presetClass="entr" presetSubtype="0" fill="hold" nodeType="clickEffect">
                                  <p:stCondLst>
                                    <p:cond delay="0"/>
                                  </p:stCondLst>
                                  <p:childTnLst>
                                    <p:set>
                                      <p:cBhvr>
                                        <p:cTn id="122" dur="1" fill="hold">
                                          <p:stCondLst>
                                            <p:cond delay="0"/>
                                          </p:stCondLst>
                                        </p:cTn>
                                        <p:tgtEl>
                                          <p:spTgt spid="84999"/>
                                        </p:tgtEl>
                                        <p:attrNameLst>
                                          <p:attrName>style.visibility</p:attrName>
                                        </p:attrNameLst>
                                      </p:cBhvr>
                                      <p:to>
                                        <p:strVal val="visible"/>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1" presetClass="entr" presetSubtype="0" fill="hold" nodeType="clickEffect">
                                  <p:stCondLst>
                                    <p:cond delay="0"/>
                                  </p:stCondLst>
                                  <p:childTnLst>
                                    <p:set>
                                      <p:cBhvr>
                                        <p:cTn id="126" dur="1" fill="hold">
                                          <p:stCondLst>
                                            <p:cond delay="0"/>
                                          </p:stCondLst>
                                        </p:cTn>
                                        <p:tgtEl>
                                          <p:spTgt spid="85002"/>
                                        </p:tgtEl>
                                        <p:attrNameLst>
                                          <p:attrName>style.visibility</p:attrName>
                                        </p:attrNameLst>
                                      </p:cBhvr>
                                      <p:to>
                                        <p:strVal val="visibl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 presetClass="entr" presetSubtype="0" fill="hold" nodeType="clickEffect">
                                  <p:stCondLst>
                                    <p:cond delay="0"/>
                                  </p:stCondLst>
                                  <p:childTnLst>
                                    <p:set>
                                      <p:cBhvr>
                                        <p:cTn id="130" dur="1" fill="hold">
                                          <p:stCondLst>
                                            <p:cond delay="0"/>
                                          </p:stCondLst>
                                        </p:cTn>
                                        <p:tgtEl>
                                          <p:spTgt spid="85004"/>
                                        </p:tgtEl>
                                        <p:attrNameLst>
                                          <p:attrName>style.visibility</p:attrName>
                                        </p:attrNameLst>
                                      </p:cBhvr>
                                      <p:to>
                                        <p:strVal val="visible"/>
                                      </p:to>
                                    </p:set>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85009"/>
                                        </p:tgtEl>
                                        <p:attrNameLst>
                                          <p:attrName>style.visibility</p:attrName>
                                        </p:attrNameLst>
                                      </p:cBhvr>
                                      <p:to>
                                        <p:strVal val="visible"/>
                                      </p:to>
                                    </p:se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85011"/>
                                        </p:tgtEl>
                                        <p:attrNameLst>
                                          <p:attrName>style.visibility</p:attrName>
                                        </p:attrNameLst>
                                      </p:cBhvr>
                                      <p:to>
                                        <p:strVal val="visible"/>
                                      </p:to>
                                    </p:set>
                                  </p:childTnLst>
                                </p:cTn>
                              </p:par>
                            </p:childTnLst>
                          </p:cTn>
                        </p:par>
                      </p:childTnLst>
                    </p:cTn>
                  </p:par>
                  <p:par>
                    <p:cTn id="139" fill="hold" nodeType="clickPar">
                      <p:stCondLst>
                        <p:cond delay="indefinite"/>
                      </p:stCondLst>
                      <p:childTnLst>
                        <p:par>
                          <p:cTn id="140" fill="hold" nodeType="withGroup">
                            <p:stCondLst>
                              <p:cond delay="0"/>
                            </p:stCondLst>
                            <p:childTnLst>
                              <p:par>
                                <p:cTn id="141" presetID="1" presetClass="entr" presetSubtype="0" fill="hold" nodeType="clickEffect">
                                  <p:stCondLst>
                                    <p:cond delay="0"/>
                                  </p:stCondLst>
                                  <p:childTnLst>
                                    <p:set>
                                      <p:cBhvr>
                                        <p:cTn id="142" dur="1" fill="hold">
                                          <p:stCondLst>
                                            <p:cond delay="0"/>
                                          </p:stCondLst>
                                        </p:cTn>
                                        <p:tgtEl>
                                          <p:spTgt spid="8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85007"/>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8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nodeType="clickEffect">
                                  <p:stCondLst>
                                    <p:cond delay="0"/>
                                  </p:stCondLst>
                                  <p:childTnLst>
                                    <p:set>
                                      <p:cBhvr>
                                        <p:cTn id="154"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3" grpId="0"/>
      <p:bldP spid="24" grpId="0"/>
      <p:bldP spid="25" grpId="0"/>
      <p:bldP spid="26" grpId="0"/>
      <p:bldP spid="27" grpId="0"/>
      <p:bldP spid="28" grpId="0"/>
      <p:bldP spid="30" grpId="0"/>
      <p:bldP spid="37" grpId="0"/>
      <p:bldP spid="43" grpId="0"/>
      <p:bldP spid="44" grpId="0"/>
      <p:bldP spid="45" grpId="0"/>
      <p:bldP spid="46" grpId="0"/>
      <p:bldP spid="47" grpId="0"/>
      <p:bldP spid="42" grpId="0" animBg="1"/>
      <p:bldP spid="49" grpId="0" animBg="1"/>
      <p:bldP spid="50" grpId="0" animBg="1"/>
      <p:bldP spid="51" grpId="0" animBg="1"/>
      <p:bldP spid="52" grpId="0" animBg="1"/>
      <p:bldP spid="53" grpId="0" animBg="1"/>
      <p:bldP spid="54" grpId="0" animBg="1"/>
      <p:bldP spid="55" grpId="0" animBg="1"/>
      <p:bldP spid="85007" grpId="0" animBg="1"/>
      <p:bldP spid="85009" grpId="0" animBg="1"/>
      <p:bldP spid="85011" grpId="0"/>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a:stretch>
            <a:fillRect/>
          </a:stretch>
        </p:blipFill>
        <p:spPr bwMode="auto">
          <a:xfrm>
            <a:off x="15875" y="1928813"/>
            <a:ext cx="9128125" cy="3500437"/>
          </a:xfrm>
          <a:prstGeom prst="rect">
            <a:avLst/>
          </a:prstGeom>
          <a:noFill/>
          <a:ln w="9525">
            <a:noFill/>
            <a:round/>
            <a:headEnd/>
            <a:tailEnd/>
          </a:ln>
          <a:effectLst/>
        </p:spPr>
      </p:pic>
      <p:sp>
        <p:nvSpPr>
          <p:cNvPr id="44035" name="Rectangle 2"/>
          <p:cNvSpPr>
            <a:spLocks noChangeArrowheads="1"/>
          </p:cNvSpPr>
          <p:nvPr/>
        </p:nvSpPr>
        <p:spPr bwMode="auto">
          <a:xfrm>
            <a:off x="107504" y="1772816"/>
            <a:ext cx="178593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6" name="Rectangle 3"/>
          <p:cNvSpPr>
            <a:spLocks noChangeArrowheads="1"/>
          </p:cNvSpPr>
          <p:nvPr/>
        </p:nvSpPr>
        <p:spPr bwMode="auto">
          <a:xfrm>
            <a:off x="1979712" y="1772816"/>
            <a:ext cx="1872208" cy="1296144"/>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7" name="Rectangle 4"/>
          <p:cNvSpPr>
            <a:spLocks noChangeArrowheads="1"/>
          </p:cNvSpPr>
          <p:nvPr/>
        </p:nvSpPr>
        <p:spPr bwMode="auto">
          <a:xfrm>
            <a:off x="6732240" y="1772816"/>
            <a:ext cx="2000250"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8" name="Rectangle 5"/>
          <p:cNvSpPr>
            <a:spLocks noChangeArrowheads="1"/>
          </p:cNvSpPr>
          <p:nvPr/>
        </p:nvSpPr>
        <p:spPr bwMode="auto">
          <a:xfrm>
            <a:off x="3923928" y="1772816"/>
            <a:ext cx="2714625" cy="10001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39" name="Rectangle 6"/>
          <p:cNvSpPr>
            <a:spLocks noChangeArrowheads="1"/>
          </p:cNvSpPr>
          <p:nvPr/>
        </p:nvSpPr>
        <p:spPr bwMode="auto">
          <a:xfrm>
            <a:off x="1236663" y="4437112"/>
            <a:ext cx="1643062" cy="10081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0" name="Rectangle 7"/>
          <p:cNvSpPr>
            <a:spLocks noChangeArrowheads="1"/>
          </p:cNvSpPr>
          <p:nvPr/>
        </p:nvSpPr>
        <p:spPr bwMode="auto">
          <a:xfrm>
            <a:off x="4355976" y="5013176"/>
            <a:ext cx="1643062" cy="785812"/>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1" name="Rectangle 8"/>
          <p:cNvSpPr>
            <a:spLocks noChangeArrowheads="1"/>
          </p:cNvSpPr>
          <p:nvPr/>
        </p:nvSpPr>
        <p:spPr bwMode="auto">
          <a:xfrm>
            <a:off x="6444208" y="3861048"/>
            <a:ext cx="2571750" cy="428625"/>
          </a:xfrm>
          <a:prstGeom prst="rect">
            <a:avLst/>
          </a:prstGeom>
          <a:solidFill>
            <a:schemeClr val="bg1"/>
          </a:solidFill>
          <a:ln w="25560">
            <a:solidFill>
              <a:srgbClr val="385D8A"/>
            </a:solidFill>
            <a:miter lim="800000"/>
            <a:headEnd/>
            <a:tailEnd/>
          </a:ln>
          <a:effectLst/>
        </p:spPr>
        <p:txBody>
          <a:bodyPr wrap="none" anchor="ctr"/>
          <a:lstStyle/>
          <a:p>
            <a:endParaRPr lang="fr-FR" altLang="fr-FR"/>
          </a:p>
        </p:txBody>
      </p:sp>
      <p:sp>
        <p:nvSpPr>
          <p:cNvPr id="44042" name="Text Box 9"/>
          <p:cNvSpPr txBox="1">
            <a:spLocks noChangeArrowheads="1"/>
          </p:cNvSpPr>
          <p:nvPr/>
        </p:nvSpPr>
        <p:spPr bwMode="auto">
          <a:xfrm>
            <a:off x="1043608" y="764704"/>
            <a:ext cx="7429500" cy="947737"/>
          </a:xfrm>
          <a:prstGeom prst="rect">
            <a:avLst/>
          </a:prstGeom>
          <a:noFill/>
          <a:ln w="9525">
            <a:noFill/>
            <a:round/>
            <a:headEnd/>
            <a:tailEnd/>
          </a:ln>
          <a:effectLst/>
        </p:spPr>
        <p:txBody>
          <a:bodyPr lIns="90000" tIns="46800" rIns="90000" bIns="46800">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800">
                <a:solidFill>
                  <a:srgbClr val="000000"/>
                </a:solidFill>
                <a:latin typeface="Times New Roman" pitchFamily="18" charset="0"/>
              </a:rPr>
              <a:t>Titre : Schéma de la division cellulaire d’une cellule à une seule paire de chromosomes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srcRect/>
          <a:stretch>
            <a:fillRect/>
          </a:stretch>
        </p:blipFill>
        <p:spPr bwMode="auto">
          <a:xfrm>
            <a:off x="0" y="1260475"/>
            <a:ext cx="8853488" cy="3240088"/>
          </a:xfrm>
          <a:prstGeom prst="rect">
            <a:avLst/>
          </a:prstGeom>
          <a:noFill/>
          <a:ln w="9525">
            <a:noFill/>
            <a:round/>
            <a:headEnd/>
            <a:tailEnd/>
          </a:ln>
          <a:effectLst/>
        </p:spPr>
      </p:pic>
      <p:sp>
        <p:nvSpPr>
          <p:cNvPr id="45059" name="AutoShape 2"/>
          <p:cNvSpPr>
            <a:spLocks noChangeArrowheads="1"/>
          </p:cNvSpPr>
          <p:nvPr/>
        </p:nvSpPr>
        <p:spPr bwMode="auto">
          <a:xfrm>
            <a:off x="1260475" y="4140200"/>
            <a:ext cx="3240088" cy="720725"/>
          </a:xfrm>
          <a:prstGeom prst="leftRightArrow">
            <a:avLst>
              <a:gd name="adj1" fmla="val 50000"/>
              <a:gd name="adj2" fmla="val 89496"/>
            </a:avLst>
          </a:prstGeom>
          <a:solidFill>
            <a:srgbClr val="99CCFF"/>
          </a:solidFill>
          <a:ln w="9360">
            <a:solidFill>
              <a:srgbClr val="000000"/>
            </a:solidFill>
            <a:round/>
            <a:headEnd/>
            <a:tailEnd/>
          </a:ln>
          <a:effec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Phase repos</a:t>
            </a:r>
          </a:p>
        </p:txBody>
      </p:sp>
      <p:sp>
        <p:nvSpPr>
          <p:cNvPr id="45060" name="AutoShape 3"/>
          <p:cNvSpPr>
            <a:spLocks noChangeArrowheads="1"/>
          </p:cNvSpPr>
          <p:nvPr/>
        </p:nvSpPr>
        <p:spPr bwMode="auto">
          <a:xfrm>
            <a:off x="4500563" y="4319588"/>
            <a:ext cx="2700337" cy="720725"/>
          </a:xfrm>
          <a:prstGeom prst="leftRightArrow">
            <a:avLst>
              <a:gd name="adj1" fmla="val 50000"/>
              <a:gd name="adj2" fmla="val 74587"/>
            </a:avLst>
          </a:prstGeom>
          <a:solidFill>
            <a:srgbClr val="99CCFF"/>
          </a:solidFill>
          <a:ln w="9360">
            <a:solidFill>
              <a:srgbClr val="000000"/>
            </a:solidFill>
            <a:round/>
            <a:headEnd/>
            <a:tailEnd/>
          </a:ln>
          <a:effectLst/>
        </p:spPr>
        <p:txBody>
          <a:bodyPr wrap="none" anchor="ctr"/>
          <a:lstStyle/>
          <a:p>
            <a:r>
              <a:rPr lang="fr-FR" altLang="fr-FR" sz="1600">
                <a:solidFill>
                  <a:schemeClr val="tx1"/>
                </a:solidFill>
              </a:rPr>
              <a:t>Phase de division cellulaire</a:t>
            </a:r>
          </a:p>
        </p:txBody>
      </p:sp>
      <p:sp>
        <p:nvSpPr>
          <p:cNvPr id="45061" name="AutoShape 4"/>
          <p:cNvSpPr>
            <a:spLocks noChangeArrowheads="1"/>
          </p:cNvSpPr>
          <p:nvPr/>
        </p:nvSpPr>
        <p:spPr bwMode="auto">
          <a:xfrm>
            <a:off x="0" y="1079500"/>
            <a:ext cx="2519363" cy="720725"/>
          </a:xfrm>
          <a:prstGeom prst="roundRect">
            <a:avLst>
              <a:gd name="adj" fmla="val 218"/>
            </a:avLst>
          </a:prstGeom>
          <a:solidFill>
            <a:srgbClr val="99CCFF"/>
          </a:solidFill>
          <a:ln w="9360">
            <a:solidFill>
              <a:srgbClr val="000000"/>
            </a:solidFill>
            <a:round/>
            <a:headEnd/>
            <a:tailEnd/>
          </a:ln>
          <a:effectLst/>
        </p:spPr>
        <p:txBody>
          <a:bodyPr lIns="90000" tIns="45000" rIns="90000" bIns="45000" anchor="ctr" anchorCtr="1"/>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a:solidFill>
                  <a:srgbClr val="000000"/>
                </a:solidFill>
              </a:rPr>
              <a:t>Quantité d'ADN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cstate="print"/>
          <a:srcRect/>
          <a:stretch>
            <a:fillRect/>
          </a:stretch>
        </p:blipFill>
        <p:spPr bwMode="auto">
          <a:xfrm>
            <a:off x="1857375" y="428625"/>
            <a:ext cx="5310188" cy="3546475"/>
          </a:xfrm>
          <a:prstGeom prst="rect">
            <a:avLst/>
          </a:prstGeom>
          <a:noFill/>
          <a:ln w="9525">
            <a:noFill/>
            <a:round/>
            <a:headEnd/>
            <a:tailEnd/>
          </a:ln>
          <a:effectLst/>
        </p:spPr>
      </p:pic>
      <p:sp>
        <p:nvSpPr>
          <p:cNvPr id="46083" name="Text Box 2"/>
          <p:cNvSpPr txBox="1">
            <a:spLocks noChangeArrowheads="1"/>
          </p:cNvSpPr>
          <p:nvPr/>
        </p:nvSpPr>
        <p:spPr bwMode="auto">
          <a:xfrm>
            <a:off x="0" y="3929063"/>
            <a:ext cx="8001000" cy="2806700"/>
          </a:xfrm>
          <a:prstGeom prst="rect">
            <a:avLst/>
          </a:prstGeom>
          <a:noFill/>
          <a:ln w="9525">
            <a:noFill/>
            <a:round/>
            <a:headEnd/>
            <a:tailEnd/>
          </a:ln>
          <a:effectLst/>
        </p:spPr>
        <p:txBody>
          <a:bodyPr lIns="90000" tIns="46800" rIns="90000" bIns="46800">
            <a:spAutoFit/>
          </a:bodyPr>
          <a:lstStyle/>
          <a:p>
            <a:pPr>
              <a:spcAft>
                <a:spcPts val="120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400">
                <a:solidFill>
                  <a:srgbClr val="000000"/>
                </a:solidFill>
                <a:latin typeface="Times New Roman" pitchFamily="18" charset="0"/>
                <a:cs typeface="Times New Roman" pitchFamily="18" charset="0"/>
              </a:rPr>
              <a:t>La plupart du temps, la cellule est en </a:t>
            </a:r>
            <a:r>
              <a:rPr lang="fr-FR" altLang="fr-FR" sz="2400" b="1">
                <a:solidFill>
                  <a:srgbClr val="000000"/>
                </a:solidFill>
                <a:latin typeface="Times New Roman" pitchFamily="18" charset="0"/>
                <a:cs typeface="Times New Roman" pitchFamily="18" charset="0"/>
              </a:rPr>
              <a:t>phase "A"</a:t>
            </a:r>
            <a:r>
              <a:rPr lang="fr-FR" altLang="fr-FR" sz="2400">
                <a:solidFill>
                  <a:srgbClr val="000000"/>
                </a:solidFill>
                <a:latin typeface="Times New Roman" pitchFamily="18" charset="0"/>
                <a:cs typeface="Times New Roman" pitchFamily="18" charset="0"/>
              </a:rPr>
              <a:t> : son matériel génétique est décondensé et chaque chromosome n'est formé que d'une chromatide. Quand elle doit se diviser, la cellule se prépare en doublant son information génétique (</a:t>
            </a:r>
            <a:r>
              <a:rPr lang="fr-FR" altLang="fr-FR" sz="2400" b="1">
                <a:solidFill>
                  <a:srgbClr val="000000"/>
                </a:solidFill>
                <a:latin typeface="Times New Roman" pitchFamily="18" charset="0"/>
                <a:cs typeface="Times New Roman" pitchFamily="18" charset="0"/>
              </a:rPr>
              <a:t>duplication</a:t>
            </a:r>
            <a:r>
              <a:rPr lang="fr-FR" altLang="fr-FR" sz="2400">
                <a:solidFill>
                  <a:srgbClr val="000000"/>
                </a:solidFill>
                <a:latin typeface="Times New Roman" pitchFamily="18" charset="0"/>
                <a:cs typeface="Times New Roman" pitchFamily="18" charset="0"/>
              </a:rPr>
              <a:t>) : les chromosomes sont alors formés de deux chromatides identiques (</a:t>
            </a:r>
            <a:r>
              <a:rPr lang="fr-FR" altLang="fr-FR" sz="2400" b="1">
                <a:solidFill>
                  <a:srgbClr val="000000"/>
                </a:solidFill>
                <a:latin typeface="Times New Roman" pitchFamily="18" charset="0"/>
                <a:cs typeface="Times New Roman" pitchFamily="18" charset="0"/>
              </a:rPr>
              <a:t>phase "B"</a:t>
            </a:r>
            <a:r>
              <a:rPr lang="fr-FR" altLang="fr-FR" sz="2400">
                <a:solidFill>
                  <a:srgbClr val="000000"/>
                </a:solidFill>
                <a:latin typeface="Times New Roman" pitchFamily="18" charset="0"/>
                <a:cs typeface="Times New Roman" pitchFamily="18" charset="0"/>
              </a:rPr>
              <a: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457200" y="3929063"/>
            <a:ext cx="8229600" cy="2630487"/>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latin typeface="Times New Roman" pitchFamily="18" charset="0"/>
                <a:cs typeface="Times New Roman" pitchFamily="18" charset="0"/>
              </a:rPr>
              <a:t>Puis la </a:t>
            </a:r>
            <a:r>
              <a:rPr lang="fr-FR" altLang="fr-FR" sz="3200" b="1">
                <a:solidFill>
                  <a:srgbClr val="000000"/>
                </a:solidFill>
                <a:latin typeface="Times New Roman" pitchFamily="18" charset="0"/>
                <a:cs typeface="Times New Roman" pitchFamily="18" charset="0"/>
              </a:rPr>
              <a:t>division cellulaire (ou mitose)</a:t>
            </a:r>
            <a:r>
              <a:rPr lang="fr-FR" altLang="fr-FR" sz="3200">
                <a:solidFill>
                  <a:srgbClr val="000000"/>
                </a:solidFill>
                <a:latin typeface="Times New Roman" pitchFamily="18" charset="0"/>
                <a:cs typeface="Times New Roman" pitchFamily="18" charset="0"/>
              </a:rPr>
              <a:t> commence : les chromosomes se condensent et deviennent visibles ils s'alignent au centre de la cellule.</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latin typeface="Times New Roman" pitchFamily="18" charset="0"/>
              <a:cs typeface="Times New Roman" pitchFamily="18" charset="0"/>
            </a:endParaRPr>
          </a:p>
        </p:txBody>
      </p:sp>
      <p:pic>
        <p:nvPicPr>
          <p:cNvPr id="47107" name="Picture 2"/>
          <p:cNvPicPr>
            <a:picLocks noChangeAspect="1" noChangeArrowheads="1"/>
          </p:cNvPicPr>
          <p:nvPr/>
        </p:nvPicPr>
        <p:blipFill>
          <a:blip r:embed="rId3" cstate="print"/>
          <a:srcRect/>
          <a:stretch>
            <a:fillRect/>
          </a:stretch>
        </p:blipFill>
        <p:spPr bwMode="auto">
          <a:xfrm>
            <a:off x="1714500" y="357188"/>
            <a:ext cx="5572125" cy="357505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457200" y="4143375"/>
            <a:ext cx="8229600" cy="1982788"/>
          </a:xfrm>
          <a:prstGeom prst="rect">
            <a:avLst/>
          </a:prstGeom>
          <a:noFill/>
          <a:ln w="9525">
            <a:noFill/>
            <a:round/>
            <a:headEnd/>
            <a:tailEnd/>
          </a:ln>
          <a:effectLst/>
        </p:spPr>
        <p:txBody>
          <a:bodyPr/>
          <a:lstStyle/>
          <a:p>
            <a:pPr>
              <a:lnSpc>
                <a:spcPct val="80000"/>
              </a:lnSpc>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2500">
                <a:solidFill>
                  <a:srgbClr val="000000"/>
                </a:solidFill>
              </a:rPr>
              <a:t>Lors de la </a:t>
            </a:r>
            <a:r>
              <a:rPr lang="fr-FR" altLang="fr-FR" sz="2500" b="1">
                <a:solidFill>
                  <a:srgbClr val="000000"/>
                </a:solidFill>
              </a:rPr>
              <a:t>division</a:t>
            </a:r>
            <a:r>
              <a:rPr lang="fr-FR" altLang="fr-FR" sz="2500">
                <a:solidFill>
                  <a:srgbClr val="000000"/>
                </a:solidFill>
              </a:rPr>
              <a:t> proprement dite (</a:t>
            </a:r>
            <a:r>
              <a:rPr lang="fr-FR" altLang="fr-FR" sz="2500" b="1">
                <a:solidFill>
                  <a:srgbClr val="000000"/>
                </a:solidFill>
              </a:rPr>
              <a:t>phase "D"</a:t>
            </a:r>
            <a:r>
              <a:rPr lang="fr-FR" altLang="fr-FR" sz="2500">
                <a:solidFill>
                  <a:srgbClr val="000000"/>
                </a:solidFill>
              </a:rPr>
              <a:t>), les chromatides soeurs de chaque chromosome se séparent et migrent chacune dans une cellule-fille différente (partie verte du graphique = </a:t>
            </a:r>
            <a:r>
              <a:rPr lang="fr-FR" altLang="fr-FR" sz="2500" i="1">
                <a:solidFill>
                  <a:srgbClr val="000000"/>
                </a:solidFill>
              </a:rPr>
              <a:t>anaphase</a:t>
            </a:r>
            <a:r>
              <a:rPr lang="fr-FR" altLang="fr-FR" sz="2500">
                <a:solidFill>
                  <a:srgbClr val="000000"/>
                </a:solidFill>
              </a:rPr>
              <a:t>). Puis les deux nouvelles cellules s'individualisent (partie marron du graphique = </a:t>
            </a:r>
            <a:r>
              <a:rPr lang="fr-FR" altLang="fr-FR" sz="2500" i="1">
                <a:solidFill>
                  <a:srgbClr val="000000"/>
                </a:solidFill>
              </a:rPr>
              <a:t>télophase</a:t>
            </a:r>
            <a:r>
              <a:rPr lang="fr-FR" altLang="fr-FR" sz="2500">
                <a:solidFill>
                  <a:srgbClr val="000000"/>
                </a:solidFill>
              </a:rPr>
              <a:t>).</a:t>
            </a:r>
          </a:p>
        </p:txBody>
      </p:sp>
      <p:pic>
        <p:nvPicPr>
          <p:cNvPr id="48131" name="Picture 2"/>
          <p:cNvPicPr>
            <a:picLocks noChangeAspect="1" noChangeArrowheads="1"/>
          </p:cNvPicPr>
          <p:nvPr/>
        </p:nvPicPr>
        <p:blipFill>
          <a:blip r:embed="rId3" cstate="print"/>
          <a:srcRect/>
          <a:stretch>
            <a:fillRect/>
          </a:stretch>
        </p:blipFill>
        <p:spPr bwMode="auto">
          <a:xfrm>
            <a:off x="1714500" y="500063"/>
            <a:ext cx="5213350" cy="3429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457200" y="4572000"/>
            <a:ext cx="8229600" cy="1655763"/>
          </a:xfrm>
          <a:prstGeom prst="rect">
            <a:avLst/>
          </a:prstGeom>
          <a:noFill/>
          <a:ln w="9525">
            <a:noFill/>
            <a:round/>
            <a:headEnd/>
            <a:tailEnd/>
          </a:ln>
          <a:effectLst/>
        </p:spPr>
        <p:txBody>
          <a:bodyPr/>
          <a:lstStyle/>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200">
                <a:solidFill>
                  <a:srgbClr val="000000"/>
                </a:solidFill>
              </a:rPr>
              <a:t>En </a:t>
            </a:r>
            <a:r>
              <a:rPr lang="fr-FR" altLang="fr-FR" sz="3200" b="1">
                <a:solidFill>
                  <a:srgbClr val="000000"/>
                </a:solidFill>
              </a:rPr>
              <a:t>"E"</a:t>
            </a:r>
            <a:r>
              <a:rPr lang="fr-FR" altLang="fr-FR" sz="3200">
                <a:solidFill>
                  <a:srgbClr val="000000"/>
                </a:solidFill>
              </a:rPr>
              <a:t>, le matériel génétique se décondense progressivement.</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3200">
              <a:solidFill>
                <a:srgbClr val="000000"/>
              </a:solidFill>
            </a:endParaRPr>
          </a:p>
        </p:txBody>
      </p:sp>
      <p:pic>
        <p:nvPicPr>
          <p:cNvPr id="49155" name="Picture 2"/>
          <p:cNvPicPr>
            <a:picLocks noChangeAspect="1" noChangeArrowheads="1"/>
          </p:cNvPicPr>
          <p:nvPr/>
        </p:nvPicPr>
        <p:blipFill>
          <a:blip r:embed="rId3" cstate="print"/>
          <a:srcRect/>
          <a:stretch>
            <a:fillRect/>
          </a:stretch>
        </p:blipFill>
        <p:spPr bwMode="auto">
          <a:xfrm>
            <a:off x="903288" y="428625"/>
            <a:ext cx="6596062" cy="4000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r>
              <a:rPr lang="fr-FR" altLang="fr-FR" b="1" dirty="0"/>
              <a:t>Introduction</a:t>
            </a:r>
          </a:p>
        </p:txBody>
      </p:sp>
      <p:sp>
        <p:nvSpPr>
          <p:cNvPr id="47107" name="Espace réservé du contenu 2"/>
          <p:cNvSpPr>
            <a:spLocks noGrp="1"/>
          </p:cNvSpPr>
          <p:nvPr>
            <p:ph idx="1"/>
          </p:nvPr>
        </p:nvSpPr>
        <p:spPr/>
        <p:txBody>
          <a:bodyPr/>
          <a:lstStyle/>
          <a:p>
            <a:pPr>
              <a:buFont typeface="Arial" pitchFamily="34" charset="0"/>
              <a:buNone/>
            </a:pPr>
            <a:r>
              <a:rPr lang="fr-FR" altLang="fr-FR" dirty="0"/>
              <a:t>Toutes les cellules d’un organisme contiennent l’intégralité de son programme génétique, le clonage le prouve. Donc la division cellulaire ne transforme pas le programme génétique.</a:t>
            </a:r>
          </a:p>
          <a:p>
            <a:pPr>
              <a:buFont typeface="Arial" pitchFamily="34" charset="0"/>
              <a:buNone/>
            </a:pPr>
            <a:endParaRPr lang="fr-FR" altLang="fr-FR" dirty="0">
              <a:solidFill>
                <a:srgbClr val="00B050"/>
              </a:solidFill>
            </a:endParaRPr>
          </a:p>
          <a:p>
            <a:pPr>
              <a:buFont typeface="Arial" pitchFamily="34" charset="0"/>
              <a:buNone/>
            </a:pPr>
            <a:r>
              <a:rPr lang="fr-FR" altLang="fr-FR" dirty="0">
                <a:solidFill>
                  <a:srgbClr val="00B050"/>
                </a:solidFill>
              </a:rPr>
              <a:t>Comment transmettre son programme génétique sans le modifier?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cstate="print"/>
          <a:srcRect/>
          <a:stretch>
            <a:fillRect/>
          </a:stretch>
        </p:blipFill>
        <p:spPr bwMode="auto">
          <a:xfrm>
            <a:off x="68263" y="868363"/>
            <a:ext cx="9144000" cy="4141787"/>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altLang="fr-FR" b="1" dirty="0">
                <a:solidFill>
                  <a:srgbClr val="FF0000"/>
                </a:solidFill>
              </a:rPr>
              <a:t>Conclusion la division d’une cellule:</a:t>
            </a:r>
            <a:br>
              <a:rPr lang="fr-FR" altLang="fr-FR" b="1" dirty="0">
                <a:solidFill>
                  <a:srgbClr val="FF0000"/>
                </a:solidFill>
              </a:rPr>
            </a:br>
            <a:endParaRPr lang="fr-FR" dirty="0"/>
          </a:p>
        </p:txBody>
      </p:sp>
      <p:sp>
        <p:nvSpPr>
          <p:cNvPr id="3" name="Espace réservé du contenu 2"/>
          <p:cNvSpPr>
            <a:spLocks noGrp="1"/>
          </p:cNvSpPr>
          <p:nvPr>
            <p:ph idx="1"/>
          </p:nvPr>
        </p:nvSpPr>
        <p:spPr/>
        <p:txBody>
          <a:bodyPr/>
          <a:lstStyle/>
          <a:p>
            <a:pPr>
              <a:spcBef>
                <a:spcPts val="800"/>
              </a:spcBef>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3600" dirty="0">
                <a:solidFill>
                  <a:srgbClr val="FF0000"/>
                </a:solidFill>
              </a:rPr>
              <a:t>La division cellulaire:</a:t>
            </a:r>
            <a:endParaRPr lang="fr-FR" altLang="fr-FR" sz="2800" dirty="0">
              <a:solidFill>
                <a:srgbClr val="FF0000"/>
              </a:solidFill>
            </a:endParaRP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FF0000"/>
                </a:solidFill>
              </a:rPr>
              <a:t>est préparée par la copie de chacun de ses 46 chromosomes,</a:t>
            </a:r>
          </a:p>
          <a:p>
            <a:pPr>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dirty="0">
                <a:solidFill>
                  <a:srgbClr val="FF0000"/>
                </a:solidFill>
              </a:rPr>
              <a:t>se caractérise par la séparation des chromatides des chromosomes doubles obtenus, chacune des deux cellules formées recevant 23 paires de chromosomes simples identiques à ceux de la cellule initiale. </a:t>
            </a:r>
          </a:p>
          <a:p>
            <a:pPr>
              <a:buNone/>
            </a:pP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lstStyle/>
          <a:p>
            <a:pPr>
              <a:buNone/>
            </a:pPr>
            <a:r>
              <a:rPr lang="fr-FR" dirty="0">
                <a:solidFill>
                  <a:srgbClr val="00B050"/>
                </a:solidFill>
              </a:rPr>
              <a:t>Comment se transmet le programme génétique de génération en génération?</a:t>
            </a:r>
          </a:p>
          <a:p>
            <a:pPr>
              <a:buNone/>
            </a:pPr>
            <a:endParaRPr lang="fr-FR" dirty="0"/>
          </a:p>
          <a:p>
            <a:pPr>
              <a:buNone/>
            </a:pPr>
            <a:endParaRPr lang="fr-FR" dirty="0"/>
          </a:p>
          <a:p>
            <a:pPr>
              <a:buNone/>
            </a:pPr>
            <a:r>
              <a:rPr lang="fr-FR" b="1" dirty="0"/>
              <a:t>Activité 2 (1.1):</a:t>
            </a:r>
            <a:r>
              <a:rPr lang="fr-FR" dirty="0"/>
              <a:t>observation d’une fratrie ou arbre généalogique hémophilie, étape de la fécondation et caryotype de gamète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cstate="print"/>
          <a:srcRect/>
          <a:stretch>
            <a:fillRect/>
          </a:stretch>
        </p:blipFill>
        <p:spPr bwMode="auto">
          <a:xfrm>
            <a:off x="250825" y="260350"/>
            <a:ext cx="3487738" cy="3779838"/>
          </a:xfrm>
          <a:prstGeom prst="rect">
            <a:avLst/>
          </a:prstGeom>
          <a:noFill/>
          <a:ln w="9525">
            <a:noFill/>
            <a:round/>
            <a:headEnd/>
            <a:tailEnd/>
          </a:ln>
          <a:effectLst/>
        </p:spPr>
      </p:pic>
      <p:sp>
        <p:nvSpPr>
          <p:cNvPr id="4099" name="ZoneTexte 1"/>
          <p:cNvSpPr txBox="1">
            <a:spLocks noChangeArrowheads="1"/>
          </p:cNvSpPr>
          <p:nvPr/>
        </p:nvSpPr>
        <p:spPr bwMode="auto">
          <a:xfrm>
            <a:off x="3924300" y="285750"/>
            <a:ext cx="4824413" cy="3138488"/>
          </a:xfrm>
          <a:prstGeom prst="rect">
            <a:avLst/>
          </a:prstGeom>
          <a:noFill/>
          <a:ln w="9525">
            <a:noFill/>
            <a:miter lim="800000"/>
            <a:headEnd/>
            <a:tailEnd/>
          </a:ln>
        </p:spPr>
        <p:txBody>
          <a:bodyPr>
            <a:spAutoFit/>
          </a:bodyPr>
          <a:lstStyle/>
          <a:p>
            <a:r>
              <a:rPr lang="fr-FR" sz="2000" b="1">
                <a:solidFill>
                  <a:srgbClr val="000000"/>
                </a:solidFill>
                <a:latin typeface="Times New Roman" pitchFamily="18" charset="0"/>
                <a:cs typeface="Times New Roman" pitchFamily="18" charset="0"/>
              </a:rPr>
              <a:t>Caryotype d'un gamète humain</a:t>
            </a:r>
            <a:br>
              <a:rPr lang="fr-FR" sz="2000" b="1">
                <a:solidFill>
                  <a:srgbClr val="000000"/>
                </a:solidFill>
                <a:latin typeface="Times New Roman" pitchFamily="18" charset="0"/>
                <a:cs typeface="Times New Roman" pitchFamily="18" charset="0"/>
              </a:rPr>
            </a:br>
            <a:br>
              <a:rPr lang="fr-FR" sz="2000" b="1">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Contrairement aux autres cellules de l’organisme, les gamètes ne possèdent qu’un seul chromosome de chaque paire, soit la moitié seulement du programme génétique.</a:t>
            </a:r>
            <a:br>
              <a:rPr lang="fr-FR" sz="2000">
                <a:solidFill>
                  <a:srgbClr val="000000"/>
                </a:solidFill>
                <a:latin typeface="Times New Roman" pitchFamily="18" charset="0"/>
                <a:cs typeface="Times New Roman" pitchFamily="18" charset="0"/>
              </a:rPr>
            </a:br>
            <a:r>
              <a:rPr lang="fr-FR" sz="2000">
                <a:solidFill>
                  <a:srgbClr val="000000"/>
                </a:solidFill>
                <a:latin typeface="Times New Roman" pitchFamily="18" charset="0"/>
                <a:cs typeface="Times New Roman" pitchFamily="18" charset="0"/>
              </a:rPr>
              <a:t>Les ovules ont donc toujours un chromosome X alors que les spermatozoïdes ont soit un X, soit un Y.</a:t>
            </a:r>
            <a:br>
              <a:rPr lang="fr-FR">
                <a:solidFill>
                  <a:srgbClr val="000000"/>
                </a:solidFill>
                <a:latin typeface="Times New Roman" pitchFamily="18" charset="0"/>
                <a:cs typeface="Times New Roman" pitchFamily="18" charset="0"/>
              </a:rPr>
            </a:br>
            <a:endParaRPr lang="fr-FR"/>
          </a:p>
        </p:txBody>
      </p:sp>
      <p:sp>
        <p:nvSpPr>
          <p:cNvPr id="4100" name="ZoneTexte 2"/>
          <p:cNvSpPr txBox="1">
            <a:spLocks noChangeArrowheads="1"/>
          </p:cNvSpPr>
          <p:nvPr/>
        </p:nvSpPr>
        <p:spPr bwMode="auto">
          <a:xfrm>
            <a:off x="250825" y="4365625"/>
            <a:ext cx="8497888" cy="1600200"/>
          </a:xfrm>
          <a:prstGeom prst="rect">
            <a:avLst/>
          </a:prstGeom>
          <a:noFill/>
          <a:ln w="9525">
            <a:noFill/>
            <a:miter lim="800000"/>
            <a:headEnd/>
            <a:tailEnd/>
          </a:ln>
        </p:spPr>
        <p:txBody>
          <a:bodyPr>
            <a:spAutoFit/>
          </a:bodyPr>
          <a:lstStyle/>
          <a:p>
            <a:r>
              <a:rPr lang="fr-FR" sz="2000" b="1" i="1">
                <a:solidFill>
                  <a:srgbClr val="00B050"/>
                </a:solidFill>
                <a:latin typeface="Times New Roman" pitchFamily="18" charset="0"/>
                <a:cs typeface="Times New Roman" pitchFamily="18" charset="0"/>
              </a:rPr>
              <a:t>Remarque :</a:t>
            </a:r>
            <a:r>
              <a:rPr lang="fr-FR" sz="2000" i="1">
                <a:solidFill>
                  <a:srgbClr val="00B050"/>
                </a:solidFill>
                <a:latin typeface="Times New Roman" pitchFamily="18" charset="0"/>
                <a:cs typeface="Times New Roman" pitchFamily="18" charset="0"/>
              </a:rPr>
              <a:t> </a:t>
            </a:r>
            <a:r>
              <a:rPr lang="fr-FR" sz="2000" i="1">
                <a:solidFill>
                  <a:srgbClr val="000000"/>
                </a:solidFill>
                <a:latin typeface="Times New Roman" pitchFamily="18" charset="0"/>
                <a:cs typeface="Times New Roman" pitchFamily="18" charset="0"/>
              </a:rPr>
              <a:t>Le caryotype montre des chromosomes à 2 chromatides car il est réalisé durant la division 2,avant la séparation des chromatides, en métaphase. Notez bien que les gamètes ont, au final, des chromosomes à une seule chromatide.</a:t>
            </a:r>
          </a:p>
          <a:p>
            <a:endParaRPr lang="fr-F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cstate="print"/>
          <a:srcRect/>
          <a:stretch>
            <a:fillRect/>
          </a:stretch>
        </p:blipFill>
        <p:spPr bwMode="auto">
          <a:xfrm>
            <a:off x="323850" y="620713"/>
            <a:ext cx="8472488" cy="5854700"/>
          </a:xfrm>
          <a:prstGeom prst="rect">
            <a:avLst/>
          </a:prstGeom>
          <a:noFill/>
          <a:ln w="9525">
            <a:noFill/>
            <a:miter lim="800000"/>
            <a:headEnd/>
            <a:tailEnd/>
          </a:ln>
        </p:spPr>
      </p:pic>
      <p:sp>
        <p:nvSpPr>
          <p:cNvPr id="4" name="Ellipse 3"/>
          <p:cNvSpPr/>
          <p:nvPr/>
        </p:nvSpPr>
        <p:spPr bwMode="auto">
          <a:xfrm>
            <a:off x="3911600" y="646113"/>
            <a:ext cx="649288"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fr-FR" dirty="0">
                <a:solidFill>
                  <a:schemeClr val="tx1"/>
                </a:solidFill>
              </a:rPr>
              <a:t>1</a:t>
            </a:r>
          </a:p>
        </p:txBody>
      </p:sp>
      <p:sp>
        <p:nvSpPr>
          <p:cNvPr id="5" name="Ellipse 4"/>
          <p:cNvSpPr/>
          <p:nvPr/>
        </p:nvSpPr>
        <p:spPr bwMode="auto">
          <a:xfrm>
            <a:off x="8148638" y="646113"/>
            <a:ext cx="647700" cy="571500"/>
          </a:xfrm>
          <a:prstGeom prst="ellipse">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r>
              <a:rPr lang="fr-FR" dirty="0">
                <a:solidFill>
                  <a:schemeClr val="tx1"/>
                </a:solidFill>
              </a:rPr>
              <a:t>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B050"/>
                </a:solidFill>
              </a:rPr>
              <a:t>Rappel </a:t>
            </a:r>
          </a:p>
        </p:txBody>
      </p:sp>
      <p:sp>
        <p:nvSpPr>
          <p:cNvPr id="3" name="Espace réservé du contenu 2"/>
          <p:cNvSpPr>
            <a:spLocks noGrp="1"/>
          </p:cNvSpPr>
          <p:nvPr>
            <p:ph idx="1"/>
          </p:nvPr>
        </p:nvSpPr>
        <p:spPr/>
        <p:txBody>
          <a:bodyPr/>
          <a:lstStyle/>
          <a:p>
            <a:pPr>
              <a:buNone/>
            </a:pPr>
            <a:r>
              <a:rPr lang="fr-FR" altLang="fr-FR" dirty="0">
                <a:solidFill>
                  <a:srgbClr val="FF0000"/>
                </a:solidFill>
              </a:rPr>
              <a:t>Caractères héréditaires : </a:t>
            </a:r>
            <a:r>
              <a:rPr lang="fr-FR" altLang="fr-FR" dirty="0"/>
              <a:t>Les caractères qui se retrouvent dans les générations successives sont des caractères héréditaires.</a:t>
            </a:r>
          </a:p>
          <a:p>
            <a:pPr>
              <a:buNone/>
            </a:pPr>
            <a:r>
              <a:rPr lang="fr-FR" altLang="fr-FR" dirty="0"/>
              <a:t> Les facteurs environnementaux peuvent modifier certains caractères, ces modifications ne sont pas héréditaires.</a:t>
            </a:r>
            <a:endParaRPr lang="fr-FR" dirty="0"/>
          </a:p>
          <a:p>
            <a:pPr>
              <a:buNone/>
            </a:pPr>
            <a:endParaRPr lang="fr-FR" altLang="fr-FR" dirty="0"/>
          </a:p>
          <a:p>
            <a:pPr>
              <a:buNone/>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Conclusion fécondation </a:t>
            </a:r>
          </a:p>
        </p:txBody>
      </p:sp>
      <p:sp>
        <p:nvSpPr>
          <p:cNvPr id="3" name="Espace réservé du contenu 2"/>
          <p:cNvSpPr>
            <a:spLocks noGrp="1"/>
          </p:cNvSpPr>
          <p:nvPr>
            <p:ph idx="1"/>
          </p:nvPr>
        </p:nvSpPr>
        <p:spPr/>
        <p:txBody>
          <a:bodyPr/>
          <a:lstStyle/>
          <a:p>
            <a:pPr>
              <a:buNone/>
            </a:pPr>
            <a:r>
              <a:rPr lang="fr-FR" dirty="0">
                <a:solidFill>
                  <a:srgbClr val="FF0000"/>
                </a:solidFill>
              </a:rPr>
              <a:t>La fécondation aboutit à la formation d’un individu génétiquement unique. </a:t>
            </a:r>
          </a:p>
          <a:p>
            <a:pPr>
              <a:buNone/>
            </a:pPr>
            <a:r>
              <a:rPr lang="fr-FR" dirty="0">
                <a:solidFill>
                  <a:srgbClr val="FF0000"/>
                </a:solidFill>
              </a:rPr>
              <a:t>Mais certains caractères du père et de la mère lui ont été transmis grâce aux gamètes.  </a:t>
            </a:r>
          </a:p>
          <a:p>
            <a:pPr>
              <a:buNone/>
            </a:pPr>
            <a:r>
              <a:rPr lang="fr-FR" dirty="0">
                <a:solidFill>
                  <a:srgbClr val="FF0000"/>
                </a:solidFill>
              </a:rPr>
              <a:t>Chaque gamète ne contient que la moitié des chromosomes de l’individu qui les produit.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dirty="0">
                <a:solidFill>
                  <a:srgbClr val="00B050"/>
                </a:solidFill>
              </a:rPr>
              <a:t>Comment se réalise la transmission du programme génétique des parents aux enfants?</a:t>
            </a:r>
          </a:p>
          <a:p>
            <a:pPr>
              <a:buNone/>
            </a:pPr>
            <a:endParaRPr lang="fr-FR" dirty="0"/>
          </a:p>
          <a:p>
            <a:pPr>
              <a:buNone/>
            </a:pPr>
            <a:r>
              <a:rPr lang="fr-FR" b="1" u="sng" dirty="0">
                <a:solidFill>
                  <a:srgbClr val="FF0000"/>
                </a:solidFill>
              </a:rPr>
              <a:t>II) Transmission du programme génétique d’un individu à un autre: </a:t>
            </a:r>
          </a:p>
          <a:p>
            <a:pPr>
              <a:buNone/>
            </a:pP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altLang="fr-FR" b="1" u="sng" dirty="0">
                <a:solidFill>
                  <a:srgbClr val="00B050"/>
                </a:solidFill>
                <a:cs typeface="Arial" pitchFamily="34" charset="0"/>
              </a:rPr>
              <a:t>1) Mécanisme de la formation des gamètes:</a:t>
            </a:r>
            <a:endParaRPr lang="fr-FR" dirty="0"/>
          </a:p>
          <a:p>
            <a:pPr>
              <a:buNone/>
            </a:pPr>
            <a:endParaRPr lang="fr-FR" dirty="0"/>
          </a:p>
          <a:p>
            <a:pPr>
              <a:buNone/>
            </a:pPr>
            <a:r>
              <a:rPr lang="fr-FR" b="1" dirty="0"/>
              <a:t>Activité 3 (1.1): </a:t>
            </a:r>
            <a:r>
              <a:rPr lang="fr-FR" dirty="0"/>
              <a:t>formation des gamètes et </a:t>
            </a:r>
            <a:r>
              <a:rPr lang="fr-FR" dirty="0">
                <a:cs typeface="Arial" pitchFamily="34" charset="0"/>
              </a:rPr>
              <a:t>v</a:t>
            </a:r>
            <a:r>
              <a:rPr lang="fr-FR" altLang="fr-FR" dirty="0">
                <a:cs typeface="Arial" pitchFamily="34" charset="0"/>
              </a:rPr>
              <a:t>isionnage d'un film et d'une animation sur la méiose.</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457200" y="274638"/>
            <a:ext cx="8229600" cy="1143000"/>
          </a:xfrm>
          <a:prstGeom prst="rect">
            <a:avLst/>
          </a:prstGeom>
          <a:noFill/>
          <a:ln w="9525">
            <a:noFill/>
            <a:round/>
            <a:headEnd/>
            <a:tailEnd/>
          </a:ln>
          <a:effectLst/>
        </p:spPr>
        <p:txBody>
          <a:bodyPr wrap="none" anchor="ctr"/>
          <a:lstStyle/>
          <a:p>
            <a:endParaRPr lang="fr-FR" altLang="fr-FR"/>
          </a:p>
        </p:txBody>
      </p:sp>
      <p:pic>
        <p:nvPicPr>
          <p:cNvPr id="8195" name="Picture 2"/>
          <p:cNvPicPr>
            <a:picLocks noChangeAspect="1" noChangeArrowheads="1"/>
          </p:cNvPicPr>
          <p:nvPr/>
        </p:nvPicPr>
        <p:blipFill>
          <a:blip r:embed="rId3" cstate="print"/>
          <a:srcRect/>
          <a:stretch>
            <a:fillRect/>
          </a:stretch>
        </p:blipFill>
        <p:spPr bwMode="auto">
          <a:xfrm>
            <a:off x="539552" y="1052736"/>
            <a:ext cx="8256587" cy="4714875"/>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5400" b="1" dirty="0">
                <a:solidFill>
                  <a:srgbClr val="FF0000"/>
                </a:solidFill>
              </a:rPr>
              <a:t>Chapitre 5 : la transmission du programme génétique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Consigne </a:t>
            </a:r>
          </a:p>
        </p:txBody>
      </p:sp>
      <p:sp>
        <p:nvSpPr>
          <p:cNvPr id="3" name="Espace réservé du contenu 2"/>
          <p:cNvSpPr>
            <a:spLocks noGrp="1"/>
          </p:cNvSpPr>
          <p:nvPr>
            <p:ph idx="1"/>
          </p:nvPr>
        </p:nvSpPr>
        <p:spPr/>
        <p:txBody>
          <a:bodyPr/>
          <a:lstStyle/>
          <a:p>
            <a:pPr>
              <a:buNone/>
            </a:pPr>
            <a:r>
              <a:rPr lang="fr-FR" dirty="0"/>
              <a:t>A partir du graphique, expliquer comment les gamètes se forment.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57200" y="476250"/>
            <a:ext cx="8224838" cy="5645150"/>
          </a:xfrm>
        </p:spPr>
        <p:txBody>
          <a:bodyPr/>
          <a:lstStyle/>
          <a:p>
            <a:pPr eaLnBrk="1" hangingPunct="1">
              <a:spcBef>
                <a:spcPct val="0"/>
              </a:spcBef>
            </a:pPr>
            <a:r>
              <a:rPr lang="fr-FR" altLang="fr-FR">
                <a:latin typeface="Times New Roman" pitchFamily="18" charset="0"/>
                <a:cs typeface="Times New Roman" pitchFamily="18" charset="0"/>
              </a:rPr>
              <a:t>Comme les chromosomes homologues* sont génétiquement différents, </a:t>
            </a:r>
            <a:r>
              <a:rPr lang="fr-FR" altLang="fr-FR" b="1">
                <a:latin typeface="Times New Roman" pitchFamily="18" charset="0"/>
                <a:cs typeface="Times New Roman" pitchFamily="18" charset="0"/>
              </a:rPr>
              <a:t>les gamètes ne possèdent que la moitié de l’information génétique de l'individu</a:t>
            </a:r>
            <a:r>
              <a:rPr lang="fr-FR" altLang="fr-FR">
                <a:latin typeface="Times New Roman" pitchFamily="18" charset="0"/>
                <a:cs typeface="Times New Roman" pitchFamily="18" charset="0"/>
              </a:rPr>
              <a:t> : un seul des deux allèles* est présent.</a:t>
            </a:r>
          </a:p>
          <a:p>
            <a:pPr eaLnBrk="1" hangingPunct="1">
              <a:spcBef>
                <a:spcPct val="0"/>
              </a:spcBef>
            </a:pPr>
            <a:r>
              <a:rPr lang="fr-FR" altLang="fr-FR">
                <a:latin typeface="Times New Roman" pitchFamily="18" charset="0"/>
                <a:cs typeface="Times New Roman" pitchFamily="18" charset="0"/>
              </a:rPr>
              <a:t>Comme la répartition des chromosomes homologues* se fait au hasard, </a:t>
            </a:r>
            <a:r>
              <a:rPr lang="fr-FR" altLang="fr-FR" b="1">
                <a:latin typeface="Times New Roman" pitchFamily="18" charset="0"/>
                <a:cs typeface="Times New Roman" pitchFamily="18" charset="0"/>
              </a:rPr>
              <a:t>chaque gamète réunit une combinaison de chromosomes unique</a:t>
            </a:r>
            <a:r>
              <a:rPr lang="fr-FR" altLang="fr-FR">
                <a:latin typeface="Times New Roman" pitchFamily="18" charset="0"/>
                <a:cs typeface="Times New Roman" pitchFamily="18" charset="0"/>
              </a:rPr>
              <a:t> : un individu peut ainsi produire plus de 8 millions de gamètes différents.</a:t>
            </a:r>
          </a:p>
          <a:p>
            <a:endParaRPr lang="fr-F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134279-2CDF-E8C2-ABD8-75B316C6DCA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496C140-934C-6100-0E08-9E753C055BDE}"/>
              </a:ext>
            </a:extLst>
          </p:cNvPr>
          <p:cNvSpPr>
            <a:spLocks noGrp="1"/>
          </p:cNvSpPr>
          <p:nvPr>
            <p:ph idx="1"/>
          </p:nvPr>
        </p:nvSpPr>
        <p:spPr/>
        <p:txBody>
          <a:bodyPr/>
          <a:lstStyle/>
          <a:p>
            <a:r>
              <a:rPr lang="fr-FR" dirty="0">
                <a:hlinkClick r:id="rId2"/>
              </a:rPr>
              <a:t>https://youtu.be/n0MrS5fcqIs</a:t>
            </a:r>
            <a:endParaRPr lang="fr-FR" dirty="0"/>
          </a:p>
          <a:p>
            <a:pPr marL="0" indent="0">
              <a:buNone/>
            </a:pPr>
            <a:endParaRPr lang="fr-FR" dirty="0"/>
          </a:p>
        </p:txBody>
      </p:sp>
    </p:spTree>
    <p:extLst>
      <p:ext uri="{BB962C8B-B14F-4D97-AF65-F5344CB8AC3E}">
        <p14:creationId xmlns:p14="http://schemas.microsoft.com/office/powerpoint/2010/main" val="3920348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2319338"/>
            <a:ext cx="2592388" cy="1471612"/>
          </a:xfrm>
          <a:prstGeom prst="rect">
            <a:avLst/>
          </a:prstGeom>
          <a:noFill/>
          <a:ln w="9525">
            <a:noFill/>
            <a:miter lim="800000"/>
            <a:headEnd/>
            <a:tailEnd/>
          </a:ln>
        </p:spPr>
      </p:pic>
      <p:sp>
        <p:nvSpPr>
          <p:cNvPr id="2" name="ZoneTexte 1"/>
          <p:cNvSpPr txBox="1"/>
          <p:nvPr/>
        </p:nvSpPr>
        <p:spPr>
          <a:xfrm>
            <a:off x="657225" y="422275"/>
            <a:ext cx="1277938" cy="369888"/>
          </a:xfrm>
          <a:prstGeom prst="rect">
            <a:avLst/>
          </a:prstGeom>
          <a:noFill/>
        </p:spPr>
        <p:txBody>
          <a:bodyPr wrap="none">
            <a:spAutoFit/>
          </a:bodyPr>
          <a:lstStyle/>
          <a:p>
            <a:pPr>
              <a:defRPr/>
            </a:pPr>
            <a:r>
              <a:rPr lang="fr-FR" b="1" u="sng" dirty="0">
                <a:solidFill>
                  <a:schemeClr val="tx1"/>
                </a:solidFill>
                <a:latin typeface="+mn-lt"/>
                <a:cs typeface="Arial" charset="0"/>
              </a:rPr>
              <a:t>Duplication</a:t>
            </a:r>
          </a:p>
        </p:txBody>
      </p:sp>
      <p:pic>
        <p:nvPicPr>
          <p:cNvPr id="10244" name="Picture 3"/>
          <p:cNvPicPr>
            <a:picLocks noChangeAspect="1" noChangeArrowheads="1"/>
          </p:cNvPicPr>
          <p:nvPr/>
        </p:nvPicPr>
        <p:blipFill>
          <a:blip r:embed="rId3" cstate="print"/>
          <a:srcRect/>
          <a:stretch>
            <a:fillRect/>
          </a:stretch>
        </p:blipFill>
        <p:spPr bwMode="auto">
          <a:xfrm>
            <a:off x="2592388" y="1560513"/>
            <a:ext cx="2736850" cy="3059112"/>
          </a:xfrm>
          <a:prstGeom prst="rect">
            <a:avLst/>
          </a:prstGeom>
          <a:noFill/>
          <a:ln w="9525">
            <a:noFill/>
            <a:miter lim="800000"/>
            <a:headEnd/>
            <a:tailEnd/>
          </a:ln>
        </p:spPr>
      </p:pic>
      <p:sp>
        <p:nvSpPr>
          <p:cNvPr id="3" name="ZoneTexte 2"/>
          <p:cNvSpPr txBox="1"/>
          <p:nvPr/>
        </p:nvSpPr>
        <p:spPr>
          <a:xfrm>
            <a:off x="2679700" y="284163"/>
            <a:ext cx="2808288" cy="1476375"/>
          </a:xfrm>
          <a:prstGeom prst="rect">
            <a:avLst/>
          </a:prstGeom>
          <a:noFill/>
        </p:spPr>
        <p:txBody>
          <a:bodyPr>
            <a:spAutoFit/>
          </a:bodyPr>
          <a:lstStyle/>
          <a:p>
            <a:pPr algn="ctr">
              <a:defRPr/>
            </a:pPr>
            <a:r>
              <a:rPr lang="fr-FR" b="1" u="sng" dirty="0">
                <a:solidFill>
                  <a:schemeClr val="tx1"/>
                </a:solidFill>
                <a:latin typeface="+mn-lt"/>
                <a:cs typeface="Arial" charset="0"/>
              </a:rPr>
              <a:t>Division 1: </a:t>
            </a:r>
          </a:p>
          <a:p>
            <a:pPr>
              <a:defRPr/>
            </a:pPr>
            <a:r>
              <a:rPr lang="fr-FR" dirty="0">
                <a:solidFill>
                  <a:schemeClr val="tx1"/>
                </a:solidFill>
                <a:latin typeface="+mn-lt"/>
                <a:cs typeface="Arial" charset="0"/>
              </a:rPr>
              <a:t>séparation des chromosomes homologues, répartition au hasard dans les cellules filles</a:t>
            </a:r>
          </a:p>
        </p:txBody>
      </p:sp>
      <p:pic>
        <p:nvPicPr>
          <p:cNvPr id="10246" name="Picture 4"/>
          <p:cNvPicPr>
            <a:picLocks noChangeAspect="1" noChangeArrowheads="1"/>
          </p:cNvPicPr>
          <p:nvPr/>
        </p:nvPicPr>
        <p:blipFill>
          <a:blip r:embed="rId4" cstate="print"/>
          <a:srcRect/>
          <a:stretch>
            <a:fillRect/>
          </a:stretch>
        </p:blipFill>
        <p:spPr bwMode="auto">
          <a:xfrm>
            <a:off x="5507038" y="1169988"/>
            <a:ext cx="4445000" cy="3771900"/>
          </a:xfrm>
          <a:prstGeom prst="rect">
            <a:avLst/>
          </a:prstGeom>
          <a:noFill/>
          <a:ln w="9525">
            <a:noFill/>
            <a:miter lim="800000"/>
            <a:headEnd/>
            <a:tailEnd/>
          </a:ln>
        </p:spPr>
      </p:pic>
      <p:sp>
        <p:nvSpPr>
          <p:cNvPr id="4" name="ZoneTexte 3"/>
          <p:cNvSpPr txBox="1"/>
          <p:nvPr/>
        </p:nvSpPr>
        <p:spPr>
          <a:xfrm>
            <a:off x="6156325" y="284163"/>
            <a:ext cx="2795588" cy="646112"/>
          </a:xfrm>
          <a:prstGeom prst="rect">
            <a:avLst/>
          </a:prstGeom>
          <a:noFill/>
        </p:spPr>
        <p:txBody>
          <a:bodyPr wrap="none">
            <a:spAutoFit/>
          </a:bodyPr>
          <a:lstStyle/>
          <a:p>
            <a:pPr>
              <a:defRPr/>
            </a:pPr>
            <a:r>
              <a:rPr lang="fr-FR" b="1" u="sng" dirty="0">
                <a:solidFill>
                  <a:schemeClr val="tx1"/>
                </a:solidFill>
                <a:latin typeface="+mn-lt"/>
                <a:cs typeface="Arial" charset="0"/>
              </a:rPr>
              <a:t>Division 2:</a:t>
            </a:r>
          </a:p>
          <a:p>
            <a:pPr>
              <a:defRPr/>
            </a:pPr>
            <a:r>
              <a:rPr lang="fr-FR" dirty="0">
                <a:solidFill>
                  <a:schemeClr val="tx1"/>
                </a:solidFill>
                <a:latin typeface="+mn-lt"/>
                <a:cs typeface="Arial" charset="0"/>
              </a:rPr>
              <a:t>Séparation des chromatides</a:t>
            </a:r>
            <a:endParaRPr lang="fr-FR" dirty="0">
              <a:latin typeface="+mn-lt"/>
              <a:cs typeface="Arial" charset="0"/>
            </a:endParaRPr>
          </a:p>
        </p:txBody>
      </p:sp>
      <p:sp>
        <p:nvSpPr>
          <p:cNvPr id="10248" name="Flèche droite 4"/>
          <p:cNvSpPr>
            <a:spLocks noChangeArrowheads="1"/>
          </p:cNvSpPr>
          <p:nvPr/>
        </p:nvSpPr>
        <p:spPr bwMode="auto">
          <a:xfrm>
            <a:off x="1079500" y="285273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49" name="Flèche droite 8"/>
          <p:cNvSpPr>
            <a:spLocks noChangeArrowheads="1"/>
          </p:cNvSpPr>
          <p:nvPr/>
        </p:nvSpPr>
        <p:spPr bwMode="auto">
          <a:xfrm rot="-1449316">
            <a:off x="2249488" y="24860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0" name="Flèche droite 9"/>
          <p:cNvSpPr>
            <a:spLocks noChangeArrowheads="1"/>
          </p:cNvSpPr>
          <p:nvPr/>
        </p:nvSpPr>
        <p:spPr bwMode="auto">
          <a:xfrm rot="2301347">
            <a:off x="2268538" y="3367088"/>
            <a:ext cx="684212"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1" name="Flèche droite 10"/>
          <p:cNvSpPr>
            <a:spLocks noChangeArrowheads="1"/>
          </p:cNvSpPr>
          <p:nvPr/>
        </p:nvSpPr>
        <p:spPr bwMode="auto">
          <a:xfrm rot="-2758853">
            <a:off x="3697287" y="2643188"/>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2" name="Flèche droite 11"/>
          <p:cNvSpPr>
            <a:spLocks noChangeArrowheads="1"/>
          </p:cNvSpPr>
          <p:nvPr/>
        </p:nvSpPr>
        <p:spPr bwMode="auto">
          <a:xfrm rot="3121440">
            <a:off x="3697288" y="327977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3" name="Flèche droite 12"/>
          <p:cNvSpPr>
            <a:spLocks noChangeArrowheads="1"/>
          </p:cNvSpPr>
          <p:nvPr/>
        </p:nvSpPr>
        <p:spPr bwMode="auto">
          <a:xfrm rot="-2758853">
            <a:off x="6496844" y="164226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4" name="Flèche droite 13"/>
          <p:cNvSpPr>
            <a:spLocks noChangeArrowheads="1"/>
          </p:cNvSpPr>
          <p:nvPr/>
        </p:nvSpPr>
        <p:spPr bwMode="auto">
          <a:xfrm rot="-2758853">
            <a:off x="6453188" y="3606800"/>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5" name="Flèche droite 14"/>
          <p:cNvSpPr>
            <a:spLocks noChangeArrowheads="1"/>
          </p:cNvSpPr>
          <p:nvPr/>
        </p:nvSpPr>
        <p:spPr bwMode="auto">
          <a:xfrm rot="3121440">
            <a:off x="6472238" y="2143125"/>
            <a:ext cx="684212"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
        <p:nvSpPr>
          <p:cNvPr id="10256" name="Flèche droite 15"/>
          <p:cNvSpPr>
            <a:spLocks noChangeArrowheads="1"/>
          </p:cNvSpPr>
          <p:nvPr/>
        </p:nvSpPr>
        <p:spPr bwMode="auto">
          <a:xfrm rot="3121440">
            <a:off x="6485731" y="4048919"/>
            <a:ext cx="684213" cy="238125"/>
          </a:xfrm>
          <a:prstGeom prst="rightArrow">
            <a:avLst>
              <a:gd name="adj1" fmla="val 50000"/>
              <a:gd name="adj2" fmla="val 49765"/>
            </a:avLst>
          </a:prstGeom>
          <a:solidFill>
            <a:srgbClr val="00B8FF"/>
          </a:solidFill>
          <a:ln w="9525" algn="ctr">
            <a:solidFill>
              <a:schemeClr val="tx1"/>
            </a:solidFill>
            <a:round/>
            <a:headEnd/>
            <a:tailEnd/>
          </a:ln>
          <a:effectLst/>
        </p:spPr>
        <p:txBody>
          <a:bodyPr/>
          <a:lstStyle/>
          <a:p>
            <a:endParaRPr lang="fr-FR"/>
          </a:p>
        </p:txBody>
      </p:sp>
      <p:sp>
        <p:nvSpPr>
          <p:cNvPr id="10257" name="Flèche droite 16"/>
          <p:cNvSpPr>
            <a:spLocks noChangeArrowheads="1"/>
          </p:cNvSpPr>
          <p:nvPr/>
        </p:nvSpPr>
        <p:spPr bwMode="auto">
          <a:xfrm>
            <a:off x="5146675" y="1919288"/>
            <a:ext cx="684213" cy="236537"/>
          </a:xfrm>
          <a:prstGeom prst="rightArrow">
            <a:avLst>
              <a:gd name="adj1" fmla="val 50000"/>
              <a:gd name="adj2" fmla="val 50099"/>
            </a:avLst>
          </a:prstGeom>
          <a:solidFill>
            <a:srgbClr val="00B8FF"/>
          </a:solidFill>
          <a:ln w="9525" algn="ctr">
            <a:solidFill>
              <a:schemeClr val="tx1"/>
            </a:solidFill>
            <a:round/>
            <a:headEnd/>
            <a:tailEnd/>
          </a:ln>
          <a:effectLst/>
        </p:spPr>
        <p:txBody>
          <a:bodyPr/>
          <a:lstStyle/>
          <a:p>
            <a:endParaRPr lang="fr-FR"/>
          </a:p>
        </p:txBody>
      </p:sp>
      <p:sp>
        <p:nvSpPr>
          <p:cNvPr id="10258" name="Flèche droite 17"/>
          <p:cNvSpPr>
            <a:spLocks noChangeArrowheads="1"/>
          </p:cNvSpPr>
          <p:nvPr/>
        </p:nvSpPr>
        <p:spPr bwMode="auto">
          <a:xfrm>
            <a:off x="5146675" y="3825875"/>
            <a:ext cx="684213" cy="236538"/>
          </a:xfrm>
          <a:prstGeom prst="rightArrow">
            <a:avLst>
              <a:gd name="adj1" fmla="val 50000"/>
              <a:gd name="adj2" fmla="val 50098"/>
            </a:avLst>
          </a:prstGeom>
          <a:solidFill>
            <a:srgbClr val="00B8FF"/>
          </a:solidFill>
          <a:ln w="9525" algn="ctr">
            <a:solidFill>
              <a:schemeClr val="tx1"/>
            </a:solidFill>
            <a:round/>
            <a:headEnd/>
            <a:tailEnd/>
          </a:ln>
          <a:effectLst/>
        </p:spPr>
        <p:txBody>
          <a:bodyPr/>
          <a:lstStyle/>
          <a:p>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cstate="print"/>
          <a:srcRect/>
          <a:stretch>
            <a:fillRect/>
          </a:stretch>
        </p:blipFill>
        <p:spPr bwMode="auto">
          <a:xfrm>
            <a:off x="117475" y="981075"/>
            <a:ext cx="8899525" cy="3590925"/>
          </a:xfrm>
          <a:prstGeom prst="rect">
            <a:avLst/>
          </a:prstGeom>
          <a:noFill/>
          <a:ln w="9525">
            <a:noFill/>
            <a:round/>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350"/>
            <a:ext cx="8224838" cy="5861050"/>
          </a:xfrm>
        </p:spPr>
        <p:txBody>
          <a:bodyPr/>
          <a:lstStyle/>
          <a:p>
            <a:pPr marL="0" indent="0" eaLnBrk="1" hangingPunct="1">
              <a:lnSpc>
                <a:spcPct val="86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b="1" dirty="0">
                <a:cs typeface="Times New Roman" pitchFamily="18" charset="0"/>
              </a:rPr>
              <a:t>La formation des gamètes:</a:t>
            </a:r>
            <a:br>
              <a:rPr lang="fr-FR" b="1" dirty="0">
                <a:cs typeface="Times New Roman" pitchFamily="18" charset="0"/>
              </a:rPr>
            </a:br>
            <a:r>
              <a:rPr lang="fr-FR" sz="2800" dirty="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1 paire de chromosomes : 2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 paires de chromosomes : 2x2 = 2</a:t>
            </a:r>
            <a:r>
              <a:rPr lang="fr-FR" sz="2800" baseline="30000" dirty="0">
                <a:cs typeface="Times New Roman" pitchFamily="18" charset="0"/>
              </a:rPr>
              <a:t>2</a:t>
            </a:r>
            <a:r>
              <a:rPr lang="fr-FR" sz="2800" dirty="0">
                <a:cs typeface="Times New Roman" pitchFamily="18" charset="0"/>
              </a:rPr>
              <a:t> gamètes différents possibles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3 paires de chromosomes : 2x2x2 = 2</a:t>
            </a:r>
            <a:r>
              <a:rPr lang="fr-FR" sz="2800" baseline="30000" dirty="0">
                <a:cs typeface="Times New Roman" pitchFamily="18" charset="0"/>
              </a:rPr>
              <a:t>3</a:t>
            </a:r>
            <a:r>
              <a:rPr lang="fr-FR" sz="2800" dirty="0">
                <a:cs typeface="Times New Roman" pitchFamily="18" charset="0"/>
              </a:rPr>
              <a:t> gamètes différents possibles </a:t>
            </a:r>
            <a:br>
              <a:rPr lang="fr-FR" sz="2800" dirty="0">
                <a:cs typeface="Times New Roman" pitchFamily="18" charset="0"/>
              </a:rPr>
            </a:br>
            <a:r>
              <a:rPr lang="fr-FR" sz="2800" dirty="0">
                <a:cs typeface="Times New Roman" pitchFamily="18" charset="0"/>
              </a:rPr>
              <a:t>... </a:t>
            </a:r>
          </a:p>
          <a:p>
            <a:pPr marL="0" indent="0" eaLnBrk="1" hangingPunct="1">
              <a:lnSpc>
                <a:spcPct val="86000"/>
              </a:lnSpc>
              <a:spcBef>
                <a:spcPct val="0"/>
              </a:spcBef>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800" dirty="0">
                <a:cs typeface="Times New Roman" pitchFamily="18" charset="0"/>
              </a:rPr>
              <a:t>cellule à 23 paires de chromosomes : 2x2x2x ... x2 = 2</a:t>
            </a:r>
            <a:r>
              <a:rPr lang="fr-FR" sz="2800" baseline="30000" dirty="0">
                <a:cs typeface="Times New Roman" pitchFamily="18" charset="0"/>
              </a:rPr>
              <a:t>23</a:t>
            </a:r>
            <a:r>
              <a:rPr lang="fr-FR" sz="2800" dirty="0">
                <a:cs typeface="Times New Roman" pitchFamily="18" charset="0"/>
              </a:rPr>
              <a:t> gamètes différents possibles </a:t>
            </a:r>
          </a:p>
          <a:p>
            <a:pPr>
              <a:defRPr/>
            </a:pP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Group 1"/>
          <p:cNvGraphicFramePr>
            <a:graphicFrameLocks noGrp="1"/>
          </p:cNvGraphicFramePr>
          <p:nvPr/>
        </p:nvGraphicFramePr>
        <p:xfrm>
          <a:off x="611188" y="4071938"/>
          <a:ext cx="7819653" cy="2457450"/>
        </p:xfrm>
        <a:graphic>
          <a:graphicData uri="http://schemas.openxmlformats.org/drawingml/2006/table">
            <a:tbl>
              <a:tblPr/>
              <a:tblGrid>
                <a:gridCol w="7819653">
                  <a:extLst>
                    <a:ext uri="{9D8B030D-6E8A-4147-A177-3AD203B41FA5}">
                      <a16:colId xmlns:a16="http://schemas.microsoft.com/office/drawing/2014/main" val="20000"/>
                    </a:ext>
                  </a:extLst>
                </a:gridCol>
              </a:tblGrid>
              <a:tr h="2457450">
                <a:tc>
                  <a:txBody>
                    <a:bodyPr/>
                    <a:lstStyle/>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br>
                        <a:rPr kumimoji="0" lang="fr-FR" sz="1600" b="0" i="0" u="none" strike="noStrike" cap="none" normalizeH="0" baseline="0" dirty="0">
                          <a:ln>
                            <a:noFill/>
                          </a:ln>
                          <a:solidFill>
                            <a:srgbClr val="000000"/>
                          </a:solidFill>
                          <a:effectLst/>
                          <a:latin typeface="Times New Roman" pitchFamily="18" charset="0"/>
                          <a:cs typeface="Times New Roman" pitchFamily="18" charset="0"/>
                        </a:rPr>
                      </a:br>
                      <a:r>
                        <a:rPr kumimoji="0" lang="fr-FR" sz="1600" b="1" i="0" u="none" strike="noStrike" cap="none" normalizeH="0" baseline="0" dirty="0">
                          <a:ln>
                            <a:noFill/>
                          </a:ln>
                          <a:solidFill>
                            <a:srgbClr val="000000"/>
                          </a:solidFill>
                          <a:effectLst/>
                          <a:latin typeface="Times New Roman" pitchFamily="18" charset="0"/>
                          <a:cs typeface="Times New Roman" pitchFamily="18" charset="0"/>
                        </a:rPr>
                        <a:t>La formation des gamètes.</a:t>
                      </a:r>
                      <a:br>
                        <a:rPr kumimoji="0" lang="fr-FR" sz="1600" b="1" i="0" u="none" strike="noStrike" cap="none" normalizeH="0" baseline="0" dirty="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Ici, exemple d'une cellule à 1 paire de chromosomes. A chaque paire de chromosome supplémentaire, le nombre de gamètes possible est (à cause du hasard intervenant à la première division) multiplié par deux :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1 paire de chromosomes : 2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2 paires de chromosomes : 2x2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2</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3 paires de chromosomes : 2x2x2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3</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br>
                        <a:rPr kumimoji="0" lang="fr-FR" sz="1600" b="0" i="0" u="none" strike="noStrike" cap="none" normalizeH="0" baseline="0" dirty="0">
                          <a:ln>
                            <a:noFill/>
                          </a:ln>
                          <a:solidFill>
                            <a:srgbClr val="000000"/>
                          </a:solidFill>
                          <a:effectLst/>
                          <a:latin typeface="Times New Roman" pitchFamily="18" charset="0"/>
                          <a:cs typeface="Times New Roman" pitchFamily="18" charset="0"/>
                        </a:rPr>
                      </a:b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a:t>
                      </a:r>
                    </a:p>
                    <a:p>
                      <a:pPr marL="0" marR="0" lvl="0" indent="0" algn="l" defTabSz="449263" rtl="0" eaLnBrk="1" fontAlgn="base" latinLnBrk="0" hangingPunct="1">
                        <a:lnSpc>
                          <a:spcPct val="86000"/>
                        </a:lnSpc>
                        <a:spcBef>
                          <a:spcPct val="0"/>
                        </a:spcBef>
                        <a:spcAft>
                          <a:spcPct val="0"/>
                        </a:spcAft>
                        <a:buClr>
                          <a:srgbClr val="000000"/>
                        </a:buClr>
                        <a:buSzPct val="62000"/>
                        <a:buFont typeface="Symbol"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cellule à 23 paires de chromosomes : 2x2x2x ... x2 = 2</a:t>
                      </a:r>
                      <a:r>
                        <a:rPr kumimoji="0" lang="fr-FR" sz="1600" b="0" i="0" u="none" strike="noStrike" cap="none" normalizeH="0" baseline="30000" dirty="0">
                          <a:ln>
                            <a:noFill/>
                          </a:ln>
                          <a:solidFill>
                            <a:srgbClr val="000000"/>
                          </a:solidFill>
                          <a:effectLst/>
                          <a:latin typeface="Times New Roman" pitchFamily="18" charset="0"/>
                          <a:cs typeface="Times New Roman" pitchFamily="18" charset="0"/>
                        </a:rPr>
                        <a:t>23</a:t>
                      </a:r>
                      <a:r>
                        <a:rPr kumimoji="0" lang="fr-FR" sz="1600" b="0" i="0" u="none" strike="noStrike" cap="none" normalizeH="0" baseline="0" dirty="0">
                          <a:ln>
                            <a:noFill/>
                          </a:ln>
                          <a:solidFill>
                            <a:srgbClr val="000000"/>
                          </a:solidFill>
                          <a:effectLst/>
                          <a:latin typeface="Times New Roman" pitchFamily="18" charset="0"/>
                          <a:cs typeface="Times New Roman" pitchFamily="18" charset="0"/>
                        </a:rPr>
                        <a:t> gamètes différents possibles </a:t>
                      </a:r>
                    </a:p>
                  </a:txBody>
                  <a:tcPr marL="9360" marR="9360" marT="67824" marB="936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3316" name="Picture 3"/>
          <p:cNvPicPr>
            <a:picLocks noChangeAspect="1" noChangeArrowheads="1"/>
          </p:cNvPicPr>
          <p:nvPr/>
        </p:nvPicPr>
        <p:blipFill>
          <a:blip r:embed="rId3" cstate="print"/>
          <a:srcRect/>
          <a:stretch>
            <a:fillRect/>
          </a:stretch>
        </p:blipFill>
        <p:spPr bwMode="auto">
          <a:xfrm>
            <a:off x="117475" y="1214438"/>
            <a:ext cx="8320088" cy="3357562"/>
          </a:xfrm>
          <a:prstGeom prst="rect">
            <a:avLst/>
          </a:prstGeom>
          <a:noFill/>
          <a:ln w="9525">
            <a:noFill/>
            <a:round/>
            <a:headEnd/>
            <a:tailEnd/>
          </a:ln>
          <a:effectLst/>
        </p:spPr>
      </p:pic>
      <p:sp>
        <p:nvSpPr>
          <p:cNvPr id="13317" name="Rectangle 4"/>
          <p:cNvSpPr>
            <a:spLocks noChangeArrowheads="1"/>
          </p:cNvSpPr>
          <p:nvPr/>
        </p:nvSpPr>
        <p:spPr bwMode="auto">
          <a:xfrm>
            <a:off x="714375" y="95250"/>
            <a:ext cx="6715125" cy="1006475"/>
          </a:xfrm>
          <a:prstGeom prst="rect">
            <a:avLst/>
          </a:prstGeom>
          <a:noFill/>
          <a:ln w="9525">
            <a:noFill/>
            <a:round/>
            <a:headEnd/>
            <a:tailEnd/>
          </a:ln>
          <a:effec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les chromosomes homologues* sont génétiquement différents, </a:t>
            </a:r>
            <a:r>
              <a:rPr lang="fr-FR" altLang="fr-FR" sz="1200" b="1">
                <a:solidFill>
                  <a:srgbClr val="000000"/>
                </a:solidFill>
                <a:latin typeface="Times New Roman" pitchFamily="18" charset="0"/>
                <a:cs typeface="Times New Roman" pitchFamily="18" charset="0"/>
              </a:rPr>
              <a:t>les gamètes ne possèdent que la moitié de l’information génétique de l'individu</a:t>
            </a:r>
            <a:r>
              <a:rPr lang="fr-FR" altLang="fr-FR" sz="1200">
                <a:solidFill>
                  <a:srgbClr val="000000"/>
                </a:solidFill>
                <a:latin typeface="Times New Roman" pitchFamily="18" charset="0"/>
                <a:cs typeface="Times New Roman" pitchFamily="18" charset="0"/>
              </a:rPr>
              <a:t> : un seul des deux allèles* est présent.</a:t>
            </a:r>
          </a:p>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200">
                <a:solidFill>
                  <a:srgbClr val="000000"/>
                </a:solidFill>
                <a:latin typeface="Times New Roman" pitchFamily="18" charset="0"/>
                <a:cs typeface="Times New Roman" pitchFamily="18" charset="0"/>
              </a:rPr>
              <a:t>Comme la répartition des chromosomes homologues* se fait au hasard, </a:t>
            </a:r>
            <a:r>
              <a:rPr lang="fr-FR" altLang="fr-FR" sz="1200" b="1">
                <a:solidFill>
                  <a:srgbClr val="000000"/>
                </a:solidFill>
                <a:latin typeface="Times New Roman" pitchFamily="18" charset="0"/>
                <a:cs typeface="Times New Roman" pitchFamily="18" charset="0"/>
              </a:rPr>
              <a:t>chaque gamète réunit une combinaison de chromosomes unique</a:t>
            </a:r>
            <a:r>
              <a:rPr lang="fr-FR" altLang="fr-FR" sz="1200">
                <a:solidFill>
                  <a:srgbClr val="000000"/>
                </a:solidFill>
                <a:latin typeface="Times New Roman" pitchFamily="18" charset="0"/>
                <a:cs typeface="Times New Roman" pitchFamily="18" charset="0"/>
              </a:rPr>
              <a:t> : un individu peut ainsi produire plus de 8 millions de gamètes différents.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noChangeArrowheads="1"/>
          </p:cNvPicPr>
          <p:nvPr/>
        </p:nvPicPr>
        <p:blipFill>
          <a:blip r:embed="rId3" cstate="print"/>
          <a:srcRect/>
          <a:stretch>
            <a:fillRect/>
          </a:stretch>
        </p:blipFill>
        <p:spPr bwMode="auto">
          <a:xfrm>
            <a:off x="179388" y="1606550"/>
            <a:ext cx="8820150" cy="343376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altLang="fr-FR" dirty="0">
                <a:solidFill>
                  <a:srgbClr val="FF0000"/>
                </a:solidFill>
                <a:latin typeface="+mn-lt"/>
                <a:cs typeface="Times New Roman" pitchFamily="18" charset="0"/>
              </a:rPr>
              <a:t>Conclusion formation des gamètes:</a:t>
            </a:r>
          </a:p>
        </p:txBody>
      </p:sp>
      <p:sp>
        <p:nvSpPr>
          <p:cNvPr id="3" name="Espace réservé du contenu 2"/>
          <p:cNvSpPr>
            <a:spLocks noGrp="1"/>
          </p:cNvSpPr>
          <p:nvPr>
            <p:ph idx="1"/>
          </p:nvPr>
        </p:nvSpPr>
        <p:spPr/>
        <p:txBody>
          <a:bodyPr/>
          <a:lstStyle/>
          <a:p>
            <a:pPr eaLnBrk="1" hangingPunct="1">
              <a:spcBef>
                <a:spcPct val="0"/>
              </a:spcBef>
              <a:buNone/>
            </a:pPr>
            <a:r>
              <a:rPr lang="fr-FR" altLang="fr-FR" dirty="0">
                <a:solidFill>
                  <a:srgbClr val="FF0000"/>
                </a:solidFill>
                <a:cs typeface="Times New Roman" pitchFamily="18" charset="0"/>
              </a:rPr>
              <a:t>Au cours de sa formation, chaque cellule reproductrice reçoit au hasard un chromosome de chaque paire. Les cellules reproductrices produites par un individu sont génétiquement différentes. </a:t>
            </a:r>
          </a:p>
          <a:p>
            <a:pPr eaLnBrk="1" hangingPunct="1">
              <a:spcBef>
                <a:spcPct val="0"/>
              </a:spcBef>
            </a:pPr>
            <a:endParaRPr lang="fr-FR" altLang="fr-FR" dirty="0">
              <a:solidFill>
                <a:srgbClr val="FF0000"/>
              </a:solidFill>
              <a:cs typeface="Times New Roman" pitchFamily="18" charset="0"/>
            </a:endParaRPr>
          </a:p>
          <a:p>
            <a:pPr>
              <a:spcBef>
                <a:spcPct val="0"/>
              </a:spcBef>
              <a:buNone/>
            </a:pPr>
            <a:r>
              <a:rPr lang="fr-FR" altLang="fr-FR" dirty="0">
                <a:solidFill>
                  <a:srgbClr val="00B050"/>
                </a:solidFill>
                <a:cs typeface="Times New Roman" pitchFamily="18" charset="0"/>
              </a:rPr>
              <a:t>Comment expliquer que nous possédions tous un programme génétique différent?</a:t>
            </a:r>
          </a:p>
          <a:p>
            <a:pPr>
              <a:spcBef>
                <a:spcPct val="0"/>
              </a:spcBef>
            </a:pPr>
            <a:endParaRPr lang="fr-FR" altLang="fr-FR" dirty="0">
              <a:solidFill>
                <a:srgbClr val="00B050"/>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500063" y="357188"/>
            <a:ext cx="7786687" cy="4894262"/>
          </a:xfrm>
          <a:prstGeom prst="rect">
            <a:avLst/>
          </a:prstGeom>
          <a:noFill/>
          <a:ln w="9525">
            <a:noFill/>
            <a:round/>
            <a:headEnd/>
            <a:tailEnd/>
          </a:ln>
          <a:effectLst/>
        </p:spPr>
        <p:txBody>
          <a:bodyPr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u="sng">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a:p>
            <a: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2400">
              <a:solidFill>
                <a:srgbClr val="FF0000"/>
              </a:solidFill>
              <a:cs typeface="Times New Roman" pitchFamily="18" charset="0"/>
            </a:endParaRPr>
          </a:p>
        </p:txBody>
      </p:sp>
      <p:sp>
        <p:nvSpPr>
          <p:cNvPr id="16387" name="Titre 1"/>
          <p:cNvSpPr>
            <a:spLocks noGrp="1"/>
          </p:cNvSpPr>
          <p:nvPr>
            <p:ph type="title"/>
          </p:nvPr>
        </p:nvSpPr>
        <p:spPr/>
        <p:txBody>
          <a:bodyPr/>
          <a:lstStyle/>
          <a:p>
            <a:endParaRPr lang="fr-FR"/>
          </a:p>
        </p:txBody>
      </p:sp>
      <p:sp>
        <p:nvSpPr>
          <p:cNvPr id="16388" name="Espace réservé du contenu 2"/>
          <p:cNvSpPr>
            <a:spLocks noGrp="1"/>
          </p:cNvSpPr>
          <p:nvPr>
            <p:ph idx="1"/>
          </p:nvPr>
        </p:nvSpPr>
        <p:spPr/>
        <p:txBody>
          <a:bodyPr>
            <a:normAutofit/>
          </a:bodyPr>
          <a:lstStyle/>
          <a:p>
            <a:pPr>
              <a:buNone/>
            </a:pPr>
            <a:r>
              <a:rPr lang="fr-FR" dirty="0">
                <a:solidFill>
                  <a:srgbClr val="0070C0"/>
                </a:solidFill>
              </a:rPr>
              <a:t>Idées élèves</a:t>
            </a:r>
            <a:r>
              <a:rPr lang="fr-FR" dirty="0"/>
              <a:t>:</a:t>
            </a:r>
          </a:p>
          <a:p>
            <a:pPr>
              <a:buNone/>
            </a:pPr>
            <a:r>
              <a:rPr lang="fr-FR" altLang="fr-FR" dirty="0">
                <a:solidFill>
                  <a:srgbClr val="00B050"/>
                </a:solidFill>
              </a:rPr>
              <a:t>2) </a:t>
            </a:r>
            <a:r>
              <a:rPr lang="fr-FR" altLang="fr-FR" u="sng" dirty="0">
                <a:solidFill>
                  <a:srgbClr val="00B050"/>
                </a:solidFill>
                <a:cs typeface="Arial" pitchFamily="34" charset="0"/>
              </a:rPr>
              <a:t>La fécondation : création d'un individu au programme génétique unique:</a:t>
            </a:r>
          </a:p>
          <a:p>
            <a:endParaRPr lang="fr-FR" altLang="fr-FR" b="1" u="sng" dirty="0">
              <a:solidFill>
                <a:srgbClr val="FF0000"/>
              </a:solidFill>
              <a:cs typeface="Arial" pitchFamily="34" charset="0"/>
            </a:endParaRPr>
          </a:p>
          <a:p>
            <a:pPr>
              <a:buNone/>
            </a:pPr>
            <a:r>
              <a:rPr lang="fr-FR" altLang="fr-FR" b="1" dirty="0">
                <a:solidFill>
                  <a:schemeClr val="tx1"/>
                </a:solidFill>
                <a:cs typeface="Arial" pitchFamily="34" charset="0"/>
              </a:rPr>
              <a:t>Activité 4(4.12 et </a:t>
            </a:r>
            <a:r>
              <a:rPr lang="fr-FR" altLang="fr-FR" b="1" dirty="0">
                <a:cs typeface="Arial" pitchFamily="34" charset="0"/>
              </a:rPr>
              <a:t>4.4</a:t>
            </a:r>
            <a:r>
              <a:rPr lang="fr-FR" altLang="fr-FR" b="1" dirty="0">
                <a:solidFill>
                  <a:schemeClr val="tx1"/>
                </a:solidFill>
                <a:cs typeface="Arial" pitchFamily="34" charset="0"/>
              </a:rPr>
              <a:t>): </a:t>
            </a:r>
            <a:r>
              <a:rPr lang="fr-FR" altLang="fr-FR" dirty="0">
                <a:solidFill>
                  <a:schemeClr val="tx1"/>
                </a:solidFill>
                <a:cs typeface="Arial" pitchFamily="34" charset="0"/>
              </a:rPr>
              <a:t>fécondation et gamètes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571500" indent="-571500">
              <a:buAutoNum type="romanUcParenR"/>
            </a:pPr>
            <a:r>
              <a:rPr lang="fr-FR" b="1" u="sng" dirty="0">
                <a:solidFill>
                  <a:srgbClr val="FF0000"/>
                </a:solidFill>
              </a:rPr>
              <a:t>Transmission du programme génétique dans l’organisme: </a:t>
            </a:r>
          </a:p>
          <a:p>
            <a:pPr marL="571500" indent="-571500">
              <a:buAutoNum type="romanUcParenR"/>
            </a:pPr>
            <a:endParaRPr lang="fr-FR" b="1" u="sng" dirty="0">
              <a:solidFill>
                <a:srgbClr val="FF0000"/>
              </a:solidFill>
            </a:endParaRPr>
          </a:p>
          <a:p>
            <a:pPr marL="571500" indent="-571500">
              <a:buNone/>
            </a:pPr>
            <a:r>
              <a:rPr lang="fr-FR" b="1" dirty="0"/>
              <a:t>Activité 1 (1.1 et 1.2): </a:t>
            </a:r>
            <a:r>
              <a:rPr lang="fr-FR" dirty="0"/>
              <a:t>la division cellulaire</a:t>
            </a:r>
            <a:endParaRPr lang="fr-FR" b="1" u="sng"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0" y="476250"/>
            <a:ext cx="8804275" cy="511333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971550" y="203200"/>
            <a:ext cx="7135813" cy="63944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68313" y="115888"/>
            <a:ext cx="8224837" cy="1085850"/>
          </a:xfrm>
        </p:spPr>
        <p:txBody>
          <a:bodyPr/>
          <a:lstStyle/>
          <a:p>
            <a:r>
              <a:rPr lang="fr-FR"/>
              <a:t>Enoncé des questions</a:t>
            </a:r>
          </a:p>
        </p:txBody>
      </p:sp>
      <p:sp>
        <p:nvSpPr>
          <p:cNvPr id="19459" name="Espace réservé du contenu 2"/>
          <p:cNvSpPr>
            <a:spLocks noGrp="1"/>
          </p:cNvSpPr>
          <p:nvPr>
            <p:ph idx="1"/>
          </p:nvPr>
        </p:nvSpPr>
        <p:spPr>
          <a:xfrm>
            <a:off x="457200" y="1125538"/>
            <a:ext cx="8224838" cy="5256212"/>
          </a:xfrm>
        </p:spPr>
        <p:txBody>
          <a:bodyPr/>
          <a:lstStyle/>
          <a:p>
            <a:r>
              <a:rPr lang="fr-FR" sz="2000"/>
              <a:t>1) Après avoir compléter le texte du schéma :</a:t>
            </a:r>
          </a:p>
          <a:p>
            <a:r>
              <a:rPr lang="fr-FR" sz="2000"/>
              <a:t>Donner le nombre de chromosomes présents dans une cellule classique de l’espèce humaine :...............</a:t>
            </a:r>
          </a:p>
          <a:p>
            <a:r>
              <a:rPr lang="fr-FR" sz="2000"/>
              <a:t>Donner le nombre de chromosomes présents dans une cellule mère des gamètes de l’espèce humaine :...............</a:t>
            </a:r>
          </a:p>
          <a:p>
            <a:r>
              <a:rPr lang="fr-FR" sz="2000"/>
              <a:t>Donner le nombre de chromosomes présents dans un gamète de l’espèce humaine :.....................</a:t>
            </a:r>
          </a:p>
          <a:p>
            <a:r>
              <a:rPr lang="fr-FR" sz="2000"/>
              <a:t>Donner le nombre de chromosomes présents dans un gamète d’une espèce à 4 chromosomes :...............</a:t>
            </a:r>
          </a:p>
          <a:p>
            <a:r>
              <a:rPr lang="fr-FR" sz="2000"/>
              <a:t>Dessiner dans la tête des 4 spermatozoïdes du schéma les 4 combinaisons chromosomiques possibles.</a:t>
            </a:r>
          </a:p>
          <a:p>
            <a:r>
              <a:rPr lang="fr-FR" sz="2000"/>
              <a:t>2) Compléter cette phrase : lors de sa formation chaque ................................... reçoit au hasard un exemplaire de chaque ........................ donc 23. Ces ............................... ainsi formés sont génétiquement différents.</a:t>
            </a:r>
          </a:p>
          <a:p>
            <a:endParaRPr lang="fr-FR"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0" y="987425"/>
            <a:ext cx="9144000" cy="4054475"/>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re 2"/>
          <p:cNvSpPr>
            <a:spLocks noGrp="1"/>
          </p:cNvSpPr>
          <p:nvPr>
            <p:ph type="title"/>
          </p:nvPr>
        </p:nvSpPr>
        <p:spPr>
          <a:xfrm>
            <a:off x="463550" y="115888"/>
            <a:ext cx="8224838" cy="1722437"/>
          </a:xfrm>
        </p:spPr>
        <p:txBody>
          <a:bodyPr>
            <a:normAutofit fontScale="90000"/>
          </a:bodyPr>
          <a:lstStyle/>
          <a:p>
            <a:pPr algn="l"/>
            <a:r>
              <a:rPr lang="fr-FR" sz="2400"/>
              <a:t>3)Dans ce tableau appelé échiquier de croisement, on a représenté une réunion possible des gamètes. Reconstituer toutes les cases du tableau.</a:t>
            </a:r>
            <a:br>
              <a:rPr lang="fr-FR" sz="2400"/>
            </a:br>
            <a:r>
              <a:rPr lang="fr-FR" sz="2400"/>
              <a:t>4)Dire à l’aide de votre échiquier complété combien de chance a un enfant d’avoir les mêmes allèles que son père.</a:t>
            </a:r>
          </a:p>
        </p:txBody>
      </p:sp>
      <p:pic>
        <p:nvPicPr>
          <p:cNvPr id="2" name="Picture 2"/>
          <p:cNvPicPr>
            <a:picLocks noChangeAspect="1" noChangeArrowheads="1"/>
          </p:cNvPicPr>
          <p:nvPr/>
        </p:nvPicPr>
        <p:blipFill>
          <a:blip r:embed="rId2"/>
          <a:srcRect/>
          <a:stretch>
            <a:fillRect/>
          </a:stretch>
        </p:blipFill>
        <p:spPr bwMode="auto">
          <a:xfrm>
            <a:off x="857224" y="2143116"/>
            <a:ext cx="7610505" cy="412910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107950" y="142875"/>
            <a:ext cx="5505450" cy="5989638"/>
          </a:xfrm>
          <a:prstGeom prst="rect">
            <a:avLst/>
          </a:prstGeom>
          <a:noFill/>
          <a:ln w="9525">
            <a:noFill/>
            <a:miter lim="800000"/>
            <a:headEnd/>
            <a:tailEnd/>
          </a:ln>
        </p:spPr>
      </p:pic>
      <p:pic>
        <p:nvPicPr>
          <p:cNvPr id="22531" name="Picture 4"/>
          <p:cNvPicPr>
            <a:picLocks noChangeAspect="1" noChangeArrowheads="1"/>
          </p:cNvPicPr>
          <p:nvPr/>
        </p:nvPicPr>
        <p:blipFill>
          <a:blip r:embed="rId3" cstate="print"/>
          <a:srcRect/>
          <a:stretch>
            <a:fillRect/>
          </a:stretch>
        </p:blipFill>
        <p:spPr bwMode="auto">
          <a:xfrm>
            <a:off x="5435600" y="142875"/>
            <a:ext cx="3600450" cy="2098675"/>
          </a:xfrm>
          <a:prstGeom prst="rect">
            <a:avLst/>
          </a:prstGeom>
          <a:noFill/>
          <a:ln w="9525">
            <a:noFill/>
            <a:miter lim="800000"/>
            <a:headEnd/>
            <a:tailEnd/>
          </a:ln>
        </p:spPr>
      </p:pic>
      <p:pic>
        <p:nvPicPr>
          <p:cNvPr id="22532" name="Picture 5"/>
          <p:cNvPicPr>
            <a:picLocks noChangeAspect="1" noChangeArrowheads="1"/>
          </p:cNvPicPr>
          <p:nvPr/>
        </p:nvPicPr>
        <p:blipFill>
          <a:blip r:embed="rId4" cstate="print"/>
          <a:srcRect/>
          <a:stretch>
            <a:fillRect/>
          </a:stretch>
        </p:blipFill>
        <p:spPr bwMode="auto">
          <a:xfrm>
            <a:off x="5113338" y="2565400"/>
            <a:ext cx="3922712" cy="2032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r>
              <a:rPr lang="fr-FR">
                <a:solidFill>
                  <a:srgbClr val="FF0000"/>
                </a:solidFill>
              </a:rPr>
              <a:t>Bilan</a:t>
            </a:r>
          </a:p>
        </p:txBody>
      </p:sp>
      <p:sp>
        <p:nvSpPr>
          <p:cNvPr id="23555" name="Espace réservé du contenu 2"/>
          <p:cNvSpPr>
            <a:spLocks noGrp="1"/>
          </p:cNvSpPr>
          <p:nvPr>
            <p:ph idx="1"/>
          </p:nvPr>
        </p:nvSpPr>
        <p:spPr/>
        <p:txBody>
          <a:bodyPr/>
          <a:lstStyle/>
          <a:p>
            <a:pPr>
              <a:buNone/>
            </a:pPr>
            <a:r>
              <a:rPr lang="fr-FR" altLang="fr-FR" sz="2800" dirty="0">
                <a:solidFill>
                  <a:schemeClr val="tx1"/>
                </a:solidFill>
              </a:rPr>
              <a:t>La formation des gamètes et la fécondation permettent la création d’une cellule-œuf  qui sera à l’origine d’un nouvel individu ORIGINAL et UNIQUE par son programme génétique ( 2 LOTERIES).</a:t>
            </a:r>
          </a:p>
          <a:p>
            <a:pPr>
              <a:buNone/>
            </a:pPr>
            <a:endParaRPr lang="fr-FR" altLang="fr-FR" sz="2800" dirty="0">
              <a:solidFill>
                <a:schemeClr val="tx1"/>
              </a:solidFill>
            </a:endParaRPr>
          </a:p>
          <a:p>
            <a:pPr>
              <a:buNone/>
            </a:pPr>
            <a:r>
              <a:rPr lang="fr-FR" altLang="fr-FR" sz="2800" dirty="0">
                <a:solidFill>
                  <a:schemeClr val="tx1"/>
                </a:solidFill>
              </a:rPr>
              <a:t>LA REPRODUCTION SEXUEE CREE AU HASARD DES INDIVIDUS TOUS DIFFERENTS.</a:t>
            </a:r>
          </a:p>
          <a:p>
            <a:endParaRPr lang="fr-F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normAutofit fontScale="90000"/>
          </a:bodyPr>
          <a:lstStyle/>
          <a:p>
            <a:r>
              <a:rPr lang="fr-FR">
                <a:solidFill>
                  <a:srgbClr val="FF0000"/>
                </a:solidFill>
              </a:rPr>
              <a:t>Conclusion transmission de l’information génétique </a:t>
            </a:r>
          </a:p>
        </p:txBody>
      </p:sp>
      <p:sp>
        <p:nvSpPr>
          <p:cNvPr id="24579" name="Espace réservé du contenu 2"/>
          <p:cNvSpPr>
            <a:spLocks noGrp="1"/>
          </p:cNvSpPr>
          <p:nvPr>
            <p:ph idx="1"/>
          </p:nvPr>
        </p:nvSpPr>
        <p:spPr/>
        <p:txBody>
          <a:bodyPr/>
          <a:lstStyle/>
          <a:p>
            <a:pPr>
              <a:buNone/>
            </a:pPr>
            <a:r>
              <a:rPr lang="fr-FR" altLang="fr-FR" sz="2800" dirty="0">
                <a:solidFill>
                  <a:srgbClr val="FF0000"/>
                </a:solidFill>
              </a:rPr>
              <a:t>Lors de la fécondation, spermatozoïde et ovule participent à la transmission de l'information génétique : pour chaque paire de chromosomes et chaque gène, un exemplaire vient du père, l'autre de la mère.</a:t>
            </a:r>
            <a:br>
              <a:rPr lang="fr-FR" altLang="fr-FR" sz="2800" dirty="0">
                <a:solidFill>
                  <a:srgbClr val="FF0000"/>
                </a:solidFill>
              </a:rPr>
            </a:br>
            <a:r>
              <a:rPr lang="fr-FR" altLang="fr-FR" sz="2800" dirty="0">
                <a:solidFill>
                  <a:srgbClr val="FF0000"/>
                </a:solidFill>
              </a:rPr>
              <a:t>  La fécondation rétablit le nombre de chromosomes de l'espèce.</a:t>
            </a:r>
            <a:br>
              <a:rPr lang="fr-FR" altLang="fr-FR" sz="2800" dirty="0">
                <a:solidFill>
                  <a:srgbClr val="FF0000"/>
                </a:solidFill>
              </a:rPr>
            </a:br>
            <a:r>
              <a:rPr lang="fr-FR" altLang="fr-FR" sz="2800" dirty="0">
                <a:solidFill>
                  <a:srgbClr val="FF0000"/>
                </a:solidFill>
              </a:rPr>
              <a:t>  La reproduction sexuée crée au hasard un nouveau programme génétique.</a:t>
            </a:r>
          </a:p>
          <a:p>
            <a:endParaRPr lang="fr-F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buNone/>
            </a:pPr>
            <a:r>
              <a:rPr lang="fr-FR" b="1" u="sng" dirty="0">
                <a:solidFill>
                  <a:srgbClr val="FF0000"/>
                </a:solidFill>
              </a:rPr>
              <a:t>III) La génétique et la médecine: </a:t>
            </a:r>
          </a:p>
          <a:p>
            <a:pPr>
              <a:buNone/>
            </a:pPr>
            <a:r>
              <a:rPr lang="fr-FR" u="sng" dirty="0">
                <a:solidFill>
                  <a:srgbClr val="00B050"/>
                </a:solidFill>
              </a:rPr>
              <a:t>1) Statistiques et génétique:</a:t>
            </a:r>
          </a:p>
          <a:p>
            <a:pPr>
              <a:buNone/>
            </a:pPr>
            <a:r>
              <a:rPr lang="fr-FR" b="1" dirty="0"/>
              <a:t>Activité 5 (4.4): </a:t>
            </a:r>
            <a:r>
              <a:rPr lang="fr-FR" dirty="0"/>
              <a:t>exercice d’application  sur la transmission d’une maladie génétique</a:t>
            </a:r>
          </a:p>
          <a:p>
            <a:pPr>
              <a:buNone/>
            </a:pP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7" name="Picture 3"/>
          <p:cNvPicPr>
            <a:picLocks noGrp="1" noChangeAspect="1" noChangeArrowheads="1"/>
          </p:cNvPicPr>
          <p:nvPr>
            <p:ph idx="1"/>
          </p:nvPr>
        </p:nvPicPr>
        <p:blipFill>
          <a:blip r:embed="rId2" cstate="print"/>
          <a:srcRect/>
          <a:stretch>
            <a:fillRect/>
          </a:stretch>
        </p:blipFill>
        <p:spPr bwMode="auto">
          <a:xfrm>
            <a:off x="1433833" y="1600200"/>
            <a:ext cx="6276335"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algn="l"/>
            <a:endParaRPr lang="fr-FR" sz="3200" dirty="0"/>
          </a:p>
        </p:txBody>
      </p:sp>
      <p:sp>
        <p:nvSpPr>
          <p:cNvPr id="34819" name="Espace réservé du contenu 2"/>
          <p:cNvSpPr>
            <a:spLocks noGrp="1"/>
          </p:cNvSpPr>
          <p:nvPr>
            <p:ph idx="1"/>
          </p:nvPr>
        </p:nvSpPr>
        <p:spPr/>
        <p:txBody>
          <a:bodyPr/>
          <a:lstStyle/>
          <a:p>
            <a:pPr>
              <a:buNone/>
            </a:pPr>
            <a:r>
              <a:rPr lang="fr-FR" sz="2800" dirty="0"/>
              <a:t>En faisant du roller, Paul tombe et se blesse au genou. Quelques jours plus tard, il constate qu’une nouvelle peau est apparue à la place de la blessure. Paul a appris en cours de SVT que toutes les cellules de son corps ont 46 chromosomes. Il se demande si la nouvelle peau s’est formée à partir d’une multiplication des cellules et comment le nombre de chromosome peut se conserver malgré les divisions.</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0000"/>
                </a:solidFill>
              </a:rPr>
              <a:t>Conclusion progrès génétiques  </a:t>
            </a:r>
          </a:p>
        </p:txBody>
      </p:sp>
      <p:sp>
        <p:nvSpPr>
          <p:cNvPr id="3" name="Espace réservé du contenu 2"/>
          <p:cNvSpPr>
            <a:spLocks noGrp="1"/>
          </p:cNvSpPr>
          <p:nvPr>
            <p:ph idx="1"/>
          </p:nvPr>
        </p:nvSpPr>
        <p:spPr/>
        <p:txBody>
          <a:bodyPr/>
          <a:lstStyle/>
          <a:p>
            <a:pPr>
              <a:buNone/>
            </a:pPr>
            <a:r>
              <a:rPr lang="fr-FR" dirty="0">
                <a:solidFill>
                  <a:srgbClr val="FF0000"/>
                </a:solidFill>
              </a:rPr>
              <a:t>Les progrès de la génétique permettent d’évaluer des probabilité de transmission de certaines maladies génétiques  et offre ainsi à chacun la possibilité de choisir ou non la poursuite d’une grossesse.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oneTexte 1"/>
          <p:cNvSpPr txBox="1">
            <a:spLocks noChangeArrowheads="1"/>
          </p:cNvSpPr>
          <p:nvPr/>
        </p:nvSpPr>
        <p:spPr bwMode="auto">
          <a:xfrm>
            <a:off x="395288" y="404813"/>
            <a:ext cx="5976937" cy="369887"/>
          </a:xfrm>
          <a:prstGeom prst="rect">
            <a:avLst/>
          </a:prstGeom>
          <a:noFill/>
          <a:ln w="9525">
            <a:noFill/>
            <a:miter lim="800000"/>
            <a:headEnd/>
            <a:tailEnd/>
          </a:ln>
        </p:spPr>
        <p:txBody>
          <a:bodyPr>
            <a:spAutoFit/>
          </a:bodyPr>
          <a:lstStyle/>
          <a:p>
            <a:r>
              <a:rPr lang="fr-FR" altLang="fr-FR">
                <a:solidFill>
                  <a:srgbClr val="FF0000"/>
                </a:solidFill>
              </a:rPr>
              <a:t>Tâche complexe n°4 division cellulaire</a:t>
            </a:r>
          </a:p>
        </p:txBody>
      </p:sp>
      <p:pic>
        <p:nvPicPr>
          <p:cNvPr id="35843" name="Picture 2"/>
          <p:cNvPicPr>
            <a:picLocks noChangeAspect="1" noChangeArrowheads="1"/>
          </p:cNvPicPr>
          <p:nvPr/>
        </p:nvPicPr>
        <p:blipFill>
          <a:blip r:embed="rId2" cstate="print"/>
          <a:srcRect/>
          <a:stretch>
            <a:fillRect/>
          </a:stretch>
        </p:blipFill>
        <p:spPr bwMode="auto">
          <a:xfrm>
            <a:off x="1085850" y="757238"/>
            <a:ext cx="7950200" cy="60928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 de texte 19"/>
          <p:cNvSpPr txBox="1"/>
          <p:nvPr/>
        </p:nvSpPr>
        <p:spPr bwMode="auto">
          <a:xfrm>
            <a:off x="395288" y="3614738"/>
            <a:ext cx="8231187" cy="298291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a:lstStyle/>
          <a:p>
            <a:pPr>
              <a:lnSpc>
                <a:spcPct val="115000"/>
              </a:lnSpc>
              <a:spcAft>
                <a:spcPts val="0"/>
              </a:spcAft>
              <a:buFont typeface="Times New Roman" pitchFamily="16" charset="0"/>
              <a:buNone/>
              <a:defRPr/>
            </a:pPr>
            <a:r>
              <a:rPr lang="fr-FR" sz="2000" b="1" dirty="0">
                <a:solidFill>
                  <a:schemeClr val="tx1"/>
                </a:solidFill>
                <a:latin typeface="Bliss-ExtraBold"/>
                <a:ea typeface="Calibri"/>
                <a:cs typeface="Bliss-ExtraBold"/>
              </a:rPr>
              <a:t>Doc 1 La régénération de l’épiderme de la peau</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Deux mètres carrés de peau recouvrent notre corps.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L’épiderme est la couche superficielle de la peau. Il est composé de plusieurs sous-couches de cellules très jointives:</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cornée qui se situe le plus à l’extérieure est composée de cellules mortes, sans noyau, plates, entassées et qui se détachent continuellement à la surface.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 La couche basale qui est la couche la plus «profonde» est constituée de cellules qui se renouvellent sans cesse.</a:t>
            </a:r>
            <a:endParaRPr lang="fr-FR" sz="2000" dirty="0">
              <a:solidFill>
                <a:schemeClr val="tx1"/>
              </a:solidFill>
              <a:ea typeface="Calibri"/>
              <a:cs typeface="Times New Roman"/>
            </a:endParaRPr>
          </a:p>
          <a:p>
            <a:pPr>
              <a:lnSpc>
                <a:spcPct val="115000"/>
              </a:lnSpc>
              <a:spcAft>
                <a:spcPts val="0"/>
              </a:spcAft>
              <a:buFont typeface="Times New Roman" pitchFamily="16" charset="0"/>
              <a:buNone/>
              <a:defRPr/>
            </a:pPr>
            <a:r>
              <a:rPr lang="fr-FR" sz="1600" dirty="0">
                <a:solidFill>
                  <a:schemeClr val="tx1"/>
                </a:solidFill>
                <a:latin typeface="Times New Roman"/>
                <a:ea typeface="Calibri"/>
                <a:cs typeface="Times New Roman"/>
              </a:rPr>
              <a:t>Les cellules nouvellement formées remontent peu à peu à la surface, puis elles se dessèchent et meurent. Il faut 28 jours pour qu’une cellule parvienne de la couche basale jusqu’en surface</a:t>
            </a:r>
            <a:r>
              <a:rPr lang="fr-FR" sz="1400" dirty="0">
                <a:solidFill>
                  <a:schemeClr val="tx1"/>
                </a:solidFill>
                <a:latin typeface="Times New Roman"/>
                <a:ea typeface="Calibri"/>
                <a:cs typeface="Times New Roman"/>
              </a:rPr>
              <a:t>.</a:t>
            </a:r>
            <a:endParaRPr lang="fr-FR" sz="2000" dirty="0">
              <a:solidFill>
                <a:schemeClr val="tx1"/>
              </a:solidFill>
              <a:ea typeface="Calibri"/>
              <a:cs typeface="Times New Roman"/>
            </a:endParaRPr>
          </a:p>
        </p:txBody>
      </p:sp>
      <p:pic>
        <p:nvPicPr>
          <p:cNvPr id="36867" name="Image 4"/>
          <p:cNvPicPr>
            <a:picLocks noChangeAspect="1" noChangeArrowheads="1"/>
          </p:cNvPicPr>
          <p:nvPr/>
        </p:nvPicPr>
        <p:blipFill>
          <a:blip r:embed="rId2" cstate="print"/>
          <a:srcRect/>
          <a:stretch>
            <a:fillRect/>
          </a:stretch>
        </p:blipFill>
        <p:spPr bwMode="auto">
          <a:xfrm>
            <a:off x="2084388" y="377825"/>
            <a:ext cx="4852987" cy="32321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6" descr="http://www2.ac-nancy-metz.fr/quickplace/tic/PageLibraryC12573DB002F715D.nsf/h_Index/2735A4170F2B1CDDC12576A7005227DC/$FILE/doc1.jpg?OpenElement&amp;1263135469"/>
          <p:cNvPicPr>
            <a:picLocks noChangeAspect="1" noChangeArrowheads="1"/>
          </p:cNvPicPr>
          <p:nvPr/>
        </p:nvPicPr>
        <p:blipFill>
          <a:blip r:embed="rId2" cstate="print"/>
          <a:srcRect/>
          <a:stretch>
            <a:fillRect/>
          </a:stretch>
        </p:blipFill>
        <p:spPr bwMode="auto">
          <a:xfrm>
            <a:off x="0" y="1700213"/>
            <a:ext cx="9136063" cy="29527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Image 1"/>
          <p:cNvPicPr>
            <a:picLocks noChangeAspect="1" noChangeArrowheads="1"/>
          </p:cNvPicPr>
          <p:nvPr/>
        </p:nvPicPr>
        <p:blipFill>
          <a:blip r:embed="rId2" cstate="print"/>
          <a:srcRect/>
          <a:stretch>
            <a:fillRect/>
          </a:stretch>
        </p:blipFill>
        <p:spPr bwMode="auto">
          <a:xfrm>
            <a:off x="249238" y="1772816"/>
            <a:ext cx="8877300" cy="292893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1683</Words>
  <Application>Microsoft Office PowerPoint</Application>
  <PresentationFormat>Affichage à l'écran (4:3)</PresentationFormat>
  <Paragraphs>122</Paragraphs>
  <Slides>50</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Bliss-ExtraBold</vt:lpstr>
      <vt:lpstr>Calibri</vt:lpstr>
      <vt:lpstr>Symbol</vt:lpstr>
      <vt:lpstr>Times New Roman</vt:lpstr>
      <vt:lpstr>Thème Office</vt:lpstr>
      <vt:lpstr>Dolly, brebis née en 1996, est le premier mammifère créé expérimentalement à partir d’une cellule spécialisée (cellule de glande mammaire).  </vt:lpstr>
      <vt:lpstr>Introduction</vt:lpstr>
      <vt:lpstr>Chapitre 5 : la transmission du programme génétique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Consigne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la division d’une cellule: </vt:lpstr>
      <vt:lpstr>Présentation PowerPoint</vt:lpstr>
      <vt:lpstr>Présentation PowerPoint</vt:lpstr>
      <vt:lpstr>Présentation PowerPoint</vt:lpstr>
      <vt:lpstr>Rappel </vt:lpstr>
      <vt:lpstr>Conclusion fécondation </vt:lpstr>
      <vt:lpstr>Présentation PowerPoint</vt:lpstr>
      <vt:lpstr>Présentation PowerPoint</vt:lpstr>
      <vt:lpstr>Présentation PowerPoint</vt:lpstr>
      <vt:lpstr>Consigne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formation des gamètes:</vt:lpstr>
      <vt:lpstr>Présentation PowerPoint</vt:lpstr>
      <vt:lpstr>Présentation PowerPoint</vt:lpstr>
      <vt:lpstr>Présentation PowerPoint</vt:lpstr>
      <vt:lpstr>Enoncé des questions</vt:lpstr>
      <vt:lpstr>Présentation PowerPoint</vt:lpstr>
      <vt:lpstr>3)Dans ce tableau appelé échiquier de croisement, on a représenté une réunion possible des gamètes. Reconstituer toutes les cases du tableau. 4)Dire à l’aide de votre échiquier complété combien de chance a un enfant d’avoir les mêmes allèles que son père.</vt:lpstr>
      <vt:lpstr>Présentation PowerPoint</vt:lpstr>
      <vt:lpstr>Bilan</vt:lpstr>
      <vt:lpstr>Conclusion transmission de l’information génétique </vt:lpstr>
      <vt:lpstr>Présentation PowerPoint</vt:lpstr>
      <vt:lpstr>Présentation PowerPoint</vt:lpstr>
      <vt:lpstr>Conclusion progrès génétiques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Michael</dc:creator>
  <cp:lastModifiedBy>Maelle Magy</cp:lastModifiedBy>
  <cp:revision>20</cp:revision>
  <dcterms:created xsi:type="dcterms:W3CDTF">2016-08-15T14:25:44Z</dcterms:created>
  <dcterms:modified xsi:type="dcterms:W3CDTF">2025-05-09T07:14:40Z</dcterms:modified>
</cp:coreProperties>
</file>