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305" r:id="rId12"/>
    <p:sldId id="307" r:id="rId13"/>
    <p:sldId id="306"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308" r:id="rId31"/>
  </p:sldIdLst>
  <p:sldSz cx="18288000" cy="1028700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7" d="100"/>
          <a:sy n="17" d="100"/>
        </p:scale>
        <p:origin x="127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fr-FR" sz="4400" b="0" strike="noStrike" spc="-1">
              <a:latin typeface="Arial"/>
            </a:endParaRPr>
          </a:p>
        </p:txBody>
      </p:sp>
      <p:sp>
        <p:nvSpPr>
          <p:cNvPr id="24" name="PlaceHolder 2"/>
          <p:cNvSpPr>
            <a:spLocks noGrp="1"/>
          </p:cNvSpPr>
          <p:nvPr>
            <p:ph type="body"/>
          </p:nvPr>
        </p:nvSpPr>
        <p:spPr>
          <a:xfrm>
            <a:off x="914400" y="2406960"/>
            <a:ext cx="16458840" cy="2845440"/>
          </a:xfrm>
          <a:prstGeom prst="rect">
            <a:avLst/>
          </a:prstGeom>
        </p:spPr>
        <p:txBody>
          <a:bodyPr lIns="0" tIns="0" rIns="0" bIns="0">
            <a:normAutofit/>
          </a:bodyPr>
          <a:lstStyle/>
          <a:p>
            <a:endParaRPr lang="fr-FR" sz="3200" b="0" strike="noStrike" spc="-1">
              <a:latin typeface="Arial"/>
            </a:endParaRPr>
          </a:p>
        </p:txBody>
      </p:sp>
      <p:sp>
        <p:nvSpPr>
          <p:cNvPr id="25" name="PlaceHolder 3"/>
          <p:cNvSpPr>
            <a:spLocks noGrp="1"/>
          </p:cNvSpPr>
          <p:nvPr>
            <p:ph type="body"/>
          </p:nvPr>
        </p:nvSpPr>
        <p:spPr>
          <a:xfrm>
            <a:off x="914400" y="5523120"/>
            <a:ext cx="16458840" cy="28454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fr-FR" sz="4400" b="0" strike="noStrike" spc="-1">
              <a:latin typeface="Arial"/>
            </a:endParaRPr>
          </a:p>
        </p:txBody>
      </p:sp>
      <p:sp>
        <p:nvSpPr>
          <p:cNvPr id="27"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fr-FR" sz="3200" b="0" strike="noStrike" spc="-1">
              <a:latin typeface="Arial"/>
            </a:endParaRPr>
          </a:p>
        </p:txBody>
      </p:sp>
      <p:sp>
        <p:nvSpPr>
          <p:cNvPr id="28"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fr-FR" sz="3200" b="0" strike="noStrike" spc="-1">
              <a:latin typeface="Arial"/>
            </a:endParaRPr>
          </a:p>
        </p:txBody>
      </p:sp>
      <p:sp>
        <p:nvSpPr>
          <p:cNvPr id="29" name="PlaceHolder 4"/>
          <p:cNvSpPr>
            <a:spLocks noGrp="1"/>
          </p:cNvSpPr>
          <p:nvPr>
            <p:ph type="body"/>
          </p:nvPr>
        </p:nvSpPr>
        <p:spPr>
          <a:xfrm>
            <a:off x="914400" y="5523120"/>
            <a:ext cx="8031600" cy="2845440"/>
          </a:xfrm>
          <a:prstGeom prst="rect">
            <a:avLst/>
          </a:prstGeom>
        </p:spPr>
        <p:txBody>
          <a:bodyPr lIns="0" tIns="0" rIns="0" bIns="0">
            <a:normAutofit/>
          </a:bodyPr>
          <a:lstStyle/>
          <a:p>
            <a:endParaRPr lang="fr-FR" sz="3200" b="0" strike="noStrike" spc="-1">
              <a:latin typeface="Arial"/>
            </a:endParaRPr>
          </a:p>
        </p:txBody>
      </p:sp>
      <p:sp>
        <p:nvSpPr>
          <p:cNvPr id="30" name="PlaceHolder 5"/>
          <p:cNvSpPr>
            <a:spLocks noGrp="1"/>
          </p:cNvSpPr>
          <p:nvPr>
            <p:ph type="body"/>
          </p:nvPr>
        </p:nvSpPr>
        <p:spPr>
          <a:xfrm>
            <a:off x="9348120" y="5523120"/>
            <a:ext cx="8031600" cy="28454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fr-FR" sz="4400" b="0" strike="noStrike" spc="-1">
              <a:latin typeface="Arial"/>
            </a:endParaRPr>
          </a:p>
        </p:txBody>
      </p:sp>
      <p:sp>
        <p:nvSpPr>
          <p:cNvPr id="32" name="PlaceHolder 2"/>
          <p:cNvSpPr>
            <a:spLocks noGrp="1"/>
          </p:cNvSpPr>
          <p:nvPr>
            <p:ph type="body"/>
          </p:nvPr>
        </p:nvSpPr>
        <p:spPr>
          <a:xfrm>
            <a:off x="914400" y="2406960"/>
            <a:ext cx="5299560" cy="2845440"/>
          </a:xfrm>
          <a:prstGeom prst="rect">
            <a:avLst/>
          </a:prstGeom>
        </p:spPr>
        <p:txBody>
          <a:bodyPr lIns="0" tIns="0" rIns="0" bIns="0">
            <a:normAutofit/>
          </a:bodyPr>
          <a:lstStyle/>
          <a:p>
            <a:endParaRPr lang="fr-FR" sz="3200" b="0" strike="noStrike" spc="-1">
              <a:latin typeface="Arial"/>
            </a:endParaRPr>
          </a:p>
        </p:txBody>
      </p:sp>
      <p:sp>
        <p:nvSpPr>
          <p:cNvPr id="33" name="PlaceHolder 3"/>
          <p:cNvSpPr>
            <a:spLocks noGrp="1"/>
          </p:cNvSpPr>
          <p:nvPr>
            <p:ph type="body"/>
          </p:nvPr>
        </p:nvSpPr>
        <p:spPr>
          <a:xfrm>
            <a:off x="6479280" y="2406960"/>
            <a:ext cx="5299560" cy="2845440"/>
          </a:xfrm>
          <a:prstGeom prst="rect">
            <a:avLst/>
          </a:prstGeom>
        </p:spPr>
        <p:txBody>
          <a:bodyPr lIns="0" tIns="0" rIns="0" bIns="0">
            <a:normAutofit/>
          </a:bodyPr>
          <a:lstStyle/>
          <a:p>
            <a:endParaRPr lang="fr-FR" sz="3200" b="0" strike="noStrike" spc="-1">
              <a:latin typeface="Arial"/>
            </a:endParaRPr>
          </a:p>
        </p:txBody>
      </p:sp>
      <p:sp>
        <p:nvSpPr>
          <p:cNvPr id="34" name="PlaceHolder 4"/>
          <p:cNvSpPr>
            <a:spLocks noGrp="1"/>
          </p:cNvSpPr>
          <p:nvPr>
            <p:ph type="body"/>
          </p:nvPr>
        </p:nvSpPr>
        <p:spPr>
          <a:xfrm>
            <a:off x="12044160" y="2406960"/>
            <a:ext cx="5299560" cy="2845440"/>
          </a:xfrm>
          <a:prstGeom prst="rect">
            <a:avLst/>
          </a:prstGeom>
        </p:spPr>
        <p:txBody>
          <a:bodyPr lIns="0" tIns="0" rIns="0" bIns="0">
            <a:normAutofit/>
          </a:bodyPr>
          <a:lstStyle/>
          <a:p>
            <a:endParaRPr lang="fr-FR" sz="3200" b="0" strike="noStrike" spc="-1">
              <a:latin typeface="Arial"/>
            </a:endParaRPr>
          </a:p>
        </p:txBody>
      </p:sp>
      <p:sp>
        <p:nvSpPr>
          <p:cNvPr id="35" name="PlaceHolder 5"/>
          <p:cNvSpPr>
            <a:spLocks noGrp="1"/>
          </p:cNvSpPr>
          <p:nvPr>
            <p:ph type="body"/>
          </p:nvPr>
        </p:nvSpPr>
        <p:spPr>
          <a:xfrm>
            <a:off x="914400" y="5523120"/>
            <a:ext cx="5299560" cy="2845440"/>
          </a:xfrm>
          <a:prstGeom prst="rect">
            <a:avLst/>
          </a:prstGeom>
        </p:spPr>
        <p:txBody>
          <a:bodyPr lIns="0" tIns="0" rIns="0" bIns="0">
            <a:normAutofit/>
          </a:bodyPr>
          <a:lstStyle/>
          <a:p>
            <a:endParaRPr lang="fr-FR" sz="3200" b="0" strike="noStrike" spc="-1">
              <a:latin typeface="Arial"/>
            </a:endParaRPr>
          </a:p>
        </p:txBody>
      </p:sp>
      <p:sp>
        <p:nvSpPr>
          <p:cNvPr id="36" name="PlaceHolder 6"/>
          <p:cNvSpPr>
            <a:spLocks noGrp="1"/>
          </p:cNvSpPr>
          <p:nvPr>
            <p:ph type="body"/>
          </p:nvPr>
        </p:nvSpPr>
        <p:spPr>
          <a:xfrm>
            <a:off x="6479280" y="5523120"/>
            <a:ext cx="5299560" cy="2845440"/>
          </a:xfrm>
          <a:prstGeom prst="rect">
            <a:avLst/>
          </a:prstGeom>
        </p:spPr>
        <p:txBody>
          <a:bodyPr lIns="0" tIns="0" rIns="0" bIns="0">
            <a:normAutofit/>
          </a:bodyPr>
          <a:lstStyle/>
          <a:p>
            <a:endParaRPr lang="fr-FR" sz="3200" b="0" strike="noStrike" spc="-1">
              <a:latin typeface="Arial"/>
            </a:endParaRPr>
          </a:p>
        </p:txBody>
      </p:sp>
      <p:sp>
        <p:nvSpPr>
          <p:cNvPr id="37" name="PlaceHolder 7"/>
          <p:cNvSpPr>
            <a:spLocks noGrp="1"/>
          </p:cNvSpPr>
          <p:nvPr>
            <p:ph type="body"/>
          </p:nvPr>
        </p:nvSpPr>
        <p:spPr>
          <a:xfrm>
            <a:off x="12044160" y="5523120"/>
            <a:ext cx="5299560" cy="28454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fr-FR" sz="4400" b="0" strike="noStrike" spc="-1">
              <a:latin typeface="Arial"/>
            </a:endParaRPr>
          </a:p>
        </p:txBody>
      </p:sp>
      <p:sp>
        <p:nvSpPr>
          <p:cNvPr id="3" name="PlaceHolder 2"/>
          <p:cNvSpPr>
            <a:spLocks noGrp="1"/>
          </p:cNvSpPr>
          <p:nvPr>
            <p:ph type="subTitle"/>
          </p:nvPr>
        </p:nvSpPr>
        <p:spPr>
          <a:xfrm>
            <a:off x="914400" y="2406960"/>
            <a:ext cx="16458840" cy="596592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fr-FR" sz="4400" b="0" strike="noStrike" spc="-1">
              <a:latin typeface="Arial"/>
            </a:endParaRPr>
          </a:p>
        </p:txBody>
      </p:sp>
      <p:sp>
        <p:nvSpPr>
          <p:cNvPr id="5" name="PlaceHolder 2"/>
          <p:cNvSpPr>
            <a:spLocks noGrp="1"/>
          </p:cNvSpPr>
          <p:nvPr>
            <p:ph type="body"/>
          </p:nvPr>
        </p:nvSpPr>
        <p:spPr>
          <a:xfrm>
            <a:off x="914400" y="2406960"/>
            <a:ext cx="16458840" cy="59659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fr-FR" sz="4400" b="0" strike="noStrike" spc="-1">
              <a:latin typeface="Arial"/>
            </a:endParaRPr>
          </a:p>
        </p:txBody>
      </p:sp>
      <p:sp>
        <p:nvSpPr>
          <p:cNvPr id="7" name="PlaceHolder 2"/>
          <p:cNvSpPr>
            <a:spLocks noGrp="1"/>
          </p:cNvSpPr>
          <p:nvPr>
            <p:ph type="body"/>
          </p:nvPr>
        </p:nvSpPr>
        <p:spPr>
          <a:xfrm>
            <a:off x="914400" y="2406960"/>
            <a:ext cx="8031600" cy="5965920"/>
          </a:xfrm>
          <a:prstGeom prst="rect">
            <a:avLst/>
          </a:prstGeom>
        </p:spPr>
        <p:txBody>
          <a:bodyPr lIns="0" tIns="0" rIns="0" bIns="0">
            <a:normAutofit/>
          </a:bodyPr>
          <a:lstStyle/>
          <a:p>
            <a:endParaRPr lang="fr-FR" sz="3200" b="0" strike="noStrike" spc="-1">
              <a:latin typeface="Arial"/>
            </a:endParaRPr>
          </a:p>
        </p:txBody>
      </p:sp>
      <p:sp>
        <p:nvSpPr>
          <p:cNvPr id="8" name="PlaceHolder 3"/>
          <p:cNvSpPr>
            <a:spLocks noGrp="1"/>
          </p:cNvSpPr>
          <p:nvPr>
            <p:ph type="body"/>
          </p:nvPr>
        </p:nvSpPr>
        <p:spPr>
          <a:xfrm>
            <a:off x="9348120" y="2406960"/>
            <a:ext cx="8031600" cy="59659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914400" y="410400"/>
            <a:ext cx="16458840" cy="79628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fr-FR" sz="4400" b="0" strike="noStrike" spc="-1">
              <a:latin typeface="Arial"/>
            </a:endParaRPr>
          </a:p>
        </p:txBody>
      </p:sp>
      <p:sp>
        <p:nvSpPr>
          <p:cNvPr id="12"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fr-FR" sz="3200" b="0" strike="noStrike" spc="-1">
              <a:latin typeface="Arial"/>
            </a:endParaRPr>
          </a:p>
        </p:txBody>
      </p:sp>
      <p:sp>
        <p:nvSpPr>
          <p:cNvPr id="13" name="PlaceHolder 3"/>
          <p:cNvSpPr>
            <a:spLocks noGrp="1"/>
          </p:cNvSpPr>
          <p:nvPr>
            <p:ph type="body"/>
          </p:nvPr>
        </p:nvSpPr>
        <p:spPr>
          <a:xfrm>
            <a:off x="9348120" y="2406960"/>
            <a:ext cx="8031600" cy="5965920"/>
          </a:xfrm>
          <a:prstGeom prst="rect">
            <a:avLst/>
          </a:prstGeom>
        </p:spPr>
        <p:txBody>
          <a:bodyPr lIns="0" tIns="0" rIns="0" bIns="0">
            <a:normAutofit/>
          </a:bodyPr>
          <a:lstStyle/>
          <a:p>
            <a:endParaRPr lang="fr-FR" sz="3200" b="0" strike="noStrike" spc="-1">
              <a:latin typeface="Arial"/>
            </a:endParaRPr>
          </a:p>
        </p:txBody>
      </p:sp>
      <p:sp>
        <p:nvSpPr>
          <p:cNvPr id="14" name="PlaceHolder 4"/>
          <p:cNvSpPr>
            <a:spLocks noGrp="1"/>
          </p:cNvSpPr>
          <p:nvPr>
            <p:ph type="body"/>
          </p:nvPr>
        </p:nvSpPr>
        <p:spPr>
          <a:xfrm>
            <a:off x="914400" y="5523120"/>
            <a:ext cx="8031600" cy="28454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fr-FR" sz="4400" b="0" strike="noStrike" spc="-1">
              <a:latin typeface="Arial"/>
            </a:endParaRPr>
          </a:p>
        </p:txBody>
      </p:sp>
      <p:sp>
        <p:nvSpPr>
          <p:cNvPr id="16" name="PlaceHolder 2"/>
          <p:cNvSpPr>
            <a:spLocks noGrp="1"/>
          </p:cNvSpPr>
          <p:nvPr>
            <p:ph type="body"/>
          </p:nvPr>
        </p:nvSpPr>
        <p:spPr>
          <a:xfrm>
            <a:off x="914400" y="2406960"/>
            <a:ext cx="8031600" cy="5965920"/>
          </a:xfrm>
          <a:prstGeom prst="rect">
            <a:avLst/>
          </a:prstGeom>
        </p:spPr>
        <p:txBody>
          <a:bodyPr lIns="0" tIns="0" rIns="0" bIns="0">
            <a:normAutofit/>
          </a:bodyPr>
          <a:lstStyle/>
          <a:p>
            <a:endParaRPr lang="fr-FR" sz="3200" b="0" strike="noStrike" spc="-1">
              <a:latin typeface="Arial"/>
            </a:endParaRPr>
          </a:p>
        </p:txBody>
      </p:sp>
      <p:sp>
        <p:nvSpPr>
          <p:cNvPr id="17"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fr-FR" sz="3200" b="0" strike="noStrike" spc="-1">
              <a:latin typeface="Arial"/>
            </a:endParaRPr>
          </a:p>
        </p:txBody>
      </p:sp>
      <p:sp>
        <p:nvSpPr>
          <p:cNvPr id="18" name="PlaceHolder 4"/>
          <p:cNvSpPr>
            <a:spLocks noGrp="1"/>
          </p:cNvSpPr>
          <p:nvPr>
            <p:ph type="body"/>
          </p:nvPr>
        </p:nvSpPr>
        <p:spPr>
          <a:xfrm>
            <a:off x="9348120" y="5523120"/>
            <a:ext cx="8031600" cy="28454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fr-FR" sz="4400" b="0" strike="noStrike" spc="-1">
              <a:latin typeface="Arial"/>
            </a:endParaRPr>
          </a:p>
        </p:txBody>
      </p:sp>
      <p:sp>
        <p:nvSpPr>
          <p:cNvPr id="20"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fr-FR" sz="3200" b="0" strike="noStrike" spc="-1">
              <a:latin typeface="Arial"/>
            </a:endParaRPr>
          </a:p>
        </p:txBody>
      </p:sp>
      <p:sp>
        <p:nvSpPr>
          <p:cNvPr id="21"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fr-FR" sz="3200" b="0" strike="noStrike" spc="-1">
              <a:latin typeface="Arial"/>
            </a:endParaRPr>
          </a:p>
        </p:txBody>
      </p:sp>
      <p:sp>
        <p:nvSpPr>
          <p:cNvPr id="22" name="PlaceHolder 4"/>
          <p:cNvSpPr>
            <a:spLocks noGrp="1"/>
          </p:cNvSpPr>
          <p:nvPr>
            <p:ph type="body"/>
          </p:nvPr>
        </p:nvSpPr>
        <p:spPr>
          <a:xfrm>
            <a:off x="914400" y="5523120"/>
            <a:ext cx="16458840" cy="28454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3" name="PlaceHolder 2"/>
          <p:cNvSpPr>
            <a:spLocks noGrp="1"/>
          </p:cNvSpPr>
          <p:nvPr>
            <p:ph type="body"/>
          </p:nvPr>
        </p:nvSpPr>
        <p:spPr>
          <a:xfrm>
            <a:off x="914400" y="2406960"/>
            <a:ext cx="16458840" cy="5965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AB99C"/>
        </a:solidFill>
        <a:effectLst/>
      </p:bgPr>
    </p:bg>
    <p:spTree>
      <p:nvGrpSpPr>
        <p:cNvPr id="1" name=""/>
        <p:cNvGrpSpPr/>
        <p:nvPr/>
      </p:nvGrpSpPr>
      <p:grpSpPr>
        <a:xfrm>
          <a:off x="0" y="0"/>
          <a:ext cx="0" cy="0"/>
          <a:chOff x="0" y="0"/>
          <a:chExt cx="0" cy="0"/>
        </a:xfrm>
      </p:grpSpPr>
      <p:sp>
        <p:nvSpPr>
          <p:cNvPr id="38" name="Freeform 2"/>
          <p:cNvSpPr/>
          <p:nvPr/>
        </p:nvSpPr>
        <p:spPr>
          <a:xfrm>
            <a:off x="2403360" y="647280"/>
            <a:ext cx="13480560" cy="8991000"/>
          </a:xfrm>
          <a:custGeom>
            <a:avLst/>
            <a:gdLst/>
            <a:ahLst/>
            <a:cxnLst/>
            <a:rect l="l" t="t" r="r" b="b"/>
            <a:pathLst>
              <a:path w="13481611" h="8992234">
                <a:moveTo>
                  <a:pt x="0" y="0"/>
                </a:moveTo>
                <a:lnTo>
                  <a:pt x="13481610" y="0"/>
                </a:lnTo>
                <a:lnTo>
                  <a:pt x="13481610" y="8992234"/>
                </a:lnTo>
                <a:lnTo>
                  <a:pt x="0" y="8992234"/>
                </a:lnTo>
                <a:lnTo>
                  <a:pt x="0" y="0"/>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a:lstStyle/>
          <a:p>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2"/>
          <p:cNvSpPr/>
          <p:nvPr/>
        </p:nvSpPr>
        <p:spPr>
          <a:xfrm>
            <a:off x="1028880" y="567000"/>
            <a:ext cx="16548840" cy="910908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just">
              <a:lnSpc>
                <a:spcPts val="8966"/>
              </a:lnSpc>
            </a:pPr>
            <a:r>
              <a:rPr lang="en-US" sz="6410" b="0" u="sng" strike="noStrike" spc="-1">
                <a:solidFill>
                  <a:srgbClr val="FF3131"/>
                </a:solidFill>
                <a:uFillTx/>
                <a:latin typeface="Open Sans 2 Bold"/>
                <a:ea typeface="DejaVu Sans"/>
              </a:rPr>
              <a:t>Bilan </a:t>
            </a:r>
            <a:r>
              <a:rPr lang="en-US" sz="6410" b="0" strike="noStrike" spc="-1">
                <a:solidFill>
                  <a:srgbClr val="FF3131"/>
                </a:solidFill>
                <a:latin typeface="Open Sans 2 Bold"/>
                <a:ea typeface="DejaVu Sans"/>
              </a:rPr>
              <a:t>: Notre environnement proche et notre peau sont colonisés, en permanence, par des micro-organismes. Des mesures d’hygiène utilisant l’asepsie ou des produits antiseptiques permettent d’éliminer ces micro-organismes ou de réduire leur population.</a:t>
            </a:r>
            <a:endParaRPr lang="fr-FR" sz="6410" b="0" strike="noStrike" spc="-1">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AB7A8B-8498-07CF-D932-5A0AF1A6B63E}"/>
              </a:ext>
            </a:extLst>
          </p:cNvPr>
          <p:cNvSpPr>
            <a:spLocks noGrp="1"/>
          </p:cNvSpPr>
          <p:nvPr>
            <p:ph type="title"/>
          </p:nvPr>
        </p:nvSpPr>
        <p:spPr/>
        <p:txBody>
          <a:bodyPr/>
          <a:lstStyle/>
          <a:p>
            <a:r>
              <a:rPr lang="fr-FR" sz="6000" b="1" dirty="0"/>
              <a:t>Quizz asepsie ou antisepsie ? </a:t>
            </a:r>
          </a:p>
        </p:txBody>
      </p:sp>
      <p:sp>
        <p:nvSpPr>
          <p:cNvPr id="3" name="Sous-titre 2">
            <a:extLst>
              <a:ext uri="{FF2B5EF4-FFF2-40B4-BE49-F238E27FC236}">
                <a16:creationId xmlns:a16="http://schemas.microsoft.com/office/drawing/2014/main" id="{85CCAA45-C17D-DA61-1C0C-C05126DF368B}"/>
              </a:ext>
            </a:extLst>
          </p:cNvPr>
          <p:cNvSpPr>
            <a:spLocks noGrp="1"/>
          </p:cNvSpPr>
          <p:nvPr>
            <p:ph type="subTitle"/>
          </p:nvPr>
        </p:nvSpPr>
        <p:spPr>
          <a:xfrm>
            <a:off x="914400" y="4284720"/>
            <a:ext cx="16458840" cy="1717560"/>
          </a:xfrm>
        </p:spPr>
        <p:txBody>
          <a:bodyPr/>
          <a:lstStyle/>
          <a:p>
            <a:r>
              <a:rPr lang="fr-FR" sz="4000" b="1" dirty="0"/>
              <a:t>Rappel des définitions : </a:t>
            </a:r>
          </a:p>
          <a:p>
            <a:pPr marL="0" indent="0">
              <a:buNone/>
            </a:pPr>
            <a:endParaRPr lang="fr-FR" sz="4000" b="1" dirty="0"/>
          </a:p>
          <a:p>
            <a:pPr lvl="1"/>
            <a:r>
              <a:rPr lang="fr-FR" sz="3600" b="1" dirty="0"/>
              <a:t>Asepsie</a:t>
            </a:r>
            <a:r>
              <a:rPr lang="fr-FR" sz="3600" dirty="0"/>
              <a:t> : L'asepsie est l'ensemble des mesures visant à </a:t>
            </a:r>
            <a:r>
              <a:rPr lang="fr-FR" sz="3600" b="1" dirty="0"/>
              <a:t>empêcher</a:t>
            </a:r>
            <a:r>
              <a:rPr lang="fr-FR" sz="3600" dirty="0"/>
              <a:t> la contamination par des micro-organismes</a:t>
            </a:r>
          </a:p>
          <a:p>
            <a:pPr marL="457200" lvl="1" indent="0">
              <a:buNone/>
            </a:pPr>
            <a:endParaRPr lang="fr-FR" sz="3600" dirty="0"/>
          </a:p>
          <a:p>
            <a:pPr lvl="1"/>
            <a:r>
              <a:rPr lang="fr-FR" sz="3600" b="1" dirty="0"/>
              <a:t>Antisepsie</a:t>
            </a:r>
            <a:r>
              <a:rPr lang="fr-FR" sz="3600" dirty="0"/>
              <a:t> : L'antisepsie est l'ensemble des méthodes utilisées pour </a:t>
            </a:r>
            <a:r>
              <a:rPr lang="fr-FR" sz="3600" b="1" dirty="0"/>
              <a:t>éliminer</a:t>
            </a:r>
            <a:r>
              <a:rPr lang="fr-FR" sz="3600" dirty="0"/>
              <a:t> ou réduire les micro-organismes présents sur les tissus vivants afin de prévenir les infections.</a:t>
            </a:r>
          </a:p>
        </p:txBody>
      </p:sp>
    </p:spTree>
    <p:extLst>
      <p:ext uri="{BB962C8B-B14F-4D97-AF65-F5344CB8AC3E}">
        <p14:creationId xmlns:p14="http://schemas.microsoft.com/office/powerpoint/2010/main" val="2365429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E4046C6-1B5E-7716-9D42-E193DEC6D07B}"/>
              </a:ext>
            </a:extLst>
          </p:cNvPr>
          <p:cNvSpPr txBox="1"/>
          <p:nvPr/>
        </p:nvSpPr>
        <p:spPr>
          <a:xfrm>
            <a:off x="3626069" y="4958834"/>
            <a:ext cx="12123683" cy="369332"/>
          </a:xfrm>
          <a:prstGeom prst="rect">
            <a:avLst/>
          </a:prstGeom>
          <a:noFill/>
        </p:spPr>
        <p:txBody>
          <a:bodyPr wrap="square">
            <a:spAutoFit/>
          </a:bodyPr>
          <a:lstStyle/>
          <a:p>
            <a:r>
              <a:rPr lang="fr-FR" dirty="0"/>
              <a:t>https://view.genially.com/608d44be7858240d0f899074/interactive-content-asepsie-ou-antisepsie</a:t>
            </a:r>
          </a:p>
        </p:txBody>
      </p:sp>
    </p:spTree>
    <p:extLst>
      <p:ext uri="{BB962C8B-B14F-4D97-AF65-F5344CB8AC3E}">
        <p14:creationId xmlns:p14="http://schemas.microsoft.com/office/powerpoint/2010/main" val="245860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1694CFF2-7DBD-38D6-9370-48C93FDDF200}"/>
              </a:ext>
            </a:extLst>
          </p:cNvPr>
          <p:cNvSpPr>
            <a:spLocks noGrp="1"/>
          </p:cNvSpPr>
          <p:nvPr>
            <p:ph type="subTitle"/>
          </p:nvPr>
        </p:nvSpPr>
        <p:spPr>
          <a:xfrm>
            <a:off x="189185" y="283779"/>
            <a:ext cx="17941159" cy="9427780"/>
          </a:xfrm>
        </p:spPr>
        <p:txBody>
          <a:bodyPr/>
          <a:lstStyle/>
          <a:p>
            <a:pPr marL="0" indent="0">
              <a:lnSpc>
                <a:spcPct val="150000"/>
              </a:lnSpc>
              <a:buNone/>
            </a:pPr>
            <a:r>
              <a:rPr lang="fr-FR" sz="3200" dirty="0"/>
              <a:t>La différence entre </a:t>
            </a:r>
            <a:r>
              <a:rPr lang="fr-FR" sz="3200" b="1" dirty="0"/>
              <a:t>l’asepsie</a:t>
            </a:r>
            <a:r>
              <a:rPr lang="fr-FR" sz="3200" dirty="0"/>
              <a:t> et </a:t>
            </a:r>
            <a:r>
              <a:rPr lang="fr-FR" sz="3200" b="1" dirty="0"/>
              <a:t>l’antisepsie</a:t>
            </a:r>
            <a:r>
              <a:rPr lang="fr-FR" sz="3200" dirty="0"/>
              <a:t> réside dans leur objectif et leur application :</a:t>
            </a:r>
          </a:p>
          <a:p>
            <a:pPr marL="0" indent="0">
              <a:lnSpc>
                <a:spcPct val="150000"/>
              </a:lnSpc>
              <a:buNone/>
            </a:pPr>
            <a:endParaRPr lang="fr-FR" sz="3200" dirty="0"/>
          </a:p>
          <a:p>
            <a:pPr>
              <a:lnSpc>
                <a:spcPct val="150000"/>
              </a:lnSpc>
              <a:buFont typeface="Arial" panose="020B0604020202020204" pitchFamily="34" charset="0"/>
              <a:buChar char="•"/>
            </a:pPr>
            <a:r>
              <a:rPr lang="fr-FR" sz="3200" b="1" dirty="0"/>
              <a:t>Asepsie</a:t>
            </a:r>
            <a:r>
              <a:rPr lang="fr-FR" sz="3200" dirty="0"/>
              <a:t> : consiste à prévenir l’introduction de micro-organismes en créant un environnement stérile (par exemple, stériliser du matériel médical avant une intervention). C'est une mesure préventive.</a:t>
            </a:r>
          </a:p>
          <a:p>
            <a:pPr>
              <a:lnSpc>
                <a:spcPct val="150000"/>
              </a:lnSpc>
              <a:buFont typeface="Arial" panose="020B0604020202020204" pitchFamily="34" charset="0"/>
              <a:buChar char="•"/>
            </a:pPr>
            <a:r>
              <a:rPr lang="fr-FR" sz="3200" b="1" dirty="0"/>
              <a:t>Antisepsie</a:t>
            </a:r>
            <a:r>
              <a:rPr lang="fr-FR" sz="3200" dirty="0"/>
              <a:t> : vise à détruire ou réduire les micro-organismes déjà présents sur les tissus vivants (comme désinfecter une plaie avec un antiseptique). C'est une action curative.</a:t>
            </a:r>
          </a:p>
          <a:p>
            <a:pPr marL="0" indent="0">
              <a:lnSpc>
                <a:spcPct val="150000"/>
              </a:lnSpc>
              <a:buNone/>
            </a:pPr>
            <a:endParaRPr lang="fr-FR" sz="3200" dirty="0"/>
          </a:p>
          <a:p>
            <a:pPr marL="0" indent="0">
              <a:lnSpc>
                <a:spcPct val="150000"/>
              </a:lnSpc>
              <a:buNone/>
            </a:pPr>
            <a:r>
              <a:rPr lang="fr-FR" sz="3200" dirty="0"/>
              <a:t>En résumé, l'asepsie empêche la contamination, tandis que l'antisepsie élimine les germes déjà présents</a:t>
            </a:r>
          </a:p>
          <a:p>
            <a:endParaRPr lang="fr-FR" dirty="0"/>
          </a:p>
        </p:txBody>
      </p:sp>
    </p:spTree>
    <p:extLst>
      <p:ext uri="{BB962C8B-B14F-4D97-AF65-F5344CB8AC3E}">
        <p14:creationId xmlns:p14="http://schemas.microsoft.com/office/powerpoint/2010/main" val="807567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2"/>
          <p:cNvSpPr/>
          <p:nvPr/>
        </p:nvSpPr>
        <p:spPr>
          <a:xfrm>
            <a:off x="218880" y="-162000"/>
            <a:ext cx="17849160" cy="316476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nSpc>
                <a:spcPts val="12461"/>
              </a:lnSpc>
            </a:pPr>
            <a:r>
              <a:rPr lang="en-US" sz="8900" b="0" u="sng" strike="noStrike" spc="-1">
                <a:solidFill>
                  <a:srgbClr val="FF3131"/>
                </a:solidFill>
                <a:uFillTx/>
                <a:latin typeface="Open Sans 1 Bold"/>
                <a:ea typeface="DejaVu Sans"/>
              </a:rPr>
              <a:t>B. Les différents types de micro-organismes</a:t>
            </a:r>
            <a:endParaRPr lang="fr-FR" sz="8900" b="0" strike="noStrike" spc="-1">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2"/>
          <p:cNvSpPr/>
          <p:nvPr/>
        </p:nvSpPr>
        <p:spPr>
          <a:xfrm>
            <a:off x="1028880" y="127080"/>
            <a:ext cx="7180560" cy="10285920"/>
          </a:xfrm>
          <a:custGeom>
            <a:avLst/>
            <a:gdLst/>
            <a:ahLst/>
            <a:cxnLst/>
            <a:rect l="l" t="t" r="r" b="b"/>
            <a:pathLst>
              <a:path w="7181491" h="10287000">
                <a:moveTo>
                  <a:pt x="0" y="0"/>
                </a:moveTo>
                <a:lnTo>
                  <a:pt x="7181491" y="0"/>
                </a:lnTo>
                <a:lnTo>
                  <a:pt x="7181491" y="10287000"/>
                </a:lnTo>
                <a:lnTo>
                  <a:pt x="0" y="10287000"/>
                </a:lnTo>
                <a:lnTo>
                  <a:pt x="0" y="0"/>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a:lstStyle/>
          <a:p>
            <a:endParaRPr lang="fr-FR"/>
          </a:p>
        </p:txBody>
      </p:sp>
      <p:sp>
        <p:nvSpPr>
          <p:cNvPr id="53" name="Freeform 3"/>
          <p:cNvSpPr/>
          <p:nvPr/>
        </p:nvSpPr>
        <p:spPr>
          <a:xfrm>
            <a:off x="9830880" y="-127080"/>
            <a:ext cx="7427160" cy="10540080"/>
          </a:xfrm>
          <a:custGeom>
            <a:avLst/>
            <a:gdLst/>
            <a:ahLst/>
            <a:cxnLst/>
            <a:rect l="l" t="t" r="r" b="b"/>
            <a:pathLst>
              <a:path w="7428334" h="10541317">
                <a:moveTo>
                  <a:pt x="0" y="0"/>
                </a:moveTo>
                <a:lnTo>
                  <a:pt x="7428334" y="0"/>
                </a:lnTo>
                <a:lnTo>
                  <a:pt x="7428334" y="10541316"/>
                </a:lnTo>
                <a:lnTo>
                  <a:pt x="0" y="10541316"/>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a:lstStyle/>
          <a:p>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2"/>
          <p:cNvSpPr/>
          <p:nvPr/>
        </p:nvSpPr>
        <p:spPr>
          <a:xfrm>
            <a:off x="6212520" y="2211840"/>
            <a:ext cx="5861880" cy="5861880"/>
          </a:xfrm>
          <a:custGeom>
            <a:avLst/>
            <a:gdLst/>
            <a:ahLst/>
            <a:cxnLst/>
            <a:rect l="l" t="t" r="r" b="b"/>
            <a:pathLst>
              <a:path w="5863082" h="5863082">
                <a:moveTo>
                  <a:pt x="0" y="0"/>
                </a:moveTo>
                <a:lnTo>
                  <a:pt x="5863082" y="0"/>
                </a:lnTo>
                <a:lnTo>
                  <a:pt x="5863082" y="5863082"/>
                </a:lnTo>
                <a:lnTo>
                  <a:pt x="0" y="5863082"/>
                </a:lnTo>
                <a:lnTo>
                  <a:pt x="0" y="0"/>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a:lstStyle/>
          <a:p>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2"/>
          <p:cNvSpPr/>
          <p:nvPr/>
        </p:nvSpPr>
        <p:spPr>
          <a:xfrm>
            <a:off x="3108960" y="0"/>
            <a:ext cx="12345480" cy="9165960"/>
          </a:xfrm>
          <a:custGeom>
            <a:avLst/>
            <a:gdLst/>
            <a:ahLst/>
            <a:cxnLst/>
            <a:rect l="l" t="t" r="r" b="b"/>
            <a:pathLst>
              <a:path w="12346575" h="9167194">
                <a:moveTo>
                  <a:pt x="0" y="0"/>
                </a:moveTo>
                <a:lnTo>
                  <a:pt x="12346575" y="0"/>
                </a:lnTo>
                <a:lnTo>
                  <a:pt x="12346575" y="9167194"/>
                </a:lnTo>
                <a:lnTo>
                  <a:pt x="0" y="9167194"/>
                </a:lnTo>
                <a:lnTo>
                  <a:pt x="0" y="0"/>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a:lstStyle/>
          <a:p>
            <a:endParaRPr lang="fr-FR"/>
          </a:p>
        </p:txBody>
      </p:sp>
      <p:sp>
        <p:nvSpPr>
          <p:cNvPr id="56" name="TextBox 3"/>
          <p:cNvSpPr/>
          <p:nvPr/>
        </p:nvSpPr>
        <p:spPr>
          <a:xfrm>
            <a:off x="4947480" y="9172440"/>
            <a:ext cx="8668440" cy="80676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6355"/>
              </a:lnSpc>
            </a:pPr>
            <a:r>
              <a:rPr lang="en-US" sz="4540" b="0" strike="noStrike" spc="-1">
                <a:solidFill>
                  <a:srgbClr val="000000"/>
                </a:solidFill>
                <a:latin typeface="Open Sans 1 Bold"/>
                <a:ea typeface="DejaVu Sans"/>
              </a:rPr>
              <a:t>Article du journal “Le monde”</a:t>
            </a:r>
            <a:endParaRPr lang="fr-FR" sz="4540" b="0" strike="noStrike" spc="-1">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2"/>
          <p:cNvSpPr/>
          <p:nvPr/>
        </p:nvSpPr>
        <p:spPr>
          <a:xfrm>
            <a:off x="5304960" y="-326160"/>
            <a:ext cx="7677360" cy="10938600"/>
          </a:xfrm>
          <a:custGeom>
            <a:avLst/>
            <a:gdLst/>
            <a:ahLst/>
            <a:cxnLst/>
            <a:rect l="l" t="t" r="r" b="b"/>
            <a:pathLst>
              <a:path w="7678382" h="10939538">
                <a:moveTo>
                  <a:pt x="0" y="0"/>
                </a:moveTo>
                <a:lnTo>
                  <a:pt x="7678382" y="0"/>
                </a:lnTo>
                <a:lnTo>
                  <a:pt x="7678382" y="10939538"/>
                </a:lnTo>
                <a:lnTo>
                  <a:pt x="0" y="10939538"/>
                </a:lnTo>
                <a:lnTo>
                  <a:pt x="0" y="0"/>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a:lstStyle/>
          <a:p>
            <a:endParaRPr lang="fr-F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reeform 2"/>
          <p:cNvSpPr/>
          <p:nvPr/>
        </p:nvSpPr>
        <p:spPr>
          <a:xfrm>
            <a:off x="3363840" y="1028880"/>
            <a:ext cx="10712520" cy="7416000"/>
          </a:xfrm>
          <a:custGeom>
            <a:avLst/>
            <a:gdLst/>
            <a:ahLst/>
            <a:cxnLst/>
            <a:rect l="l" t="t" r="r" b="b"/>
            <a:pathLst>
              <a:path w="10713703" h="7417179">
                <a:moveTo>
                  <a:pt x="0" y="0"/>
                </a:moveTo>
                <a:lnTo>
                  <a:pt x="10713703" y="0"/>
                </a:lnTo>
                <a:lnTo>
                  <a:pt x="10713703" y="7417179"/>
                </a:lnTo>
                <a:lnTo>
                  <a:pt x="0" y="7417179"/>
                </a:lnTo>
                <a:lnTo>
                  <a:pt x="0" y="0"/>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a:lstStyle/>
          <a:p>
            <a:endParaRPr lang="fr-FR"/>
          </a:p>
        </p:txBody>
      </p:sp>
      <p:sp>
        <p:nvSpPr>
          <p:cNvPr id="59" name="TextBox 3"/>
          <p:cNvSpPr/>
          <p:nvPr/>
        </p:nvSpPr>
        <p:spPr>
          <a:xfrm>
            <a:off x="5765040" y="8823240"/>
            <a:ext cx="5910120" cy="65916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2597"/>
              </a:lnSpc>
            </a:pPr>
            <a:r>
              <a:rPr lang="en-US" sz="1860" b="0" strike="noStrike" spc="-1">
                <a:solidFill>
                  <a:srgbClr val="000000"/>
                </a:solidFill>
                <a:latin typeface="Open Sans 1 Bold"/>
                <a:ea typeface="DejaVu Sans"/>
              </a:rPr>
              <a:t>Photographie d’un bouton de fièvre (Herpès labial)</a:t>
            </a:r>
            <a:endParaRPr lang="fr-FR" sz="1860" b="0" strike="noStrike" spc="-1">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2"/>
          <p:cNvSpPr/>
          <p:nvPr/>
        </p:nvSpPr>
        <p:spPr>
          <a:xfrm>
            <a:off x="0" y="857160"/>
            <a:ext cx="18286920" cy="327132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2881"/>
              </a:lnSpc>
            </a:pPr>
            <a:r>
              <a:rPr lang="en-US" sz="9200" b="0" u="sng" strike="noStrike" spc="-1">
                <a:solidFill>
                  <a:srgbClr val="FF3131"/>
                </a:solidFill>
                <a:uFillTx/>
                <a:latin typeface="Calibri"/>
                <a:ea typeface="DejaVu Sans"/>
              </a:rPr>
              <a:t>Leçon 1 : La contamination par les micro-organismes </a:t>
            </a:r>
            <a:endParaRPr lang="fr-FR" sz="9200" b="0" strike="noStrike" spc="-1">
              <a:latin typeface="Arial"/>
            </a:endParaRPr>
          </a:p>
        </p:txBody>
      </p:sp>
      <p:sp>
        <p:nvSpPr>
          <p:cNvPr id="40" name="TextBox 3"/>
          <p:cNvSpPr/>
          <p:nvPr/>
        </p:nvSpPr>
        <p:spPr>
          <a:xfrm>
            <a:off x="1028880" y="4675680"/>
            <a:ext cx="16229520" cy="369756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7279"/>
              </a:lnSpc>
            </a:pPr>
            <a:r>
              <a:rPr lang="en-US" sz="5200" b="0" strike="noStrike" spc="-1">
                <a:solidFill>
                  <a:srgbClr val="00BF63"/>
                </a:solidFill>
                <a:latin typeface="Calibri"/>
                <a:ea typeface="DejaVu Sans"/>
              </a:rPr>
              <a:t>Comment mettre en evidence la présence de micro-organisme dans notre environnement ? Quelles sont leurs caractéristiques ? Quelles sont les barrières de l’organisme face à ceux-ci ?</a:t>
            </a:r>
            <a:endParaRPr lang="fr-FR" sz="5200" b="0" strike="noStrike" spc="-1">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reeform 2"/>
          <p:cNvSpPr/>
          <p:nvPr/>
        </p:nvSpPr>
        <p:spPr>
          <a:xfrm>
            <a:off x="305280" y="435240"/>
            <a:ext cx="10760400" cy="4707000"/>
          </a:xfrm>
          <a:custGeom>
            <a:avLst/>
            <a:gdLst/>
            <a:ahLst/>
            <a:cxnLst/>
            <a:rect l="l" t="t" r="r" b="b"/>
            <a:pathLst>
              <a:path w="10761598" h="4708199">
                <a:moveTo>
                  <a:pt x="0" y="0"/>
                </a:moveTo>
                <a:lnTo>
                  <a:pt x="10761598" y="0"/>
                </a:lnTo>
                <a:lnTo>
                  <a:pt x="10761598" y="4708199"/>
                </a:lnTo>
                <a:lnTo>
                  <a:pt x="0" y="4708199"/>
                </a:lnTo>
                <a:lnTo>
                  <a:pt x="0" y="0"/>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a:lstStyle/>
          <a:p>
            <a:endParaRPr lang="fr-FR"/>
          </a:p>
        </p:txBody>
      </p:sp>
      <p:sp>
        <p:nvSpPr>
          <p:cNvPr id="61" name="Freeform 3"/>
          <p:cNvSpPr/>
          <p:nvPr/>
        </p:nvSpPr>
        <p:spPr>
          <a:xfrm>
            <a:off x="9016200" y="3584880"/>
            <a:ext cx="8509320" cy="5672520"/>
          </a:xfrm>
          <a:custGeom>
            <a:avLst/>
            <a:gdLst/>
            <a:ahLst/>
            <a:cxnLst/>
            <a:rect l="l" t="t" r="r" b="b"/>
            <a:pathLst>
              <a:path w="8510283" h="5673522">
                <a:moveTo>
                  <a:pt x="0" y="0"/>
                </a:moveTo>
                <a:lnTo>
                  <a:pt x="8510283" y="0"/>
                </a:lnTo>
                <a:lnTo>
                  <a:pt x="8510283" y="5673522"/>
                </a:lnTo>
                <a:lnTo>
                  <a:pt x="0" y="5673522"/>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a:lstStyle/>
          <a:p>
            <a:endParaRPr lang="fr-FR"/>
          </a:p>
        </p:txBody>
      </p:sp>
      <p:sp>
        <p:nvSpPr>
          <p:cNvPr id="62" name="TextBox 4"/>
          <p:cNvSpPr/>
          <p:nvPr/>
        </p:nvSpPr>
        <p:spPr>
          <a:xfrm>
            <a:off x="9506160" y="9220320"/>
            <a:ext cx="8019360" cy="40500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3192"/>
              </a:lnSpc>
            </a:pPr>
            <a:r>
              <a:rPr lang="en-US" sz="2280" b="0" strike="noStrike" spc="-1">
                <a:solidFill>
                  <a:srgbClr val="000000"/>
                </a:solidFill>
                <a:latin typeface="Open Sans 1 Bold"/>
                <a:ea typeface="DejaVu Sans"/>
              </a:rPr>
              <a:t>Photographie au microscope du champignon du muguet</a:t>
            </a:r>
            <a:endParaRPr lang="fr-FR" sz="2280" b="0" strike="noStrike" spc="-1">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reeform 2"/>
          <p:cNvSpPr/>
          <p:nvPr/>
        </p:nvSpPr>
        <p:spPr>
          <a:xfrm>
            <a:off x="4287600" y="1908360"/>
            <a:ext cx="9712080" cy="6469200"/>
          </a:xfrm>
          <a:custGeom>
            <a:avLst/>
            <a:gdLst/>
            <a:ahLst/>
            <a:cxnLst/>
            <a:rect l="l" t="t" r="r" b="b"/>
            <a:pathLst>
              <a:path w="9713094" h="6470415">
                <a:moveTo>
                  <a:pt x="0" y="0"/>
                </a:moveTo>
                <a:lnTo>
                  <a:pt x="9713094" y="0"/>
                </a:lnTo>
                <a:lnTo>
                  <a:pt x="9713094" y="6470414"/>
                </a:lnTo>
                <a:lnTo>
                  <a:pt x="0" y="6470414"/>
                </a:lnTo>
                <a:lnTo>
                  <a:pt x="0" y="0"/>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a:lstStyle/>
          <a:p>
            <a:endParaRPr lang="fr-FR"/>
          </a:p>
        </p:txBody>
      </p:sp>
      <p:sp>
        <p:nvSpPr>
          <p:cNvPr id="64" name="TextBox 3"/>
          <p:cNvSpPr/>
          <p:nvPr/>
        </p:nvSpPr>
        <p:spPr>
          <a:xfrm>
            <a:off x="5748480" y="8371080"/>
            <a:ext cx="6790320" cy="92412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7279"/>
              </a:lnSpc>
            </a:pPr>
            <a:r>
              <a:rPr lang="en-US" sz="5200" b="0" strike="noStrike" spc="-1">
                <a:solidFill>
                  <a:srgbClr val="000000"/>
                </a:solidFill>
                <a:latin typeface="Open Sans 1 Bold"/>
                <a:ea typeface="DejaVu Sans"/>
              </a:rPr>
              <a:t>Champignon du pain</a:t>
            </a:r>
            <a:endParaRPr lang="fr-FR" sz="5200" b="0" strike="noStrike" spc="-1">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2"/>
          <p:cNvSpPr/>
          <p:nvPr/>
        </p:nvSpPr>
        <p:spPr>
          <a:xfrm>
            <a:off x="514440" y="857160"/>
            <a:ext cx="17258400" cy="981468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nSpc>
                <a:spcPts val="12881"/>
              </a:lnSpc>
            </a:pPr>
            <a:r>
              <a:rPr lang="en-US" sz="9200" b="0" u="sng" strike="noStrike" spc="-1">
                <a:solidFill>
                  <a:srgbClr val="FF3131"/>
                </a:solidFill>
                <a:uFillTx/>
                <a:latin typeface="Open Sans 1 Bold"/>
                <a:ea typeface="DejaVu Sans"/>
              </a:rPr>
              <a:t>BILAN </a:t>
            </a:r>
            <a:r>
              <a:rPr lang="en-US" sz="9200" b="0" strike="noStrike" spc="-1">
                <a:solidFill>
                  <a:srgbClr val="FF3131"/>
                </a:solidFill>
                <a:latin typeface="Open Sans 1 Bold"/>
                <a:ea typeface="DejaVu Sans"/>
              </a:rPr>
              <a:t>: Les micro-organismes peuvent être pathogènes c’est à dire causer des maladies ou non-pathogène (bactérie du microbiote). </a:t>
            </a:r>
            <a:endParaRPr lang="fr-FR" sz="9200" b="0" strike="noStrike" spc="-1">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2"/>
          <p:cNvSpPr/>
          <p:nvPr/>
        </p:nvSpPr>
        <p:spPr>
          <a:xfrm>
            <a:off x="1028880" y="298440"/>
            <a:ext cx="18286920" cy="327132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nSpc>
                <a:spcPts val="12881"/>
              </a:lnSpc>
            </a:pPr>
            <a:r>
              <a:rPr lang="en-US" sz="9200" b="0" u="sng" strike="noStrike" spc="-1">
                <a:solidFill>
                  <a:srgbClr val="FF3131"/>
                </a:solidFill>
                <a:uFillTx/>
                <a:latin typeface="Open Sans 1 Bold"/>
                <a:ea typeface="DejaVu Sans"/>
              </a:rPr>
              <a:t>II. Les barrières naturelles de l’organisme  </a:t>
            </a:r>
            <a:endParaRPr lang="fr-FR" sz="9200" b="0" strike="noStrike" spc="-1">
              <a:latin typeface="Arial"/>
            </a:endParaRPr>
          </a:p>
        </p:txBody>
      </p:sp>
      <p:sp>
        <p:nvSpPr>
          <p:cNvPr id="67" name="TextBox 3"/>
          <p:cNvSpPr/>
          <p:nvPr/>
        </p:nvSpPr>
        <p:spPr>
          <a:xfrm>
            <a:off x="1028880" y="3576960"/>
            <a:ext cx="16229520" cy="327132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nSpc>
                <a:spcPts val="12881"/>
              </a:lnSpc>
            </a:pPr>
            <a:r>
              <a:rPr lang="en-US" sz="9200" b="0" strike="noStrike" spc="-1">
                <a:solidFill>
                  <a:srgbClr val="00BF63"/>
                </a:solidFill>
                <a:latin typeface="Open Sans 1 Bold"/>
                <a:ea typeface="DejaVu Sans"/>
              </a:rPr>
              <a:t>A. De la contamination à l’infection</a:t>
            </a:r>
            <a:endParaRPr lang="fr-FR" sz="9200" b="0" strike="noStrike" spc="-1">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2"/>
          <p:cNvSpPr/>
          <p:nvPr/>
        </p:nvSpPr>
        <p:spPr>
          <a:xfrm>
            <a:off x="1028880" y="560880"/>
            <a:ext cx="16229520" cy="369756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nSpc>
                <a:spcPts val="7279"/>
              </a:lnSpc>
            </a:pPr>
            <a:r>
              <a:rPr lang="en-US" sz="5200" b="0" strike="noStrike" spc="-1">
                <a:solidFill>
                  <a:srgbClr val="000000"/>
                </a:solidFill>
                <a:latin typeface="Open Sans 1 Bold"/>
                <a:ea typeface="DejaVu Sans"/>
              </a:rPr>
              <a:t>En dépit de barrière naturelle (peau, muqueuse), certains micro-organismes peuvent pénétrer dans notre organisme (par voies respiratoire, digestive, coupure…). </a:t>
            </a:r>
            <a:r>
              <a:rPr lang="en-US" sz="5200" b="0" u="sng" strike="noStrike" spc="-1">
                <a:solidFill>
                  <a:srgbClr val="000000"/>
                </a:solidFill>
                <a:uFillTx/>
                <a:latin typeface="Open Sans 1 Bold"/>
                <a:ea typeface="DejaVu Sans"/>
              </a:rPr>
              <a:t>C’est la contamination.</a:t>
            </a:r>
            <a:endParaRPr lang="fr-FR" sz="5200" b="0" strike="noStrike" spc="-1">
              <a:latin typeface="Arial"/>
            </a:endParaRPr>
          </a:p>
        </p:txBody>
      </p:sp>
      <p:sp>
        <p:nvSpPr>
          <p:cNvPr id="69" name="TextBox 3"/>
          <p:cNvSpPr/>
          <p:nvPr/>
        </p:nvSpPr>
        <p:spPr>
          <a:xfrm>
            <a:off x="1028880" y="5599440"/>
            <a:ext cx="16229520" cy="369756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nSpc>
                <a:spcPts val="7279"/>
              </a:lnSpc>
            </a:pPr>
            <a:r>
              <a:rPr lang="en-US" sz="5200" b="0" strike="noStrike" spc="-1">
                <a:solidFill>
                  <a:srgbClr val="000000"/>
                </a:solidFill>
                <a:latin typeface="Open Sans 1 Bold"/>
                <a:ea typeface="DejaVu Sans"/>
              </a:rPr>
              <a:t>Une fois contaminé s’il y a prolifération de micro-organismes pathogènes dans le corps et ensemble des troubles qui peuvent en résulter. </a:t>
            </a:r>
            <a:r>
              <a:rPr lang="en-US" sz="5200" b="0" u="sng" strike="noStrike" spc="-1">
                <a:solidFill>
                  <a:srgbClr val="000000"/>
                </a:solidFill>
                <a:uFillTx/>
                <a:latin typeface="Open Sans 1 Bold"/>
                <a:ea typeface="DejaVu Sans"/>
              </a:rPr>
              <a:t>On parle d’infection.</a:t>
            </a:r>
            <a:endParaRPr lang="fr-FR" sz="5200" b="0" strike="noStrike" spc="-1">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2"/>
          <p:cNvSpPr/>
          <p:nvPr/>
        </p:nvSpPr>
        <p:spPr>
          <a:xfrm>
            <a:off x="350280" y="7946640"/>
            <a:ext cx="8280" cy="49680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fr-FR"/>
          </a:p>
        </p:txBody>
      </p:sp>
      <p:sp>
        <p:nvSpPr>
          <p:cNvPr id="71" name="TextBox 3"/>
          <p:cNvSpPr/>
          <p:nvPr/>
        </p:nvSpPr>
        <p:spPr>
          <a:xfrm>
            <a:off x="1028880" y="298440"/>
            <a:ext cx="16229520" cy="327132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just">
              <a:lnSpc>
                <a:spcPts val="12881"/>
              </a:lnSpc>
            </a:pPr>
            <a:r>
              <a:rPr lang="en-US" sz="9200" b="0" strike="noStrike" spc="-1">
                <a:solidFill>
                  <a:srgbClr val="00BF63"/>
                </a:solidFill>
                <a:latin typeface="Open Sans 1 Bold"/>
                <a:ea typeface="DejaVu Sans"/>
              </a:rPr>
              <a:t>B. Les derniers remparts de l’organisme.</a:t>
            </a:r>
            <a:endParaRPr lang="fr-FR" sz="9200" b="0" strike="noStrike" spc="-1">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Freeform 2"/>
          <p:cNvSpPr/>
          <p:nvPr/>
        </p:nvSpPr>
        <p:spPr>
          <a:xfrm>
            <a:off x="2262600" y="25200"/>
            <a:ext cx="10761120" cy="10235520"/>
          </a:xfrm>
          <a:custGeom>
            <a:avLst/>
            <a:gdLst/>
            <a:ahLst/>
            <a:cxnLst/>
            <a:rect l="l" t="t" r="r" b="b"/>
            <a:pathLst>
              <a:path w="10762344" h="10236763">
                <a:moveTo>
                  <a:pt x="0" y="0"/>
                </a:moveTo>
                <a:lnTo>
                  <a:pt x="10762344" y="0"/>
                </a:lnTo>
                <a:lnTo>
                  <a:pt x="10762344" y="10236764"/>
                </a:lnTo>
                <a:lnTo>
                  <a:pt x="0" y="10236764"/>
                </a:lnTo>
                <a:lnTo>
                  <a:pt x="0" y="0"/>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a:lstStyle/>
          <a:p>
            <a:endParaRPr lang="fr-F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Freeform 2"/>
          <p:cNvSpPr/>
          <p:nvPr/>
        </p:nvSpPr>
        <p:spPr>
          <a:xfrm>
            <a:off x="1254960" y="547200"/>
            <a:ext cx="4362480" cy="6123240"/>
          </a:xfrm>
          <a:custGeom>
            <a:avLst/>
            <a:gdLst/>
            <a:ahLst/>
            <a:cxnLst/>
            <a:rect l="l" t="t" r="r" b="b"/>
            <a:pathLst>
              <a:path w="4363588" h="6124334">
                <a:moveTo>
                  <a:pt x="0" y="0"/>
                </a:moveTo>
                <a:lnTo>
                  <a:pt x="4363588" y="0"/>
                </a:lnTo>
                <a:lnTo>
                  <a:pt x="4363588" y="6124335"/>
                </a:lnTo>
                <a:lnTo>
                  <a:pt x="0" y="6124335"/>
                </a:lnTo>
                <a:lnTo>
                  <a:pt x="0" y="0"/>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a:lstStyle/>
          <a:p>
            <a:endParaRPr lang="fr-FR"/>
          </a:p>
        </p:txBody>
      </p:sp>
      <p:sp>
        <p:nvSpPr>
          <p:cNvPr id="74" name="Freeform 3"/>
          <p:cNvSpPr/>
          <p:nvPr/>
        </p:nvSpPr>
        <p:spPr>
          <a:xfrm>
            <a:off x="523440" y="5592960"/>
            <a:ext cx="5825520" cy="4694040"/>
          </a:xfrm>
          <a:custGeom>
            <a:avLst/>
            <a:gdLst/>
            <a:ahLst/>
            <a:cxnLst/>
            <a:rect l="l" t="t" r="r" b="b"/>
            <a:pathLst>
              <a:path w="5826722" h="4695254">
                <a:moveTo>
                  <a:pt x="0" y="0"/>
                </a:moveTo>
                <a:lnTo>
                  <a:pt x="5826721" y="0"/>
                </a:lnTo>
                <a:lnTo>
                  <a:pt x="5826721" y="4695254"/>
                </a:lnTo>
                <a:lnTo>
                  <a:pt x="0" y="4695254"/>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a:lstStyle/>
          <a:p>
            <a:endParaRPr lang="fr-FR"/>
          </a:p>
        </p:txBody>
      </p:sp>
      <p:sp>
        <p:nvSpPr>
          <p:cNvPr id="75" name="TextBox 4"/>
          <p:cNvSpPr/>
          <p:nvPr/>
        </p:nvSpPr>
        <p:spPr>
          <a:xfrm>
            <a:off x="5982840" y="452160"/>
            <a:ext cx="12074400" cy="369756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7279"/>
              </a:lnSpc>
            </a:pPr>
            <a:r>
              <a:rPr lang="en-US" sz="5200" b="0" strike="noStrike" spc="-1">
                <a:solidFill>
                  <a:srgbClr val="000000"/>
                </a:solidFill>
                <a:latin typeface="Open Sans 1 Bold"/>
                <a:ea typeface="DejaVu Sans"/>
              </a:rPr>
              <a:t>Une muqueuse est une membrane qui tapissent diverses cavités dans le corps et recouvre la surface des organes internes.</a:t>
            </a:r>
            <a:endParaRPr lang="fr-FR" sz="5200" b="0" strike="noStrike" spc="-1">
              <a:latin typeface="Arial"/>
            </a:endParaRPr>
          </a:p>
        </p:txBody>
      </p:sp>
      <p:sp>
        <p:nvSpPr>
          <p:cNvPr id="76" name="TextBox 5"/>
          <p:cNvSpPr/>
          <p:nvPr/>
        </p:nvSpPr>
        <p:spPr>
          <a:xfrm>
            <a:off x="6919200" y="6121080"/>
            <a:ext cx="10339200" cy="277308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7279"/>
              </a:lnSpc>
            </a:pPr>
            <a:r>
              <a:rPr lang="en-US" sz="5200" b="0" strike="noStrike" spc="-1">
                <a:solidFill>
                  <a:srgbClr val="000000"/>
                </a:solidFill>
                <a:latin typeface="Open Sans 1 Bold"/>
                <a:ea typeface="DejaVu Sans"/>
              </a:rPr>
              <a:t>La peau est un organe constituant le revêtement extérieur du corps.</a:t>
            </a:r>
            <a:endParaRPr lang="fr-FR" sz="5200" b="0" strike="noStrike" spc="-1">
              <a:latin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Freeform 2"/>
          <p:cNvSpPr/>
          <p:nvPr/>
        </p:nvSpPr>
        <p:spPr>
          <a:xfrm>
            <a:off x="3490200" y="587880"/>
            <a:ext cx="11306160" cy="9110520"/>
          </a:xfrm>
          <a:custGeom>
            <a:avLst/>
            <a:gdLst/>
            <a:ahLst/>
            <a:cxnLst/>
            <a:rect l="l" t="t" r="r" b="b"/>
            <a:pathLst>
              <a:path w="11307305" h="9111584">
                <a:moveTo>
                  <a:pt x="0" y="0"/>
                </a:moveTo>
                <a:lnTo>
                  <a:pt x="11307304" y="0"/>
                </a:lnTo>
                <a:lnTo>
                  <a:pt x="11307304" y="9111584"/>
                </a:lnTo>
                <a:lnTo>
                  <a:pt x="0" y="9111584"/>
                </a:lnTo>
                <a:lnTo>
                  <a:pt x="0" y="0"/>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a:lstStyle/>
          <a:p>
            <a:endParaRPr 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
          <p:cNvSpPr/>
          <p:nvPr/>
        </p:nvSpPr>
        <p:spPr>
          <a:xfrm>
            <a:off x="1028880" y="417240"/>
            <a:ext cx="16229520" cy="8156144"/>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nSpc>
                <a:spcPts val="9238"/>
              </a:lnSpc>
            </a:pPr>
            <a:r>
              <a:rPr lang="en-US" sz="6600" b="1" u="sng" strike="noStrike" spc="-1" dirty="0">
                <a:solidFill>
                  <a:srgbClr val="FF3131"/>
                </a:solidFill>
                <a:uFillTx/>
                <a:latin typeface="Open Sans 1 Bold"/>
                <a:ea typeface="DejaVu Sans"/>
              </a:rPr>
              <a:t>BILAN</a:t>
            </a:r>
            <a:r>
              <a:rPr lang="en-US" sz="6600" b="0" u="sng" strike="noStrike" spc="-1" dirty="0">
                <a:solidFill>
                  <a:srgbClr val="FF3131"/>
                </a:solidFill>
                <a:uFillTx/>
                <a:latin typeface="Open Sans 1 Bold"/>
                <a:ea typeface="DejaVu Sans"/>
              </a:rPr>
              <a:t> </a:t>
            </a:r>
            <a:r>
              <a:rPr lang="en-US" sz="6600" b="0" strike="noStrike" spc="-1" dirty="0">
                <a:solidFill>
                  <a:srgbClr val="FF3131"/>
                </a:solidFill>
                <a:latin typeface="Open Sans 1 Bold"/>
                <a:ea typeface="DejaVu Sans"/>
              </a:rPr>
              <a:t>: </a:t>
            </a:r>
            <a:r>
              <a:rPr lang="en-US" sz="6600" b="0" strike="noStrike" spc="-1" dirty="0" err="1">
                <a:solidFill>
                  <a:srgbClr val="FF3131"/>
                </a:solidFill>
                <a:latin typeface="Open Sans 1 Bold"/>
                <a:ea typeface="DejaVu Sans"/>
              </a:rPr>
              <a:t>L’organisme</a:t>
            </a:r>
            <a:r>
              <a:rPr lang="en-US" sz="6600" b="0" strike="noStrike" spc="-1" dirty="0">
                <a:solidFill>
                  <a:srgbClr val="FF3131"/>
                </a:solidFill>
                <a:latin typeface="Open Sans 1 Bold"/>
                <a:ea typeface="DejaVu Sans"/>
              </a:rPr>
              <a:t> </a:t>
            </a:r>
            <a:r>
              <a:rPr lang="en-US" sz="6600" b="0" strike="noStrike" spc="-1" dirty="0" err="1">
                <a:solidFill>
                  <a:srgbClr val="FF3131"/>
                </a:solidFill>
                <a:latin typeface="Open Sans 1 Bold"/>
                <a:ea typeface="DejaVu Sans"/>
              </a:rPr>
              <a:t>possède</a:t>
            </a:r>
            <a:r>
              <a:rPr lang="en-US" sz="6600" b="0" strike="noStrike" spc="-1" dirty="0">
                <a:solidFill>
                  <a:srgbClr val="FF3131"/>
                </a:solidFill>
                <a:latin typeface="Open Sans 1 Bold"/>
                <a:ea typeface="DejaVu Sans"/>
              </a:rPr>
              <a:t> des </a:t>
            </a:r>
            <a:r>
              <a:rPr lang="en-US" sz="6600" b="0" strike="noStrike" spc="-1" dirty="0" err="1">
                <a:solidFill>
                  <a:srgbClr val="FF3131"/>
                </a:solidFill>
                <a:latin typeface="Open Sans 1 Bold"/>
                <a:ea typeface="DejaVu Sans"/>
              </a:rPr>
              <a:t>barrières</a:t>
            </a:r>
            <a:r>
              <a:rPr lang="en-US" sz="6600" b="0" strike="noStrike" spc="-1" dirty="0">
                <a:solidFill>
                  <a:srgbClr val="FF3131"/>
                </a:solidFill>
                <a:latin typeface="Open Sans 1 Bold"/>
                <a:ea typeface="DejaVu Sans"/>
              </a:rPr>
              <a:t> physiques pour </a:t>
            </a:r>
            <a:r>
              <a:rPr lang="en-US" sz="6600" b="0" strike="noStrike" spc="-1" dirty="0" err="1">
                <a:solidFill>
                  <a:srgbClr val="FF3131"/>
                </a:solidFill>
                <a:latin typeface="Open Sans 1 Bold"/>
                <a:ea typeface="DejaVu Sans"/>
              </a:rPr>
              <a:t>empêcher</a:t>
            </a:r>
            <a:r>
              <a:rPr lang="en-US" sz="6600" b="0" strike="noStrike" spc="-1" dirty="0">
                <a:solidFill>
                  <a:srgbClr val="FF3131"/>
                </a:solidFill>
                <a:latin typeface="Open Sans 1 Bold"/>
                <a:ea typeface="DejaVu Sans"/>
              </a:rPr>
              <a:t> les micro-</a:t>
            </a:r>
            <a:r>
              <a:rPr lang="en-US" sz="6600" b="0" strike="noStrike" spc="-1" dirty="0" err="1">
                <a:solidFill>
                  <a:srgbClr val="FF3131"/>
                </a:solidFill>
                <a:latin typeface="Open Sans 1 Bold"/>
                <a:ea typeface="DejaVu Sans"/>
              </a:rPr>
              <a:t>organismes</a:t>
            </a:r>
            <a:r>
              <a:rPr lang="en-US" sz="6600" b="0" strike="noStrike" spc="-1" dirty="0">
                <a:solidFill>
                  <a:srgbClr val="FF3131"/>
                </a:solidFill>
                <a:latin typeface="Open Sans 1 Bold"/>
                <a:ea typeface="DejaVu Sans"/>
              </a:rPr>
              <a:t> </a:t>
            </a:r>
            <a:r>
              <a:rPr lang="en-US" sz="6600" b="0" strike="noStrike" spc="-1" dirty="0" err="1">
                <a:solidFill>
                  <a:srgbClr val="FF3131"/>
                </a:solidFill>
                <a:latin typeface="Open Sans 1 Bold"/>
                <a:ea typeface="DejaVu Sans"/>
              </a:rPr>
              <a:t>pathogènes</a:t>
            </a:r>
            <a:r>
              <a:rPr lang="en-US" sz="6600" b="0" strike="noStrike" spc="-1" dirty="0">
                <a:solidFill>
                  <a:srgbClr val="FF3131"/>
                </a:solidFill>
                <a:latin typeface="Open Sans 1 Bold"/>
                <a:ea typeface="DejaVu Sans"/>
              </a:rPr>
              <a:t> de </a:t>
            </a:r>
            <a:r>
              <a:rPr lang="en-US" sz="6600" b="0" strike="noStrike" spc="-1" dirty="0" err="1">
                <a:solidFill>
                  <a:srgbClr val="FF3131"/>
                </a:solidFill>
                <a:latin typeface="Open Sans 1 Bold"/>
                <a:ea typeface="DejaVu Sans"/>
              </a:rPr>
              <a:t>rentrer</a:t>
            </a:r>
            <a:r>
              <a:rPr lang="en-US" sz="6600" b="0" strike="noStrike" spc="-1" dirty="0">
                <a:solidFill>
                  <a:srgbClr val="FF3131"/>
                </a:solidFill>
                <a:latin typeface="Open Sans 1 Bold"/>
                <a:ea typeface="DejaVu Sans"/>
              </a:rPr>
              <a:t> dans le milieu </a:t>
            </a:r>
            <a:r>
              <a:rPr lang="en-US" sz="6600" b="0" strike="noStrike" spc="-1" dirty="0" err="1">
                <a:solidFill>
                  <a:srgbClr val="FF3131"/>
                </a:solidFill>
                <a:latin typeface="Open Sans 1 Bold"/>
                <a:ea typeface="DejaVu Sans"/>
              </a:rPr>
              <a:t>intérieur</a:t>
            </a:r>
            <a:r>
              <a:rPr lang="en-US" sz="6600" b="0" strike="noStrike" spc="-1" dirty="0">
                <a:solidFill>
                  <a:srgbClr val="FF3131"/>
                </a:solidFill>
                <a:latin typeface="Open Sans 1 Bold"/>
                <a:ea typeface="DejaVu Sans"/>
              </a:rPr>
              <a:t> : la </a:t>
            </a:r>
            <a:r>
              <a:rPr lang="en-US" sz="6600" b="0" strike="noStrike" spc="-1" dirty="0" err="1">
                <a:solidFill>
                  <a:srgbClr val="FF3131"/>
                </a:solidFill>
                <a:latin typeface="Open Sans 1 Bold"/>
                <a:ea typeface="DejaVu Sans"/>
              </a:rPr>
              <a:t>peau</a:t>
            </a:r>
            <a:r>
              <a:rPr lang="en-US" sz="6600" b="0" strike="noStrike" spc="-1" dirty="0">
                <a:solidFill>
                  <a:srgbClr val="FF3131"/>
                </a:solidFill>
                <a:latin typeface="Open Sans 1 Bold"/>
                <a:ea typeface="DejaVu Sans"/>
              </a:rPr>
              <a:t> et les </a:t>
            </a:r>
            <a:r>
              <a:rPr lang="en-US" sz="6600" b="0" strike="noStrike" spc="-1" dirty="0" err="1">
                <a:solidFill>
                  <a:srgbClr val="FF3131"/>
                </a:solidFill>
                <a:latin typeface="Open Sans 1 Bold"/>
                <a:ea typeface="DejaVu Sans"/>
              </a:rPr>
              <a:t>muqueuses</a:t>
            </a:r>
            <a:r>
              <a:rPr lang="en-US" sz="6600" b="0" strike="noStrike" spc="-1" dirty="0">
                <a:solidFill>
                  <a:srgbClr val="FF3131"/>
                </a:solidFill>
                <a:latin typeface="Open Sans 1 Bold"/>
                <a:ea typeface="DejaVu Sans"/>
              </a:rPr>
              <a:t>. </a:t>
            </a:r>
            <a:r>
              <a:rPr lang="en-US" sz="6600" b="0" strike="noStrike" spc="-1" dirty="0" err="1">
                <a:solidFill>
                  <a:srgbClr val="FF3131"/>
                </a:solidFill>
                <a:latin typeface="Open Sans 1 Bold"/>
                <a:ea typeface="DejaVu Sans"/>
              </a:rPr>
              <a:t>Lorsque</a:t>
            </a:r>
            <a:r>
              <a:rPr lang="en-US" sz="6600" b="0" strike="noStrike" spc="-1" dirty="0">
                <a:solidFill>
                  <a:srgbClr val="FF3131"/>
                </a:solidFill>
                <a:latin typeface="Open Sans 1 Bold"/>
                <a:ea typeface="DejaVu Sans"/>
              </a:rPr>
              <a:t> </a:t>
            </a:r>
            <a:r>
              <a:rPr lang="en-US" sz="6600" b="0" strike="noStrike" spc="-1" dirty="0" err="1">
                <a:solidFill>
                  <a:srgbClr val="FF3131"/>
                </a:solidFill>
                <a:latin typeface="Open Sans 1 Bold"/>
                <a:ea typeface="DejaVu Sans"/>
              </a:rPr>
              <a:t>ces</a:t>
            </a:r>
            <a:r>
              <a:rPr lang="en-US" sz="6600" b="0" strike="noStrike" spc="-1" dirty="0">
                <a:solidFill>
                  <a:srgbClr val="FF3131"/>
                </a:solidFill>
                <a:latin typeface="Open Sans 1 Bold"/>
                <a:ea typeface="DejaVu Sans"/>
              </a:rPr>
              <a:t> </a:t>
            </a:r>
            <a:r>
              <a:rPr lang="en-US" sz="6600" b="0" strike="noStrike" spc="-1" dirty="0" err="1">
                <a:solidFill>
                  <a:srgbClr val="FF3131"/>
                </a:solidFill>
                <a:latin typeface="Open Sans 1 Bold"/>
                <a:ea typeface="DejaVu Sans"/>
              </a:rPr>
              <a:t>barrières</a:t>
            </a:r>
            <a:r>
              <a:rPr lang="en-US" sz="6600" b="0" strike="noStrike" spc="-1" dirty="0">
                <a:solidFill>
                  <a:srgbClr val="FF3131"/>
                </a:solidFill>
                <a:latin typeface="Open Sans 1 Bold"/>
                <a:ea typeface="DejaVu Sans"/>
              </a:rPr>
              <a:t> </a:t>
            </a:r>
            <a:r>
              <a:rPr lang="en-US" sz="6600" b="0" strike="noStrike" spc="-1" dirty="0" err="1">
                <a:solidFill>
                  <a:srgbClr val="FF3131"/>
                </a:solidFill>
                <a:latin typeface="Open Sans 1 Bold"/>
                <a:ea typeface="DejaVu Sans"/>
              </a:rPr>
              <a:t>sont</a:t>
            </a:r>
            <a:r>
              <a:rPr lang="en-US" sz="6600" b="0" strike="noStrike" spc="-1" dirty="0">
                <a:solidFill>
                  <a:srgbClr val="FF3131"/>
                </a:solidFill>
                <a:latin typeface="Open Sans 1 Bold"/>
                <a:ea typeface="DejaVu Sans"/>
              </a:rPr>
              <a:t> </a:t>
            </a:r>
            <a:r>
              <a:rPr lang="en-US" sz="6600" b="0" strike="noStrike" spc="-1" dirty="0" err="1">
                <a:solidFill>
                  <a:srgbClr val="FF3131"/>
                </a:solidFill>
                <a:latin typeface="Open Sans 1 Bold"/>
                <a:ea typeface="DejaVu Sans"/>
              </a:rPr>
              <a:t>rompus</a:t>
            </a:r>
            <a:r>
              <a:rPr lang="en-US" sz="6600" b="0" strike="noStrike" spc="-1" dirty="0">
                <a:solidFill>
                  <a:srgbClr val="FF3131"/>
                </a:solidFill>
                <a:latin typeface="Open Sans 1 Bold"/>
                <a:ea typeface="DejaVu Sans"/>
              </a:rPr>
              <a:t>, </a:t>
            </a:r>
            <a:r>
              <a:rPr lang="en-US" sz="6600" b="0" strike="noStrike" spc="-1" dirty="0" err="1">
                <a:solidFill>
                  <a:srgbClr val="FF3131"/>
                </a:solidFill>
                <a:latin typeface="Open Sans 1 Bold"/>
                <a:ea typeface="DejaVu Sans"/>
              </a:rPr>
              <a:t>l’organisme</a:t>
            </a:r>
            <a:r>
              <a:rPr lang="en-US" sz="6600" b="0" strike="noStrike" spc="-1" dirty="0">
                <a:solidFill>
                  <a:srgbClr val="FF3131"/>
                </a:solidFill>
                <a:latin typeface="Open Sans 1 Bold"/>
                <a:ea typeface="DejaVu Sans"/>
              </a:rPr>
              <a:t> doit se </a:t>
            </a:r>
            <a:r>
              <a:rPr lang="en-US" sz="6600" b="0" strike="noStrike" spc="-1" dirty="0" err="1">
                <a:solidFill>
                  <a:srgbClr val="FF3131"/>
                </a:solidFill>
                <a:latin typeface="Open Sans 1 Bold"/>
                <a:ea typeface="DejaVu Sans"/>
              </a:rPr>
              <a:t>défendre</a:t>
            </a:r>
            <a:r>
              <a:rPr lang="en-US" sz="6600" b="0" strike="noStrike" spc="-1" dirty="0">
                <a:solidFill>
                  <a:srgbClr val="FF3131"/>
                </a:solidFill>
                <a:latin typeface="Open Sans 1 Bold"/>
                <a:ea typeface="DejaVu Sans"/>
              </a:rPr>
              <a:t> face à </a:t>
            </a:r>
            <a:r>
              <a:rPr lang="en-US" sz="6600" b="0" strike="noStrike" spc="-1" dirty="0" err="1">
                <a:solidFill>
                  <a:srgbClr val="FF3131"/>
                </a:solidFill>
                <a:latin typeface="Open Sans 1 Bold"/>
                <a:ea typeface="DejaVu Sans"/>
              </a:rPr>
              <a:t>ces</a:t>
            </a:r>
            <a:r>
              <a:rPr lang="en-US" sz="6600" b="0" strike="noStrike" spc="-1" dirty="0">
                <a:solidFill>
                  <a:srgbClr val="FF3131"/>
                </a:solidFill>
                <a:latin typeface="Open Sans 1 Bold"/>
                <a:ea typeface="DejaVu Sans"/>
              </a:rPr>
              <a:t> </a:t>
            </a:r>
            <a:r>
              <a:rPr lang="en-US" sz="6600" b="0" strike="noStrike" spc="-1" dirty="0" err="1">
                <a:solidFill>
                  <a:srgbClr val="FF3131"/>
                </a:solidFill>
                <a:latin typeface="Open Sans 1 Bold"/>
                <a:ea typeface="DejaVu Sans"/>
              </a:rPr>
              <a:t>pathogènes</a:t>
            </a:r>
            <a:r>
              <a:rPr lang="en-US" sz="6600" b="0" strike="noStrike" spc="-1" dirty="0">
                <a:solidFill>
                  <a:srgbClr val="FF3131"/>
                </a:solidFill>
                <a:latin typeface="Open Sans 1 Bold"/>
                <a:ea typeface="DejaVu Sans"/>
              </a:rPr>
              <a:t>. </a:t>
            </a:r>
            <a:endParaRPr lang="fr-FR" sz="6600" b="0" strike="noStrike" spc="-1" dirty="0">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2"/>
          <p:cNvSpPr/>
          <p:nvPr/>
        </p:nvSpPr>
        <p:spPr>
          <a:xfrm>
            <a:off x="1028880" y="319320"/>
            <a:ext cx="17259120" cy="327204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nSpc>
                <a:spcPts val="12881"/>
              </a:lnSpc>
            </a:pPr>
            <a:r>
              <a:rPr lang="en-US" sz="9200" b="0" u="sng" strike="noStrike" spc="-1" dirty="0">
                <a:solidFill>
                  <a:srgbClr val="FF3131"/>
                </a:solidFill>
                <a:uFillTx/>
                <a:latin typeface="Calibri"/>
                <a:ea typeface="DejaVu Sans"/>
              </a:rPr>
              <a:t>I. La </a:t>
            </a:r>
            <a:r>
              <a:rPr lang="en-US" sz="9200" b="0" u="sng" strike="noStrike" spc="-1" dirty="0" err="1">
                <a:solidFill>
                  <a:srgbClr val="FF3131"/>
                </a:solidFill>
                <a:uFillTx/>
                <a:latin typeface="Calibri"/>
                <a:ea typeface="DejaVu Sans"/>
              </a:rPr>
              <a:t>diversité</a:t>
            </a:r>
            <a:r>
              <a:rPr lang="en-US" sz="9200" b="0" u="sng" strike="noStrike" spc="-1" dirty="0">
                <a:solidFill>
                  <a:srgbClr val="FF3131"/>
                </a:solidFill>
                <a:uFillTx/>
                <a:latin typeface="Calibri"/>
                <a:ea typeface="DejaVu Sans"/>
              </a:rPr>
              <a:t> des micro-</a:t>
            </a:r>
            <a:r>
              <a:rPr lang="en-US" sz="9200" b="0" u="sng" strike="noStrike" spc="-1" dirty="0" err="1">
                <a:solidFill>
                  <a:srgbClr val="FF3131"/>
                </a:solidFill>
                <a:uFillTx/>
                <a:latin typeface="Calibri"/>
                <a:ea typeface="DejaVu Sans"/>
              </a:rPr>
              <a:t>organismes</a:t>
            </a:r>
            <a:r>
              <a:rPr lang="en-US" sz="9200" b="0" u="sng" strike="noStrike" spc="-1" dirty="0">
                <a:solidFill>
                  <a:srgbClr val="FF3131"/>
                </a:solidFill>
                <a:uFillTx/>
                <a:latin typeface="Calibri"/>
                <a:ea typeface="DejaVu Sans"/>
              </a:rPr>
              <a:t> de </a:t>
            </a:r>
            <a:r>
              <a:rPr lang="en-US" sz="9200" b="0" u="sng" strike="noStrike" spc="-1" dirty="0" err="1">
                <a:solidFill>
                  <a:srgbClr val="FF3131"/>
                </a:solidFill>
                <a:uFillTx/>
                <a:latin typeface="Calibri"/>
                <a:ea typeface="DejaVu Sans"/>
              </a:rPr>
              <a:t>notre</a:t>
            </a:r>
            <a:r>
              <a:rPr lang="en-US" sz="9200" b="0" u="sng" strike="noStrike" spc="-1" dirty="0">
                <a:solidFill>
                  <a:srgbClr val="FF3131"/>
                </a:solidFill>
                <a:uFillTx/>
                <a:latin typeface="Calibri"/>
                <a:ea typeface="DejaVu Sans"/>
              </a:rPr>
              <a:t> </a:t>
            </a:r>
            <a:r>
              <a:rPr lang="en-US" sz="9200" b="0" u="sng" strike="noStrike" spc="-1" dirty="0" err="1">
                <a:solidFill>
                  <a:srgbClr val="FF3131"/>
                </a:solidFill>
                <a:uFillTx/>
                <a:latin typeface="Calibri"/>
                <a:ea typeface="DejaVu Sans"/>
              </a:rPr>
              <a:t>environnement</a:t>
            </a:r>
            <a:r>
              <a:rPr lang="en-US" sz="9200" b="0" u="sng" strike="noStrike" spc="-1" dirty="0">
                <a:solidFill>
                  <a:srgbClr val="FF3131"/>
                </a:solidFill>
                <a:uFillTx/>
                <a:latin typeface="Calibri"/>
                <a:ea typeface="DejaVu Sans"/>
              </a:rPr>
              <a:t>.</a:t>
            </a:r>
            <a:endParaRPr lang="fr-FR" sz="9200" b="0" strike="noStrike" spc="-1" dirty="0">
              <a:latin typeface="Arial"/>
            </a:endParaRPr>
          </a:p>
        </p:txBody>
      </p:sp>
      <p:sp>
        <p:nvSpPr>
          <p:cNvPr id="42" name="TextBox 3"/>
          <p:cNvSpPr/>
          <p:nvPr/>
        </p:nvSpPr>
        <p:spPr>
          <a:xfrm>
            <a:off x="1080000" y="4418280"/>
            <a:ext cx="16229520" cy="206172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nSpc>
                <a:spcPts val="8118"/>
              </a:lnSpc>
            </a:pPr>
            <a:r>
              <a:rPr lang="en-US" sz="6600" b="0" strike="noStrike" spc="-1" dirty="0">
                <a:solidFill>
                  <a:srgbClr val="00BF63"/>
                </a:solidFill>
                <a:latin typeface="Calibri"/>
                <a:ea typeface="DejaVu Sans"/>
              </a:rPr>
              <a:t>A. Les micro-</a:t>
            </a:r>
            <a:r>
              <a:rPr lang="en-US" sz="6600" b="0" strike="noStrike" spc="-1" dirty="0" err="1">
                <a:solidFill>
                  <a:srgbClr val="00BF63"/>
                </a:solidFill>
                <a:latin typeface="Calibri"/>
                <a:ea typeface="DejaVu Sans"/>
              </a:rPr>
              <a:t>organismes</a:t>
            </a:r>
            <a:r>
              <a:rPr lang="en-US" sz="6600" b="0" strike="noStrike" spc="-1" dirty="0">
                <a:solidFill>
                  <a:srgbClr val="00BF63"/>
                </a:solidFill>
                <a:latin typeface="Calibri"/>
                <a:ea typeface="DejaVu Sans"/>
              </a:rPr>
              <a:t> dans </a:t>
            </a:r>
            <a:r>
              <a:rPr lang="en-US" sz="6600" b="0" strike="noStrike" spc="-1" dirty="0" err="1">
                <a:solidFill>
                  <a:srgbClr val="00BF63"/>
                </a:solidFill>
                <a:latin typeface="Calibri"/>
                <a:ea typeface="DejaVu Sans"/>
              </a:rPr>
              <a:t>notre</a:t>
            </a:r>
            <a:r>
              <a:rPr lang="en-US" sz="6600" b="0" strike="noStrike" spc="-1" dirty="0">
                <a:solidFill>
                  <a:srgbClr val="00BF63"/>
                </a:solidFill>
                <a:latin typeface="Calibri"/>
                <a:ea typeface="DejaVu Sans"/>
              </a:rPr>
              <a:t> </a:t>
            </a:r>
            <a:r>
              <a:rPr lang="en-US" sz="6600" b="0" strike="noStrike" spc="-1" dirty="0" err="1">
                <a:solidFill>
                  <a:srgbClr val="00BF63"/>
                </a:solidFill>
                <a:latin typeface="Calibri"/>
                <a:ea typeface="DejaVu Sans"/>
              </a:rPr>
              <a:t>environnement</a:t>
            </a:r>
            <a:endParaRPr lang="fr-FR" sz="6600" b="0" strike="noStrike" spc="-1" dirty="0">
              <a:latin typeface="Arial"/>
            </a:endParaRPr>
          </a:p>
        </p:txBody>
      </p:sp>
      <p:sp>
        <p:nvSpPr>
          <p:cNvPr id="43" name="TextBox 4"/>
          <p:cNvSpPr/>
          <p:nvPr/>
        </p:nvSpPr>
        <p:spPr>
          <a:xfrm>
            <a:off x="0" y="7878240"/>
            <a:ext cx="18286920" cy="181296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4759"/>
              </a:lnSpc>
            </a:pPr>
            <a:r>
              <a:rPr lang="en-US" sz="6000" b="1" strike="noStrike" spc="-1" dirty="0" err="1">
                <a:solidFill>
                  <a:srgbClr val="000000"/>
                </a:solidFill>
                <a:latin typeface="Calibri"/>
                <a:ea typeface="DejaVu Sans"/>
              </a:rPr>
              <a:t>Activité</a:t>
            </a:r>
            <a:r>
              <a:rPr lang="en-US" sz="6000" b="1" strike="noStrike" spc="-1" dirty="0">
                <a:solidFill>
                  <a:srgbClr val="000000"/>
                </a:solidFill>
                <a:latin typeface="Calibri"/>
                <a:ea typeface="DejaVu Sans"/>
              </a:rPr>
              <a:t> 1 : </a:t>
            </a:r>
            <a:r>
              <a:rPr lang="en-US" sz="6000" b="1" strike="noStrike" spc="-1" dirty="0" err="1">
                <a:solidFill>
                  <a:srgbClr val="000000"/>
                </a:solidFill>
                <a:latin typeface="Calibri"/>
                <a:ea typeface="DejaVu Sans"/>
              </a:rPr>
              <a:t>Prouvons</a:t>
            </a:r>
            <a:r>
              <a:rPr lang="en-US" sz="6000" b="1" strike="noStrike" spc="-1" dirty="0">
                <a:solidFill>
                  <a:srgbClr val="000000"/>
                </a:solidFill>
                <a:latin typeface="Calibri"/>
                <a:ea typeface="DejaVu Sans"/>
              </a:rPr>
              <a:t> que les micro-</a:t>
            </a:r>
            <a:r>
              <a:rPr lang="en-US" sz="6000" b="1" strike="noStrike" spc="-1" dirty="0" err="1">
                <a:solidFill>
                  <a:srgbClr val="000000"/>
                </a:solidFill>
                <a:latin typeface="Calibri"/>
                <a:ea typeface="DejaVu Sans"/>
              </a:rPr>
              <a:t>organismes</a:t>
            </a:r>
            <a:r>
              <a:rPr lang="en-US" sz="6000" b="1" strike="noStrike" spc="-1" dirty="0">
                <a:solidFill>
                  <a:srgbClr val="000000"/>
                </a:solidFill>
                <a:latin typeface="Calibri"/>
                <a:ea typeface="DejaVu Sans"/>
              </a:rPr>
              <a:t> </a:t>
            </a:r>
            <a:r>
              <a:rPr lang="en-US" sz="6000" b="1" strike="noStrike" spc="-1" dirty="0" err="1">
                <a:solidFill>
                  <a:srgbClr val="000000"/>
                </a:solidFill>
                <a:latin typeface="Calibri"/>
                <a:ea typeface="DejaVu Sans"/>
              </a:rPr>
              <a:t>sont</a:t>
            </a:r>
            <a:r>
              <a:rPr lang="en-US" sz="6000" b="1" strike="noStrike" spc="-1" dirty="0">
                <a:solidFill>
                  <a:srgbClr val="000000"/>
                </a:solidFill>
                <a:latin typeface="Calibri"/>
                <a:ea typeface="DejaVu Sans"/>
              </a:rPr>
              <a:t> </a:t>
            </a:r>
            <a:r>
              <a:rPr lang="en-US" sz="6000" b="1" strike="noStrike" spc="-1" dirty="0" err="1">
                <a:solidFill>
                  <a:srgbClr val="000000"/>
                </a:solidFill>
                <a:latin typeface="Calibri"/>
                <a:ea typeface="DejaVu Sans"/>
              </a:rPr>
              <a:t>présents</a:t>
            </a:r>
            <a:r>
              <a:rPr lang="en-US" sz="6000" b="1" strike="noStrike" spc="-1" dirty="0">
                <a:solidFill>
                  <a:srgbClr val="000000"/>
                </a:solidFill>
                <a:latin typeface="Calibri"/>
                <a:ea typeface="DejaVu Sans"/>
              </a:rPr>
              <a:t> dans </a:t>
            </a:r>
            <a:r>
              <a:rPr lang="en-US" sz="6000" b="1" strike="noStrike" spc="-1" dirty="0" err="1">
                <a:solidFill>
                  <a:srgbClr val="000000"/>
                </a:solidFill>
                <a:latin typeface="Calibri"/>
                <a:ea typeface="DejaVu Sans"/>
              </a:rPr>
              <a:t>notre</a:t>
            </a:r>
            <a:r>
              <a:rPr lang="en-US" sz="6000" b="1" strike="noStrike" spc="-1" dirty="0">
                <a:solidFill>
                  <a:srgbClr val="000000"/>
                </a:solidFill>
                <a:latin typeface="Calibri"/>
                <a:ea typeface="DejaVu Sans"/>
              </a:rPr>
              <a:t> </a:t>
            </a:r>
            <a:r>
              <a:rPr lang="en-US" sz="6000" b="1" strike="noStrike" spc="-1" dirty="0" err="1">
                <a:solidFill>
                  <a:srgbClr val="000000"/>
                </a:solidFill>
                <a:latin typeface="Calibri"/>
                <a:ea typeface="DejaVu Sans"/>
              </a:rPr>
              <a:t>environnement</a:t>
            </a:r>
            <a:r>
              <a:rPr lang="en-US" sz="6000" b="1" strike="noStrike" spc="-1" dirty="0">
                <a:solidFill>
                  <a:srgbClr val="000000"/>
                </a:solidFill>
                <a:latin typeface="Calibri"/>
                <a:ea typeface="DejaVu Sans"/>
              </a:rPr>
              <a:t>, </a:t>
            </a:r>
            <a:r>
              <a:rPr lang="en-US" sz="6000" b="1" strike="noStrike" spc="-1" dirty="0" err="1">
                <a:solidFill>
                  <a:srgbClr val="000000"/>
                </a:solidFill>
                <a:latin typeface="Calibri"/>
                <a:ea typeface="DejaVu Sans"/>
              </a:rPr>
              <a:t>notamment</a:t>
            </a:r>
            <a:r>
              <a:rPr lang="en-US" sz="6000" b="1" strike="noStrike" spc="-1" dirty="0">
                <a:solidFill>
                  <a:srgbClr val="000000"/>
                </a:solidFill>
                <a:latin typeface="Calibri"/>
                <a:ea typeface="DejaVu Sans"/>
              </a:rPr>
              <a:t> sur des mains sales.</a:t>
            </a:r>
            <a:endParaRPr lang="fr-FR" sz="6000" b="0" strike="noStrike" spc="-1" dirty="0">
              <a:latin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CB8106-B0AF-EE57-1050-85AF298EC41F}"/>
              </a:ext>
            </a:extLst>
          </p:cNvPr>
          <p:cNvSpPr>
            <a:spLocks noGrp="1"/>
          </p:cNvSpPr>
          <p:nvPr>
            <p:ph type="title"/>
          </p:nvPr>
        </p:nvSpPr>
        <p:spPr/>
        <p:txBody>
          <a:bodyPr/>
          <a:lstStyle/>
          <a:p>
            <a:r>
              <a:rPr lang="fr-FR" b="1" dirty="0">
                <a:solidFill>
                  <a:srgbClr val="FF0000"/>
                </a:solidFill>
              </a:rPr>
              <a:t>Schéma Bilan</a:t>
            </a:r>
          </a:p>
        </p:txBody>
      </p:sp>
      <p:pic>
        <p:nvPicPr>
          <p:cNvPr id="5" name="Image 4">
            <a:extLst>
              <a:ext uri="{FF2B5EF4-FFF2-40B4-BE49-F238E27FC236}">
                <a16:creationId xmlns:a16="http://schemas.microsoft.com/office/drawing/2014/main" id="{2762D9B6-AC01-0704-410F-1771E9F9FF88}"/>
              </a:ext>
            </a:extLst>
          </p:cNvPr>
          <p:cNvPicPr>
            <a:picLocks noChangeAspect="1"/>
          </p:cNvPicPr>
          <p:nvPr/>
        </p:nvPicPr>
        <p:blipFill>
          <a:blip r:embed="rId2"/>
          <a:stretch>
            <a:fillRect/>
          </a:stretch>
        </p:blipFill>
        <p:spPr>
          <a:xfrm>
            <a:off x="1681521" y="1497339"/>
            <a:ext cx="14924598" cy="8255116"/>
          </a:xfrm>
          <a:prstGeom prst="rect">
            <a:avLst/>
          </a:prstGeom>
        </p:spPr>
      </p:pic>
    </p:spTree>
    <p:extLst>
      <p:ext uri="{BB962C8B-B14F-4D97-AF65-F5344CB8AC3E}">
        <p14:creationId xmlns:p14="http://schemas.microsoft.com/office/powerpoint/2010/main" val="2580267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900000" y="720000"/>
            <a:ext cx="16919640" cy="3747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8000" b="1" strike="noStrike" spc="-1" dirty="0">
                <a:latin typeface="Calibri"/>
              </a:rPr>
              <a:t>Hypothèse : Des micro- organismes sont présents sur des mains sales</a:t>
            </a:r>
            <a:endParaRPr lang="fr-FR" sz="8000" b="0" strike="noStrike" spc="-1" dirty="0">
              <a:latin typeface="Arial"/>
            </a:endParaRPr>
          </a:p>
          <a:p>
            <a:pPr>
              <a:lnSpc>
                <a:spcPct val="100000"/>
              </a:lnSpc>
            </a:pPr>
            <a:endParaRPr lang="fr-FR" sz="8000" b="0" strike="noStrike" spc="-1" dirty="0">
              <a:latin typeface="Arial"/>
            </a:endParaRPr>
          </a:p>
          <a:p>
            <a:pPr>
              <a:lnSpc>
                <a:spcPct val="100000"/>
              </a:lnSpc>
            </a:pPr>
            <a:r>
              <a:rPr lang="fr-FR" sz="8000" b="0" strike="noStrike" spc="-1" dirty="0">
                <a:latin typeface="Calibri"/>
              </a:rPr>
              <a:t>Consigne : Au crayon gris, proposer un protocole pour montrer la présence de micro-organisme sur des mains sales. </a:t>
            </a:r>
            <a:r>
              <a:rPr lang="fr-FR" sz="9600" b="1" i="1" strike="noStrike" spc="-1" dirty="0">
                <a:latin typeface="Calibri"/>
              </a:rPr>
              <a:t> </a:t>
            </a:r>
            <a:endParaRPr lang="fr-FR" sz="9600" b="0" strike="noStrike" spc="-1" dirty="0">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2"/>
          <p:cNvSpPr/>
          <p:nvPr/>
        </p:nvSpPr>
        <p:spPr>
          <a:xfrm>
            <a:off x="7101720" y="3086280"/>
            <a:ext cx="4083840" cy="4113720"/>
          </a:xfrm>
          <a:custGeom>
            <a:avLst/>
            <a:gdLst/>
            <a:ahLst/>
            <a:cxnLst/>
            <a:rect l="l" t="t" r="r" b="b"/>
            <a:pathLst>
              <a:path w="4084874" h="4114800">
                <a:moveTo>
                  <a:pt x="0" y="0"/>
                </a:moveTo>
                <a:lnTo>
                  <a:pt x="4084874" y="0"/>
                </a:lnTo>
                <a:lnTo>
                  <a:pt x="4084874" y="4114800"/>
                </a:lnTo>
                <a:lnTo>
                  <a:pt x="0" y="4114800"/>
                </a:lnTo>
                <a:lnTo>
                  <a:pt x="0" y="0"/>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a:lstStyle/>
          <a:p>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540000" y="124200"/>
            <a:ext cx="16379640" cy="10315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5400" b="0" strike="noStrike" spc="-1">
                <a:latin typeface="Arial"/>
              </a:rPr>
              <a:t>En sciences, une hypothèse est une proposition ou une explication préliminaire concernant un phénomène ou une observation, formulée sur la base d'informations limitées. Elle sert de point de départ pour la recherche et l'expérimentation. Une hypothèse est testée par des expériences ou des observations supplémentaires pour déterminer si elle est valide ou non. Si elle est confirmée par les preuves, elle peut devenir une théorie scientifique; si elle est infirmée, elle est rejetée ou modifiée</a:t>
            </a:r>
            <a:r>
              <a:rPr lang="fr-FR" sz="4400" b="0" strike="noStrike" spc="-1">
                <a:latin typeface="Arial"/>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540000" y="360000"/>
            <a:ext cx="17039880" cy="9173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8000" b="0" strike="noStrike" spc="-1">
                <a:solidFill>
                  <a:srgbClr val="000000"/>
                </a:solidFill>
                <a:latin typeface="Arial"/>
                <a:ea typeface="DejaVu Sans"/>
              </a:rPr>
              <a:t>En sciences, un témoin est un élément crucial dans la conception expérimentale, utilisé pour s'assurer que les résultats d'une expérience sont valides et interprétables. Il sert à fournir une référence pour comparer les effets des variables testées. </a:t>
            </a:r>
            <a:endParaRPr lang="fr-FR" sz="8000" b="0" strike="noStrike" spc="-1">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2"/>
          <p:cNvGraphicFramePr/>
          <p:nvPr/>
        </p:nvGraphicFramePr>
        <p:xfrm>
          <a:off x="0" y="0"/>
          <a:ext cx="18287640" cy="10286640"/>
        </p:xfrm>
        <a:graphic>
          <a:graphicData uri="http://schemas.openxmlformats.org/drawingml/2006/table">
            <a:tbl>
              <a:tblPr/>
              <a:tblGrid>
                <a:gridCol w="6095880">
                  <a:extLst>
                    <a:ext uri="{9D8B030D-6E8A-4147-A177-3AD203B41FA5}">
                      <a16:colId xmlns:a16="http://schemas.microsoft.com/office/drawing/2014/main" val="20000"/>
                    </a:ext>
                  </a:extLst>
                </a:gridCol>
                <a:gridCol w="6095880">
                  <a:extLst>
                    <a:ext uri="{9D8B030D-6E8A-4147-A177-3AD203B41FA5}">
                      <a16:colId xmlns:a16="http://schemas.microsoft.com/office/drawing/2014/main" val="20001"/>
                    </a:ext>
                  </a:extLst>
                </a:gridCol>
                <a:gridCol w="6095880">
                  <a:extLst>
                    <a:ext uri="{9D8B030D-6E8A-4147-A177-3AD203B41FA5}">
                      <a16:colId xmlns:a16="http://schemas.microsoft.com/office/drawing/2014/main" val="20002"/>
                    </a:ext>
                  </a:extLst>
                </a:gridCol>
              </a:tblGrid>
              <a:tr h="2571480">
                <a:tc>
                  <a:txBody>
                    <a:bodyPr/>
                    <a:lstStyle/>
                    <a:p>
                      <a:pPr algn="ctr">
                        <a:lnSpc>
                          <a:spcPts val="3220"/>
                        </a:lnSpc>
                      </a:pPr>
                      <a:r>
                        <a:rPr lang="en-US" sz="2300" b="0" strike="noStrike" spc="-1">
                          <a:solidFill>
                            <a:srgbClr val="000000"/>
                          </a:solidFill>
                          <a:latin typeface="Open Sans 1 Bold"/>
                        </a:rPr>
                        <a:t>Etapes</a:t>
                      </a:r>
                      <a:endParaRPr lang="fr-FR" sz="2300" b="0" strike="noStrike" spc="-1">
                        <a:latin typeface="Arial"/>
                      </a:endParaRPr>
                    </a:p>
                  </a:txBody>
                  <a:tcPr marL="190440" marR="190440">
                    <a:lnL w="38160">
                      <a:solidFill>
                        <a:srgbClr val="000000"/>
                      </a:solidFill>
                    </a:lnL>
                    <a:lnR w="38160">
                      <a:solidFill>
                        <a:srgbClr val="000000"/>
                      </a:solidFill>
                    </a:lnR>
                    <a:lnT w="38160">
                      <a:solidFill>
                        <a:srgbClr val="000000"/>
                      </a:solidFill>
                    </a:lnT>
                    <a:lnB w="38160">
                      <a:solidFill>
                        <a:srgbClr val="000000"/>
                      </a:solidFill>
                    </a:lnB>
                    <a:noFill/>
                  </a:tcPr>
                </a:tc>
                <a:tc>
                  <a:txBody>
                    <a:bodyPr/>
                    <a:lstStyle/>
                    <a:p>
                      <a:pPr algn="ctr">
                        <a:lnSpc>
                          <a:spcPts val="3220"/>
                        </a:lnSpc>
                      </a:pPr>
                      <a:r>
                        <a:rPr lang="en-US" sz="2300" b="0" strike="noStrike" spc="-1">
                          <a:solidFill>
                            <a:srgbClr val="000000"/>
                          </a:solidFill>
                          <a:latin typeface="Open Sans 1 Bold"/>
                        </a:rPr>
                        <a:t>Justifications</a:t>
                      </a:r>
                      <a:endParaRPr lang="fr-FR" sz="2300" b="0" strike="noStrike" spc="-1">
                        <a:latin typeface="Arial"/>
                      </a:endParaRPr>
                    </a:p>
                  </a:txBody>
                  <a:tcPr marL="190440" marR="190440">
                    <a:lnL w="38160">
                      <a:solidFill>
                        <a:srgbClr val="000000"/>
                      </a:solidFill>
                    </a:lnL>
                    <a:lnR w="38160">
                      <a:solidFill>
                        <a:srgbClr val="000000"/>
                      </a:solidFill>
                    </a:lnR>
                    <a:lnT w="38160">
                      <a:solidFill>
                        <a:srgbClr val="000000"/>
                      </a:solidFill>
                    </a:lnT>
                    <a:lnB w="38160">
                      <a:solidFill>
                        <a:srgbClr val="000000"/>
                      </a:solidFill>
                    </a:lnB>
                    <a:noFill/>
                  </a:tcPr>
                </a:tc>
                <a:tc>
                  <a:txBody>
                    <a:bodyPr/>
                    <a:lstStyle/>
                    <a:p>
                      <a:pPr algn="ctr">
                        <a:lnSpc>
                          <a:spcPts val="3220"/>
                        </a:lnSpc>
                      </a:pPr>
                      <a:r>
                        <a:rPr lang="en-US" sz="2300" b="0" strike="noStrike" spc="-1">
                          <a:solidFill>
                            <a:srgbClr val="000000"/>
                          </a:solidFill>
                          <a:latin typeface="Open Sans 1 Bold"/>
                        </a:rPr>
                        <a:t>Résultats</a:t>
                      </a:r>
                      <a:endParaRPr lang="fr-FR" sz="2300" b="0" strike="noStrike" spc="-1">
                        <a:latin typeface="Arial"/>
                      </a:endParaRPr>
                    </a:p>
                  </a:txBody>
                  <a:tcPr marL="190440" marR="190440">
                    <a:lnL w="38160">
                      <a:solidFill>
                        <a:srgbClr val="000000"/>
                      </a:solidFill>
                    </a:lnL>
                    <a:lnR w="38160">
                      <a:solidFill>
                        <a:srgbClr val="000000"/>
                      </a:solidFill>
                    </a:lnR>
                    <a:lnT w="38160">
                      <a:solidFill>
                        <a:srgbClr val="000000"/>
                      </a:solidFill>
                    </a:lnT>
                    <a:lnB w="38160">
                      <a:solidFill>
                        <a:srgbClr val="000000"/>
                      </a:solidFill>
                    </a:lnB>
                    <a:noFill/>
                  </a:tcPr>
                </a:tc>
                <a:extLst>
                  <a:ext uri="{0D108BD9-81ED-4DB2-BD59-A6C34878D82A}">
                    <a16:rowId xmlns:a16="http://schemas.microsoft.com/office/drawing/2014/main" val="10000"/>
                  </a:ext>
                </a:extLst>
              </a:tr>
              <a:tr h="2571480">
                <a:tc>
                  <a:txBody>
                    <a:bodyPr/>
                    <a:lstStyle/>
                    <a:p>
                      <a:endParaRPr lang="fr-FR"/>
                    </a:p>
                  </a:txBody>
                  <a:tcPr marL="190440" marR="190440">
                    <a:lnL w="38160">
                      <a:solidFill>
                        <a:srgbClr val="000000"/>
                      </a:solidFill>
                    </a:lnL>
                    <a:lnR w="38160">
                      <a:solidFill>
                        <a:srgbClr val="000000"/>
                      </a:solidFill>
                    </a:lnR>
                    <a:lnT w="38160">
                      <a:solidFill>
                        <a:srgbClr val="000000"/>
                      </a:solidFill>
                    </a:lnT>
                    <a:lnB w="38160">
                      <a:solidFill>
                        <a:srgbClr val="000000"/>
                      </a:solidFill>
                    </a:lnB>
                    <a:noFill/>
                  </a:tcPr>
                </a:tc>
                <a:tc>
                  <a:txBody>
                    <a:bodyPr/>
                    <a:lstStyle/>
                    <a:p>
                      <a:endParaRPr lang="fr-FR"/>
                    </a:p>
                  </a:txBody>
                  <a:tcPr marL="190440" marR="190440">
                    <a:lnL w="38160">
                      <a:solidFill>
                        <a:srgbClr val="000000"/>
                      </a:solidFill>
                    </a:lnL>
                    <a:lnR w="38160">
                      <a:solidFill>
                        <a:srgbClr val="000000"/>
                      </a:solidFill>
                    </a:lnR>
                    <a:lnT w="38160">
                      <a:solidFill>
                        <a:srgbClr val="000000"/>
                      </a:solidFill>
                    </a:lnT>
                    <a:lnB w="38160">
                      <a:solidFill>
                        <a:srgbClr val="000000"/>
                      </a:solidFill>
                    </a:lnB>
                    <a:noFill/>
                  </a:tcPr>
                </a:tc>
                <a:tc>
                  <a:txBody>
                    <a:bodyPr/>
                    <a:lstStyle/>
                    <a:p>
                      <a:endParaRPr lang="fr-FR"/>
                    </a:p>
                  </a:txBody>
                  <a:tcPr marL="190440" marR="190440">
                    <a:lnL w="38160">
                      <a:solidFill>
                        <a:srgbClr val="000000"/>
                      </a:solidFill>
                    </a:lnL>
                    <a:lnR w="38160">
                      <a:solidFill>
                        <a:srgbClr val="000000"/>
                      </a:solidFill>
                    </a:lnR>
                    <a:lnT w="38160">
                      <a:solidFill>
                        <a:srgbClr val="000000"/>
                      </a:solidFill>
                    </a:lnT>
                    <a:lnB w="38160">
                      <a:solidFill>
                        <a:srgbClr val="000000"/>
                      </a:solidFill>
                    </a:lnB>
                    <a:noFill/>
                  </a:tcPr>
                </a:tc>
                <a:extLst>
                  <a:ext uri="{0D108BD9-81ED-4DB2-BD59-A6C34878D82A}">
                    <a16:rowId xmlns:a16="http://schemas.microsoft.com/office/drawing/2014/main" val="10001"/>
                  </a:ext>
                </a:extLst>
              </a:tr>
              <a:tr h="2571480">
                <a:tc>
                  <a:txBody>
                    <a:bodyPr/>
                    <a:lstStyle/>
                    <a:p>
                      <a:endParaRPr lang="fr-FR"/>
                    </a:p>
                  </a:txBody>
                  <a:tcPr marL="190440" marR="190440">
                    <a:lnL w="38160">
                      <a:solidFill>
                        <a:srgbClr val="000000"/>
                      </a:solidFill>
                    </a:lnL>
                    <a:lnR w="38160">
                      <a:solidFill>
                        <a:srgbClr val="000000"/>
                      </a:solidFill>
                    </a:lnR>
                    <a:lnT w="38160">
                      <a:solidFill>
                        <a:srgbClr val="000000"/>
                      </a:solidFill>
                    </a:lnT>
                    <a:lnB w="38160">
                      <a:solidFill>
                        <a:srgbClr val="000000"/>
                      </a:solidFill>
                    </a:lnB>
                    <a:noFill/>
                  </a:tcPr>
                </a:tc>
                <a:tc>
                  <a:txBody>
                    <a:bodyPr/>
                    <a:lstStyle/>
                    <a:p>
                      <a:endParaRPr lang="fr-FR"/>
                    </a:p>
                  </a:txBody>
                  <a:tcPr marL="190440" marR="190440">
                    <a:lnL w="38160">
                      <a:solidFill>
                        <a:srgbClr val="000000"/>
                      </a:solidFill>
                    </a:lnL>
                    <a:lnR w="38160">
                      <a:solidFill>
                        <a:srgbClr val="000000"/>
                      </a:solidFill>
                    </a:lnR>
                    <a:lnT w="38160">
                      <a:solidFill>
                        <a:srgbClr val="000000"/>
                      </a:solidFill>
                    </a:lnT>
                    <a:lnB w="38160">
                      <a:solidFill>
                        <a:srgbClr val="000000"/>
                      </a:solidFill>
                    </a:lnB>
                    <a:noFill/>
                  </a:tcPr>
                </a:tc>
                <a:tc>
                  <a:txBody>
                    <a:bodyPr/>
                    <a:lstStyle/>
                    <a:p>
                      <a:endParaRPr lang="fr-FR"/>
                    </a:p>
                  </a:txBody>
                  <a:tcPr marL="190440" marR="190440">
                    <a:lnL w="38160">
                      <a:solidFill>
                        <a:srgbClr val="000000"/>
                      </a:solidFill>
                    </a:lnL>
                    <a:lnR w="38160">
                      <a:solidFill>
                        <a:srgbClr val="000000"/>
                      </a:solidFill>
                    </a:lnR>
                    <a:lnT w="38160">
                      <a:solidFill>
                        <a:srgbClr val="000000"/>
                      </a:solidFill>
                    </a:lnT>
                    <a:lnB w="38160">
                      <a:solidFill>
                        <a:srgbClr val="000000"/>
                      </a:solidFill>
                    </a:lnB>
                    <a:noFill/>
                  </a:tcPr>
                </a:tc>
                <a:extLst>
                  <a:ext uri="{0D108BD9-81ED-4DB2-BD59-A6C34878D82A}">
                    <a16:rowId xmlns:a16="http://schemas.microsoft.com/office/drawing/2014/main" val="10002"/>
                  </a:ext>
                </a:extLst>
              </a:tr>
              <a:tr h="2572200">
                <a:tc>
                  <a:txBody>
                    <a:bodyPr/>
                    <a:lstStyle/>
                    <a:p>
                      <a:endParaRPr lang="fr-FR"/>
                    </a:p>
                  </a:txBody>
                  <a:tcPr marL="190440" marR="190440">
                    <a:lnL w="38160">
                      <a:solidFill>
                        <a:srgbClr val="000000"/>
                      </a:solidFill>
                    </a:lnL>
                    <a:lnR w="38160">
                      <a:solidFill>
                        <a:srgbClr val="000000"/>
                      </a:solidFill>
                    </a:lnR>
                    <a:lnT w="38160">
                      <a:solidFill>
                        <a:srgbClr val="000000"/>
                      </a:solidFill>
                    </a:lnT>
                    <a:lnB w="38160">
                      <a:solidFill>
                        <a:srgbClr val="000000"/>
                      </a:solidFill>
                    </a:lnB>
                    <a:noFill/>
                  </a:tcPr>
                </a:tc>
                <a:tc>
                  <a:txBody>
                    <a:bodyPr/>
                    <a:lstStyle/>
                    <a:p>
                      <a:endParaRPr lang="fr-FR"/>
                    </a:p>
                  </a:txBody>
                  <a:tcPr marL="190440" marR="190440">
                    <a:lnL w="38160">
                      <a:solidFill>
                        <a:srgbClr val="000000"/>
                      </a:solidFill>
                    </a:lnL>
                    <a:lnR w="38160">
                      <a:solidFill>
                        <a:srgbClr val="000000"/>
                      </a:solidFill>
                    </a:lnR>
                    <a:lnT w="38160">
                      <a:solidFill>
                        <a:srgbClr val="000000"/>
                      </a:solidFill>
                    </a:lnT>
                    <a:lnB w="38160">
                      <a:solidFill>
                        <a:srgbClr val="000000"/>
                      </a:solidFill>
                    </a:lnB>
                    <a:noFill/>
                  </a:tcPr>
                </a:tc>
                <a:tc>
                  <a:txBody>
                    <a:bodyPr/>
                    <a:lstStyle/>
                    <a:p>
                      <a:endParaRPr lang="fr-FR"/>
                    </a:p>
                  </a:txBody>
                  <a:tcPr marL="190440" marR="190440">
                    <a:lnL w="38160">
                      <a:solidFill>
                        <a:srgbClr val="000000"/>
                      </a:solidFill>
                    </a:lnL>
                    <a:lnR w="38160">
                      <a:solidFill>
                        <a:srgbClr val="000000"/>
                      </a:solidFill>
                    </a:lnR>
                    <a:lnT w="38160">
                      <a:solidFill>
                        <a:srgbClr val="000000"/>
                      </a:solidFill>
                    </a:lnT>
                    <a:lnB w="38160">
                      <a:solidFill>
                        <a:srgbClr val="000000"/>
                      </a:solidFill>
                    </a:lnB>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2"/>
          <p:cNvSpPr/>
          <p:nvPr/>
        </p:nvSpPr>
        <p:spPr>
          <a:xfrm>
            <a:off x="3401280" y="1334160"/>
            <a:ext cx="11484360" cy="7617600"/>
          </a:xfrm>
          <a:custGeom>
            <a:avLst/>
            <a:gdLst/>
            <a:ahLst/>
            <a:cxnLst/>
            <a:rect l="l" t="t" r="r" b="b"/>
            <a:pathLst>
              <a:path w="11485528" h="7618734">
                <a:moveTo>
                  <a:pt x="0" y="0"/>
                </a:moveTo>
                <a:lnTo>
                  <a:pt x="11485528" y="0"/>
                </a:lnTo>
                <a:lnTo>
                  <a:pt x="11485528" y="7618734"/>
                </a:lnTo>
                <a:lnTo>
                  <a:pt x="0" y="7618734"/>
                </a:lnTo>
                <a:lnTo>
                  <a:pt x="0" y="0"/>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a:lstStyle/>
          <a:p>
            <a:endParaRPr lang="fr-F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TotalTime>
  <Words>621</Words>
  <Application>Microsoft Office PowerPoint</Application>
  <PresentationFormat>Personnalisé</PresentationFormat>
  <Paragraphs>42</Paragraphs>
  <Slides>30</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30</vt:i4>
      </vt:variant>
    </vt:vector>
  </HeadingPairs>
  <TitlesOfParts>
    <vt:vector size="37" baseType="lpstr">
      <vt:lpstr>Arial</vt:lpstr>
      <vt:lpstr>Calibri</vt:lpstr>
      <vt:lpstr>Open Sans 1 Bold</vt:lpstr>
      <vt:lpstr>Open Sans 2 Bold</vt:lpstr>
      <vt:lpstr>Symbol</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Quizz asepsie ou antisepsie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Schéma Bilan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Micro-organismes</dc:title>
  <dc:subject/>
  <dc:creator>Maëlle Magy</dc:creator>
  <dc:description/>
  <cp:lastModifiedBy>Maelle Magy</cp:lastModifiedBy>
  <cp:revision>12</cp:revision>
  <dcterms:created xsi:type="dcterms:W3CDTF">2006-08-16T00:00:00Z</dcterms:created>
  <dcterms:modified xsi:type="dcterms:W3CDTF">2024-09-27T17:22:12Z</dcterms:modified>
  <dc:identifier>DAGB3D84oWs</dc:identifier>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Personnalisé</vt:lpwstr>
  </property>
  <property fmtid="{D5CDD505-2E9C-101B-9397-08002B2CF9AE}" pid="3" name="Slides">
    <vt:i4>46</vt:i4>
  </property>
</Properties>
</file>