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9.xml" ContentType="application/vnd.openxmlformats-officedocument.presentationml.notesSlide+xml"/>
  <Override PartName="/ppt/notesSlides/_rels/notesSlide9.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2.jpeg" ContentType="image/jpeg"/>
  <Override PartName="/ppt/media/image3.jpeg" ContentType="image/jpeg"/>
  <Override PartName="/ppt/media/image5.png" ContentType="image/png"/>
  <Override PartName="/ppt/media/image4.png" ContentType="image/png"/>
  <Override PartName="/ppt/media/image6.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Aptos"/>
              </a:rPr>
              <a:t>Cliquez pour déplacer la diapo</a:t>
            </a:r>
            <a:endParaRPr b="0" lang="fr-FR" sz="1800" spc="-1" strike="noStrike">
              <a:solidFill>
                <a:srgbClr val="000000"/>
              </a:solidFill>
              <a:latin typeface="Aptos"/>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1687FAD-FBC2-4A5C-9387-1EFE259893CE}"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685800" y="1143000"/>
            <a:ext cx="5486040" cy="3085920"/>
          </a:xfrm>
          <a:prstGeom prst="rect">
            <a:avLst/>
          </a:prstGeom>
        </p:spPr>
      </p:sp>
      <p:sp>
        <p:nvSpPr>
          <p:cNvPr id="128"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129" name="Espace réservé du numéro de diapositive 3"/>
          <p:cNvSpPr txBox="1"/>
          <p:nvPr/>
        </p:nvSpPr>
        <p:spPr>
          <a:xfrm>
            <a:off x="3884760" y="8685360"/>
            <a:ext cx="2971440" cy="458280"/>
          </a:xfrm>
          <a:prstGeom prst="rect">
            <a:avLst/>
          </a:prstGeom>
          <a:noFill/>
          <a:ln w="0">
            <a:noFill/>
          </a:ln>
        </p:spPr>
        <p:txBody>
          <a:bodyPr anchor="b">
            <a:noAutofit/>
          </a:bodyPr>
          <a:p>
            <a:pPr algn="r">
              <a:lnSpc>
                <a:spcPct val="100000"/>
              </a:lnSpc>
            </a:pPr>
            <a:fld id="{1131EDCD-2D3E-49B7-AC75-9D63742B3AA1}" type="slidenum">
              <a:rPr b="0" lang="fr-FR" sz="1200" spc="-1" strike="noStrike">
                <a:latin typeface="Times New Roman"/>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Aptos"/>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noAutofit/>
          </a:bodyPr>
          <a:p>
            <a:endParaRPr b="0" lang="fr-FR" sz="1800" spc="-1" strike="noStrike">
              <a:solidFill>
                <a:srgbClr val="000000"/>
              </a:solidFill>
              <a:latin typeface="Aptos"/>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Aptos"/>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Apto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Aptos Display"/>
              </a:rPr>
              <a:t>Modifiez le style du titre</a:t>
            </a:r>
            <a:endParaRPr b="0" lang="fr-FR" sz="6000" spc="-1" strike="noStrike">
              <a:solidFill>
                <a:srgbClr val="000000"/>
              </a:solidFill>
              <a:latin typeface="Aptos"/>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89B977D5-E9A0-49A2-A9B8-9F7A592141AE}" type="datetime">
              <a:rPr b="0" lang="fr-FR" sz="1200" spc="-1" strike="noStrike">
                <a:solidFill>
                  <a:srgbClr val="787878"/>
                </a:solidFill>
                <a:latin typeface="Aptos"/>
              </a:rPr>
              <a:t>21/11/2024</a:t>
            </a:fld>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664B3FF-2CE4-4AAD-BFEE-815F15FAAC6D}" type="slidenum">
              <a:rPr b="0" lang="fr-FR" sz="1200" spc="-1" strike="noStrike">
                <a:solidFill>
                  <a:srgbClr val="787878"/>
                </a:solidFill>
                <a:latin typeface="Aptos"/>
              </a:rPr>
              <a:t>22</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Aptos"/>
              </a:rPr>
              <a:t>Cliquez pour éditer le format du plan de texte</a:t>
            </a:r>
            <a:endParaRPr b="0" lang="fr-FR" sz="2800" spc="-1" strike="noStrike">
              <a:solidFill>
                <a:srgbClr val="000000"/>
              </a:solidFill>
              <a:latin typeface="Aptos"/>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Aptos"/>
              </a:rPr>
              <a:t>Second niveau de plan</a:t>
            </a:r>
            <a:endParaRPr b="0" lang="fr-FR" sz="2000" spc="-1" strike="noStrike">
              <a:solidFill>
                <a:srgbClr val="000000"/>
              </a:solidFill>
              <a:latin typeface="Aptos"/>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ptos"/>
              </a:rPr>
              <a:t>Troisième niveau de plan</a:t>
            </a:r>
            <a:endParaRPr b="0" lang="fr-FR" sz="1800" spc="-1" strike="noStrike">
              <a:solidFill>
                <a:srgbClr val="000000"/>
              </a:solidFill>
              <a:latin typeface="Aptos"/>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ptos"/>
              </a:rPr>
              <a:t>Quatrième niveau de plan</a:t>
            </a:r>
            <a:endParaRPr b="0" lang="fr-FR" sz="1800" spc="-1" strike="noStrike">
              <a:solidFill>
                <a:srgbClr val="000000"/>
              </a:solidFill>
              <a:latin typeface="Aptos"/>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ptos"/>
              </a:rPr>
              <a:t>Cinquième niveau de plan</a:t>
            </a:r>
            <a:endParaRPr b="0" lang="fr-FR" sz="2000" spc="-1" strike="noStrike">
              <a:solidFill>
                <a:srgbClr val="000000"/>
              </a:solidFill>
              <a:latin typeface="Aptos"/>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ptos"/>
              </a:rPr>
              <a:t>Sixième niveau de plan</a:t>
            </a:r>
            <a:endParaRPr b="0" lang="fr-FR" sz="2000" spc="-1" strike="noStrike">
              <a:solidFill>
                <a:srgbClr val="000000"/>
              </a:solidFill>
              <a:latin typeface="Aptos"/>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ptos"/>
              </a:rPr>
              <a:t>Septième niveau de plan</a:t>
            </a:r>
            <a:endParaRPr b="0" lang="fr-FR" sz="2000" spc="-1" strike="noStrike">
              <a:solidFill>
                <a:srgbClr val="000000"/>
              </a:solidFill>
              <a:latin typeface="Apto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Aptos Display"/>
              </a:rPr>
              <a:t>Modifiez le style du titre</a:t>
            </a:r>
            <a:endParaRPr b="0" lang="fr-FR" sz="4400" spc="-1" strike="noStrike">
              <a:solidFill>
                <a:srgbClr val="000000"/>
              </a:solidFill>
              <a:latin typeface="Aptos"/>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Aptos"/>
              </a:rPr>
              <a:t>Cliquez pour modifier les styles du texte du masque</a:t>
            </a:r>
            <a:endParaRPr b="0" lang="fr-FR" sz="2800" spc="-1" strike="noStrike">
              <a:solidFill>
                <a:srgbClr val="000000"/>
              </a:solidFill>
              <a:latin typeface="Aptos"/>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Aptos"/>
              </a:rPr>
              <a:t>Deuxième niveau</a:t>
            </a:r>
            <a:endParaRPr b="0" lang="fr-FR" sz="2400" spc="-1" strike="noStrike">
              <a:solidFill>
                <a:srgbClr val="000000"/>
              </a:solidFill>
              <a:latin typeface="Aptos"/>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Aptos"/>
              </a:rPr>
              <a:t>Troisième niveau</a:t>
            </a:r>
            <a:endParaRPr b="0" lang="fr-FR" sz="2000" spc="-1" strike="noStrike">
              <a:solidFill>
                <a:srgbClr val="000000"/>
              </a:solidFill>
              <a:latin typeface="Aptos"/>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Aptos"/>
              </a:rPr>
              <a:t>Quatrième niveau</a:t>
            </a:r>
            <a:endParaRPr b="0" lang="fr-FR" sz="1800" spc="-1" strike="noStrike">
              <a:solidFill>
                <a:srgbClr val="000000"/>
              </a:solidFill>
              <a:latin typeface="Aptos"/>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Aptos"/>
              </a:rPr>
              <a:t>Cinquième niveau</a:t>
            </a:r>
            <a:endParaRPr b="0" lang="fr-FR" sz="1800" spc="-1" strike="noStrike">
              <a:solidFill>
                <a:srgbClr val="000000"/>
              </a:solidFill>
              <a:latin typeface="Aptos"/>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47AAE63B-38EA-4E4C-BF4E-0CA156F04266}" type="datetime">
              <a:rPr b="0" lang="fr-FR" sz="1200" spc="-1" strike="noStrike">
                <a:solidFill>
                  <a:srgbClr val="787878"/>
                </a:solidFill>
                <a:latin typeface="Aptos"/>
              </a:rPr>
              <a:t>21/11/2024</a:t>
            </a:fld>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A3BEC5A-2978-4A63-B0B1-1F9F2E4FF914}" type="slidenum">
              <a:rPr b="0" lang="fr-FR" sz="1200" spc="-1" strike="noStrike">
                <a:solidFill>
                  <a:srgbClr val="787878"/>
                </a:solidFill>
                <a:latin typeface="Aptos"/>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itre 1"/>
          <p:cNvSpPr txBox="1"/>
          <p:nvPr/>
        </p:nvSpPr>
        <p:spPr>
          <a:xfrm>
            <a:off x="1523880" y="1122480"/>
            <a:ext cx="9143640" cy="2387160"/>
          </a:xfrm>
          <a:prstGeom prst="rect">
            <a:avLst/>
          </a:prstGeom>
          <a:noFill/>
          <a:ln w="0">
            <a:noFill/>
          </a:ln>
        </p:spPr>
        <p:txBody>
          <a:bodyPr anchor="b">
            <a:noAutofit/>
          </a:bodyPr>
          <a:p>
            <a:pPr algn="ctr">
              <a:lnSpc>
                <a:spcPct val="90000"/>
              </a:lnSpc>
            </a:pPr>
            <a:r>
              <a:rPr b="1" lang="fr-FR" sz="6000" spc="-1" strike="noStrike" u="sng">
                <a:solidFill>
                  <a:srgbClr val="ff0000"/>
                </a:solidFill>
                <a:uFillTx/>
                <a:latin typeface="Aptos Display"/>
              </a:rPr>
              <a:t>Chapitre 2 : Climat et météo sont variables</a:t>
            </a:r>
            <a:endParaRPr b="0" lang="fr-FR" sz="6000" spc="-1" strike="noStrike">
              <a:solidFill>
                <a:srgbClr val="000000"/>
              </a:solidFill>
              <a:latin typeface="Aptos"/>
            </a:endParaRPr>
          </a:p>
        </p:txBody>
      </p:sp>
      <p:sp>
        <p:nvSpPr>
          <p:cNvPr id="89" name="Sous-titre 2"/>
          <p:cNvSpPr txBox="1"/>
          <p:nvPr/>
        </p:nvSpPr>
        <p:spPr>
          <a:xfrm>
            <a:off x="1523880" y="3602160"/>
            <a:ext cx="9143640" cy="1655280"/>
          </a:xfrm>
          <a:prstGeom prst="rect">
            <a:avLst/>
          </a:prstGeom>
          <a:noFill/>
          <a:ln w="0">
            <a:noFill/>
          </a:ln>
        </p:spPr>
        <p:txBody>
          <a:bodyPr>
            <a:noAutofit/>
          </a:bodyPr>
          <a:p>
            <a:pPr algn="ctr">
              <a:lnSpc>
                <a:spcPct val="90000"/>
              </a:lnSpc>
              <a:spcBef>
                <a:spcPts val="1001"/>
              </a:spcBef>
              <a:tabLst>
                <a:tab algn="l" pos="0"/>
              </a:tabLst>
            </a:pPr>
            <a:endParaRPr b="0" lang="fr-FR" sz="3200" spc="-1" strike="noStrike">
              <a:latin typeface="Arial"/>
            </a:endParaRPr>
          </a:p>
          <a:p>
            <a:pPr algn="ctr">
              <a:lnSpc>
                <a:spcPct val="90000"/>
              </a:lnSpc>
              <a:spcBef>
                <a:spcPts val="1001"/>
              </a:spcBef>
              <a:tabLst>
                <a:tab algn="l" pos="0"/>
              </a:tabLst>
            </a:pPr>
            <a:r>
              <a:rPr b="1" lang="fr-FR" sz="2400" spc="-1" strike="noStrike">
                <a:solidFill>
                  <a:srgbClr val="4ea72e"/>
                </a:solidFill>
                <a:latin typeface="Aptos"/>
              </a:rPr>
              <a:t>Quelle est la différence entre météo et climat ?</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itre 1"/>
          <p:cNvSpPr txBox="1"/>
          <p:nvPr/>
        </p:nvSpPr>
        <p:spPr>
          <a:xfrm>
            <a:off x="838080" y="365040"/>
            <a:ext cx="10515240" cy="1325160"/>
          </a:xfrm>
          <a:prstGeom prst="rect">
            <a:avLst/>
          </a:prstGeom>
          <a:noFill/>
          <a:ln w="0">
            <a:noFill/>
          </a:ln>
        </p:spPr>
        <p:txBody>
          <a:bodyPr anchor="ctr">
            <a:noAutofit/>
          </a:bodyPr>
          <a:p>
            <a:pPr>
              <a:lnSpc>
                <a:spcPct val="90000"/>
              </a:lnSpc>
            </a:pPr>
            <a:r>
              <a:rPr b="1" lang="fr-FR" sz="4400" spc="-1" strike="noStrike">
                <a:solidFill>
                  <a:srgbClr val="000000"/>
                </a:solidFill>
                <a:latin typeface="Aptos Display"/>
              </a:rPr>
              <a:t>Le GIEC : </a:t>
            </a:r>
            <a:endParaRPr b="0" lang="fr-FR" sz="4400" spc="-1" strike="noStrike">
              <a:solidFill>
                <a:srgbClr val="000000"/>
              </a:solidFill>
              <a:latin typeface="Aptos"/>
            </a:endParaRPr>
          </a:p>
        </p:txBody>
      </p:sp>
      <p:sp>
        <p:nvSpPr>
          <p:cNvPr id="102" name="Espace réservé du contenu 2"/>
          <p:cNvSpPr txBox="1"/>
          <p:nvPr/>
        </p:nvSpPr>
        <p:spPr>
          <a:xfrm>
            <a:off x="838080" y="1825560"/>
            <a:ext cx="10515240" cy="4350960"/>
          </a:xfrm>
          <a:prstGeom prst="rect">
            <a:avLst/>
          </a:prstGeom>
          <a:noFill/>
          <a:ln w="0">
            <a:noFill/>
          </a:ln>
        </p:spPr>
        <p:txBody>
          <a:bodyPr>
            <a:noAutofit/>
          </a:bodyPr>
          <a:p>
            <a:pPr>
              <a:lnSpc>
                <a:spcPct val="150000"/>
              </a:lnSpc>
              <a:spcBef>
                <a:spcPts val="1001"/>
              </a:spcBef>
              <a:tabLst>
                <a:tab algn="l" pos="0"/>
              </a:tabLst>
            </a:pPr>
            <a:r>
              <a:rPr b="0" lang="fr-FR" sz="2800" spc="-1" strike="noStrike">
                <a:solidFill>
                  <a:srgbClr val="000000"/>
                </a:solidFill>
                <a:latin typeface="Aptos"/>
              </a:rPr>
              <a:t>Le GIEC (Groupe d'experts intergouvernemental sur l'évolution du climat) est une organisation internationale qui évalue les recherches scientifiques </a:t>
            </a:r>
            <a:r>
              <a:rPr b="1" lang="fr-FR" sz="2800" spc="-1" strike="noStrike">
                <a:solidFill>
                  <a:srgbClr val="000000"/>
                </a:solidFill>
                <a:latin typeface="Aptos"/>
              </a:rPr>
              <a:t>sur le changement climatique</a:t>
            </a:r>
            <a:r>
              <a:rPr b="0" lang="fr-FR" sz="2800" spc="-1" strike="noStrike">
                <a:solidFill>
                  <a:srgbClr val="000000"/>
                </a:solidFill>
                <a:latin typeface="Aptos"/>
              </a:rPr>
              <a:t>. Il publie des rapports pour informer les gouvernements sur </a:t>
            </a:r>
            <a:r>
              <a:rPr b="1" lang="fr-FR" sz="2800" spc="-1" strike="noStrike">
                <a:solidFill>
                  <a:srgbClr val="000000"/>
                </a:solidFill>
                <a:latin typeface="Aptos"/>
              </a:rPr>
              <a:t>les impacts du réchauffement climatique et propose des solutions pour limiter ces effets.</a:t>
            </a:r>
            <a:endParaRPr b="0" lang="fr-FR" sz="2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Espace réservé du contenu 2"/>
          <p:cNvSpPr txBox="1"/>
          <p:nvPr/>
        </p:nvSpPr>
        <p:spPr>
          <a:xfrm>
            <a:off x="0" y="798120"/>
            <a:ext cx="12191760" cy="5261400"/>
          </a:xfrm>
          <a:prstGeom prst="rect">
            <a:avLst/>
          </a:prstGeom>
          <a:noFill/>
          <a:ln w="0">
            <a:noFill/>
          </a:ln>
        </p:spPr>
        <p:txBody>
          <a:bodyPr>
            <a:normAutofit fontScale="56000"/>
          </a:bodyPr>
          <a:p>
            <a:pPr algn="just">
              <a:lnSpc>
                <a:spcPct val="150000"/>
              </a:lnSpc>
              <a:spcBef>
                <a:spcPts val="1001"/>
              </a:spcBef>
              <a:tabLst>
                <a:tab algn="l" pos="0"/>
              </a:tabLst>
            </a:pPr>
            <a:r>
              <a:rPr b="0" lang="fr-FR" sz="4400" spc="-1" strike="noStrike">
                <a:solidFill>
                  <a:srgbClr val="000000"/>
                </a:solidFill>
                <a:latin typeface="Aptos"/>
              </a:rPr>
              <a:t>Valérie Masson-Delmotte, une paléoclimatologue faisant partie du </a:t>
            </a:r>
            <a:r>
              <a:rPr b="1" lang="fr-FR" sz="4400" spc="-1" strike="noStrike">
                <a:solidFill>
                  <a:srgbClr val="ff0000"/>
                </a:solidFill>
                <a:latin typeface="Aptos"/>
              </a:rPr>
              <a:t>GIEC (Groupement d’expert intergouvernemental sur l’évolution du climat) </a:t>
            </a:r>
            <a:r>
              <a:rPr b="0" lang="fr-FR" sz="4400" spc="-1" strike="noStrike">
                <a:solidFill>
                  <a:srgbClr val="000000"/>
                </a:solidFill>
                <a:latin typeface="Aptos"/>
              </a:rPr>
              <a:t>dit dans un article de FranceInfo que Donald Trump confond météo et climat</a:t>
            </a:r>
            <a:endParaRPr b="0" lang="fr-FR" sz="4400" spc="-1" strike="noStrike">
              <a:solidFill>
                <a:srgbClr val="000000"/>
              </a:solidFill>
              <a:latin typeface="Aptos"/>
            </a:endParaRPr>
          </a:p>
          <a:p>
            <a:pPr>
              <a:lnSpc>
                <a:spcPct val="150000"/>
              </a:lnSpc>
              <a:spcBef>
                <a:spcPts val="1001"/>
              </a:spcBef>
              <a:tabLst>
                <a:tab algn="l" pos="0"/>
              </a:tabLst>
            </a:pPr>
            <a:endParaRPr b="0" lang="fr-FR" sz="44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Espace réservé du contenu 2"/>
          <p:cNvSpPr txBox="1"/>
          <p:nvPr/>
        </p:nvSpPr>
        <p:spPr>
          <a:xfrm>
            <a:off x="160560" y="208440"/>
            <a:ext cx="12031200" cy="5851080"/>
          </a:xfrm>
          <a:prstGeom prst="rect">
            <a:avLst/>
          </a:prstGeom>
          <a:noFill/>
          <a:ln w="0">
            <a:noFill/>
          </a:ln>
        </p:spPr>
        <p:txBody>
          <a:bodyPr>
            <a:normAutofit/>
          </a:bodyPr>
          <a:p>
            <a:pPr>
              <a:lnSpc>
                <a:spcPct val="150000"/>
              </a:lnSpc>
              <a:spcBef>
                <a:spcPts val="1001"/>
              </a:spcBef>
              <a:tabLst>
                <a:tab algn="l" pos="0"/>
              </a:tabLst>
            </a:pPr>
            <a:r>
              <a:rPr b="1" lang="fr-FR" sz="4400" spc="-1" strike="noStrike">
                <a:solidFill>
                  <a:srgbClr val="000000"/>
                </a:solidFill>
                <a:highlight>
                  <a:srgbClr val="ffff00"/>
                </a:highlight>
                <a:latin typeface="Aptos"/>
              </a:rPr>
              <a:t>CONSIGNE</a:t>
            </a:r>
            <a:r>
              <a:rPr b="0" lang="fr-FR" sz="4400" spc="-1" strike="noStrike">
                <a:solidFill>
                  <a:srgbClr val="000000"/>
                </a:solidFill>
                <a:highlight>
                  <a:srgbClr val="ffff00"/>
                </a:highlight>
                <a:latin typeface="Aptos"/>
              </a:rPr>
              <a:t> : A l’aide des documents</a:t>
            </a:r>
            <a:r>
              <a:rPr b="1" lang="fr-FR" sz="4400" spc="-1" strike="noStrike">
                <a:solidFill>
                  <a:srgbClr val="000000"/>
                </a:solidFill>
                <a:highlight>
                  <a:srgbClr val="ffff00"/>
                </a:highlight>
                <a:latin typeface="Aptos"/>
              </a:rPr>
              <a:t>, écrire une lettre</a:t>
            </a:r>
            <a:r>
              <a:rPr b="0" lang="fr-FR" sz="4400" spc="-1" strike="noStrike">
                <a:solidFill>
                  <a:srgbClr val="000000"/>
                </a:solidFill>
                <a:highlight>
                  <a:srgbClr val="ffff00"/>
                </a:highlight>
                <a:latin typeface="Aptos"/>
              </a:rPr>
              <a:t> à monsieur Donald Trump expliquant pourquoi il confond météo et climat.</a:t>
            </a:r>
            <a:endParaRPr b="0" lang="fr-FR" sz="4400" spc="-1" strike="noStrike">
              <a:solidFill>
                <a:srgbClr val="000000"/>
              </a:solidFill>
              <a:latin typeface="Aptos"/>
            </a:endParaRPr>
          </a:p>
          <a:p>
            <a:pPr>
              <a:lnSpc>
                <a:spcPct val="150000"/>
              </a:lnSpc>
              <a:spcBef>
                <a:spcPts val="1001"/>
              </a:spcBef>
              <a:tabLst>
                <a:tab algn="l" pos="0"/>
              </a:tabLst>
            </a:pPr>
            <a:endParaRPr b="0" lang="fr-FR" sz="4400" spc="-1" strike="noStrike">
              <a:solidFill>
                <a:srgbClr val="000000"/>
              </a:solidFill>
              <a:latin typeface="Aptos"/>
            </a:endParaRPr>
          </a:p>
          <a:p>
            <a:pPr>
              <a:lnSpc>
                <a:spcPct val="150000"/>
              </a:lnSpc>
              <a:spcBef>
                <a:spcPts val="1001"/>
              </a:spcBef>
              <a:tabLst>
                <a:tab algn="l" pos="0"/>
              </a:tabLst>
            </a:pPr>
            <a:endParaRPr b="0" lang="fr-FR" sz="44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Espace réservé du contenu 2"/>
          <p:cNvSpPr txBox="1"/>
          <p:nvPr/>
        </p:nvSpPr>
        <p:spPr>
          <a:xfrm>
            <a:off x="160560" y="208440"/>
            <a:ext cx="12031200" cy="6649200"/>
          </a:xfrm>
          <a:prstGeom prst="rect">
            <a:avLst/>
          </a:prstGeom>
          <a:noFill/>
          <a:ln w="0">
            <a:noFill/>
          </a:ln>
        </p:spPr>
        <p:txBody>
          <a:bodyPr>
            <a:normAutofit fontScale="73000"/>
          </a:bodyPr>
          <a:p>
            <a:pPr>
              <a:lnSpc>
                <a:spcPct val="150000"/>
              </a:lnSpc>
              <a:spcBef>
                <a:spcPts val="1001"/>
              </a:spcBef>
              <a:tabLst>
                <a:tab algn="l" pos="0"/>
              </a:tabLst>
            </a:pPr>
            <a:r>
              <a:rPr b="1" lang="fr-FR" sz="3200" spc="-1" strike="noStrike">
                <a:solidFill>
                  <a:srgbClr val="000000"/>
                </a:solidFill>
                <a:highlight>
                  <a:srgbClr val="ffff00"/>
                </a:highlight>
                <a:latin typeface="Aptos"/>
              </a:rPr>
              <a:t>Dans la lettre je dois retrouver : </a:t>
            </a:r>
            <a:endParaRPr b="0" lang="fr-FR" sz="32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Une formule de politesse (Cher, monsieur …)</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Une définition de la météo </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Une définition du climat </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La différence entre météo et climat </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Des données scientifiques </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1" lang="fr-FR" sz="2400" spc="-1" strike="noStrike">
                <a:solidFill>
                  <a:srgbClr val="000000"/>
                </a:solidFill>
                <a:highlight>
                  <a:srgbClr val="ffff00"/>
                </a:highlight>
                <a:latin typeface="Aptos"/>
              </a:rPr>
              <a:t>Une Conclusion : </a:t>
            </a:r>
            <a:r>
              <a:rPr b="0" lang="fr-FR" sz="2400" spc="-1" strike="noStrike">
                <a:solidFill>
                  <a:srgbClr val="000000"/>
                </a:solidFill>
                <a:highlight>
                  <a:srgbClr val="ffff00"/>
                </a:highlight>
                <a:latin typeface="Aptos"/>
              </a:rPr>
              <a:t>Une invitation à comprendre l'importance de distinguer météo et climat dans les discussions sur les phénomènes comme le réchauffement climatique.</a:t>
            </a:r>
            <a:endParaRPr b="0" lang="fr-FR" sz="2400" spc="-1" strike="noStrike">
              <a:solidFill>
                <a:srgbClr val="000000"/>
              </a:solidFill>
              <a:latin typeface="Aptos"/>
            </a:endParaRPr>
          </a:p>
          <a:p>
            <a:pPr marL="228600" indent="-228240">
              <a:lnSpc>
                <a:spcPct val="160000"/>
              </a:lnSpc>
              <a:spcBef>
                <a:spcPts val="1001"/>
              </a:spcBef>
              <a:buClr>
                <a:srgbClr val="000000"/>
              </a:buClr>
              <a:buFont typeface="Arial"/>
              <a:buChar char="•"/>
              <a:tabLst>
                <a:tab algn="l" pos="0"/>
              </a:tabLst>
            </a:pPr>
            <a:r>
              <a:rPr b="0" lang="fr-FR" sz="2400" spc="-1" strike="noStrike">
                <a:solidFill>
                  <a:srgbClr val="000000"/>
                </a:solidFill>
                <a:highlight>
                  <a:srgbClr val="ffff00"/>
                </a:highlight>
                <a:latin typeface="Aptos"/>
              </a:rPr>
              <a:t>Attention : N’oublier pas que vous vous adressez à un ancien président des états-unis !</a:t>
            </a:r>
            <a:endParaRPr b="0" lang="fr-FR" sz="2400" spc="-1" strike="noStrike">
              <a:solidFill>
                <a:srgbClr val="000000"/>
              </a:solidFill>
              <a:latin typeface="Aptos"/>
            </a:endParaRPr>
          </a:p>
          <a:p>
            <a:pPr>
              <a:lnSpc>
                <a:spcPct val="150000"/>
              </a:lnSpc>
              <a:spcBef>
                <a:spcPts val="1001"/>
              </a:spcBef>
              <a:tabLst>
                <a:tab algn="l" pos="0"/>
              </a:tabLst>
            </a:pPr>
            <a:endParaRPr b="0" lang="fr-FR" sz="2400" spc="-1" strike="noStrike">
              <a:solidFill>
                <a:srgbClr val="000000"/>
              </a:solidFill>
              <a:latin typeface="Aptos"/>
            </a:endParaRPr>
          </a:p>
          <a:p>
            <a:pPr>
              <a:lnSpc>
                <a:spcPct val="150000"/>
              </a:lnSpc>
              <a:spcBef>
                <a:spcPts val="1001"/>
              </a:spcBef>
              <a:tabLst>
                <a:tab algn="l" pos="0"/>
              </a:tabLst>
            </a:pPr>
            <a:endParaRPr b="0" lang="fr-FR" sz="2400" spc="-1" strike="noStrike">
              <a:solidFill>
                <a:srgbClr val="000000"/>
              </a:solidFill>
              <a:latin typeface="Aptos"/>
            </a:endParaRPr>
          </a:p>
          <a:p>
            <a:pPr>
              <a:lnSpc>
                <a:spcPct val="150000"/>
              </a:lnSpc>
              <a:spcBef>
                <a:spcPts val="1001"/>
              </a:spcBef>
              <a:tabLst>
                <a:tab algn="l" pos="0"/>
              </a:tabLst>
            </a:pPr>
            <a:endParaRPr b="0" lang="fr-FR" sz="24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itre 1"/>
          <p:cNvSpPr txBox="1"/>
          <p:nvPr/>
        </p:nvSpPr>
        <p:spPr>
          <a:xfrm>
            <a:off x="838080" y="365040"/>
            <a:ext cx="10515240" cy="1325160"/>
          </a:xfrm>
          <a:prstGeom prst="rect">
            <a:avLst/>
          </a:prstGeom>
          <a:noFill/>
          <a:ln w="0">
            <a:noFill/>
          </a:ln>
        </p:spPr>
        <p:txBody>
          <a:bodyPr anchor="ctr">
            <a:noAutofit/>
          </a:bodyPr>
          <a:p>
            <a:pPr>
              <a:lnSpc>
                <a:spcPct val="90000"/>
              </a:lnSpc>
            </a:pPr>
            <a:r>
              <a:rPr b="1" lang="fr-FR" sz="4400" spc="-1" strike="noStrike">
                <a:solidFill>
                  <a:srgbClr val="ff0000"/>
                </a:solidFill>
                <a:latin typeface="Aptos Display"/>
              </a:rPr>
              <a:t>II. Les risques météorologiques</a:t>
            </a:r>
            <a:endParaRPr b="0" lang="fr-FR" sz="4400" spc="-1" strike="noStrike">
              <a:solidFill>
                <a:srgbClr val="000000"/>
              </a:solidFill>
              <a:latin typeface="Aptos"/>
            </a:endParaRPr>
          </a:p>
        </p:txBody>
      </p:sp>
      <p:sp>
        <p:nvSpPr>
          <p:cNvPr id="107" name="Espace réservé du contenu 2"/>
          <p:cNvSpPr txBox="1"/>
          <p:nvPr/>
        </p:nvSpPr>
        <p:spPr>
          <a:xfrm>
            <a:off x="838080" y="1825560"/>
            <a:ext cx="10515240" cy="4350960"/>
          </a:xfrm>
          <a:prstGeom prst="rect">
            <a:avLst/>
          </a:prstGeom>
          <a:noFill/>
          <a:ln w="0">
            <a:noFill/>
          </a:ln>
        </p:spPr>
        <p:txBody>
          <a:bodyPr>
            <a:noAutofit/>
          </a:bodyPr>
          <a:p>
            <a:pPr>
              <a:lnSpc>
                <a:spcPct val="90000"/>
              </a:lnSpc>
              <a:spcBef>
                <a:spcPts val="1001"/>
              </a:spcBef>
              <a:tabLst>
                <a:tab algn="l" pos="0"/>
              </a:tabLst>
            </a:pPr>
            <a:r>
              <a:rPr b="1" i="1" lang="fr-FR" sz="2800" spc="-1" strike="noStrike">
                <a:solidFill>
                  <a:srgbClr val="4ea72e"/>
                </a:solidFill>
                <a:latin typeface="Aptos"/>
              </a:rPr>
              <a:t>Peut-on établir un lien entre la force d’un évènement climatique et ses conséquences ? </a:t>
            </a:r>
            <a:endParaRPr b="0" lang="fr-FR" sz="2800" spc="-1" strike="noStrike">
              <a:solidFill>
                <a:srgbClr val="000000"/>
              </a:solidFill>
              <a:latin typeface="Aptos"/>
            </a:endParaRPr>
          </a:p>
          <a:p>
            <a:pPr>
              <a:lnSpc>
                <a:spcPct val="90000"/>
              </a:lnSpc>
              <a:spcBef>
                <a:spcPts val="1001"/>
              </a:spcBef>
              <a:tabLst>
                <a:tab algn="l" pos="0"/>
              </a:tabLst>
            </a:pPr>
            <a:endParaRPr b="0" lang="fr-FR" sz="2800" spc="-1" strike="noStrike">
              <a:solidFill>
                <a:srgbClr val="000000"/>
              </a:solidFill>
              <a:latin typeface="Aptos"/>
            </a:endParaRPr>
          </a:p>
          <a:p>
            <a:pPr>
              <a:lnSpc>
                <a:spcPct val="90000"/>
              </a:lnSpc>
              <a:spcBef>
                <a:spcPts val="1001"/>
              </a:spcBef>
              <a:tabLst>
                <a:tab algn="l" pos="0"/>
              </a:tabLst>
            </a:pPr>
            <a:r>
              <a:rPr b="1" lang="fr-FR" sz="2800" spc="-1" strike="noStrike">
                <a:solidFill>
                  <a:srgbClr val="000000"/>
                </a:solidFill>
                <a:latin typeface="Aptos"/>
              </a:rPr>
              <a:t>Activité 2 : L’ouragan Milton d’octobre 2024</a:t>
            </a:r>
            <a:endParaRPr b="0" lang="fr-FR" sz="2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Espace réservé du contenu 2"/>
          <p:cNvSpPr txBox="1"/>
          <p:nvPr/>
        </p:nvSpPr>
        <p:spPr>
          <a:xfrm>
            <a:off x="838080" y="590400"/>
            <a:ext cx="10515240" cy="5521320"/>
          </a:xfrm>
          <a:prstGeom prst="rect">
            <a:avLst/>
          </a:prstGeom>
          <a:noFill/>
          <a:ln w="0">
            <a:noFill/>
          </a:ln>
        </p:spPr>
        <p:txBody>
          <a:bodyPr>
            <a:normAutofit fontScale="77000"/>
          </a:bodyPr>
          <a:p>
            <a:pPr>
              <a:lnSpc>
                <a:spcPct val="107000"/>
              </a:lnSpc>
              <a:spcBef>
                <a:spcPts val="1001"/>
              </a:spcBef>
              <a:spcAft>
                <a:spcPts val="799"/>
              </a:spcAft>
              <a:tabLst>
                <a:tab algn="l" pos="0"/>
              </a:tabLst>
            </a:pPr>
            <a:r>
              <a:rPr b="1" lang="fr-FR" sz="3200" spc="-1" strike="noStrike">
                <a:solidFill>
                  <a:srgbClr val="000000"/>
                </a:solidFill>
                <a:latin typeface="Aptos"/>
                <a:ea typeface="Aptos"/>
              </a:rPr>
              <a:t>Consigne : </a:t>
            </a:r>
            <a:endParaRPr b="0" lang="fr-FR" sz="3200" spc="-1" strike="noStrike">
              <a:solidFill>
                <a:srgbClr val="000000"/>
              </a:solidFill>
              <a:latin typeface="Aptos"/>
            </a:endParaRPr>
          </a:p>
          <a:p>
            <a:pPr marL="343080" indent="-342720">
              <a:lnSpc>
                <a:spcPct val="107000"/>
              </a:lnSpc>
              <a:spcBef>
                <a:spcPts val="1001"/>
              </a:spcBef>
              <a:buClr>
                <a:srgbClr val="000000"/>
              </a:buClr>
              <a:buFont typeface="Aptos Display"/>
              <a:buAutoNum type="arabicParenR"/>
              <a:tabLst>
                <a:tab algn="l" pos="0"/>
              </a:tabLst>
            </a:pPr>
            <a:r>
              <a:rPr b="1" lang="fr-FR" sz="3600" spc="-1" strike="noStrike">
                <a:solidFill>
                  <a:srgbClr val="000000"/>
                </a:solidFill>
                <a:latin typeface="Aptos"/>
                <a:ea typeface="Aptos"/>
              </a:rPr>
              <a:t>Construire un graphique montrant l’évolution de l’intensité en fonction des jours. </a:t>
            </a:r>
            <a:endParaRPr b="0" lang="fr-FR" sz="3600" spc="-1" strike="noStrike">
              <a:solidFill>
                <a:srgbClr val="000000"/>
              </a:solidFill>
              <a:latin typeface="Aptos"/>
            </a:endParaRPr>
          </a:p>
          <a:p>
            <a:pPr marL="343080" indent="-342720">
              <a:lnSpc>
                <a:spcPct val="107000"/>
              </a:lnSpc>
              <a:spcBef>
                <a:spcPts val="1001"/>
              </a:spcBef>
              <a:buClr>
                <a:srgbClr val="000000"/>
              </a:buClr>
              <a:buFont typeface="Aptos Display"/>
              <a:buAutoNum type="arabicParenR"/>
              <a:tabLst>
                <a:tab algn="l" pos="0"/>
              </a:tabLst>
            </a:pPr>
            <a:r>
              <a:rPr b="1" lang="fr-FR" sz="3600" spc="-1" strike="noStrike">
                <a:solidFill>
                  <a:srgbClr val="000000"/>
                </a:solidFill>
                <a:latin typeface="Aptos"/>
                <a:ea typeface="Aptos"/>
              </a:rPr>
              <a:t>Rajouter un axe au graphique, pour montrer le nombre de morts et de dégâts en fonction des jours</a:t>
            </a:r>
            <a:endParaRPr b="0" lang="fr-FR" sz="3600" spc="-1" strike="noStrike">
              <a:solidFill>
                <a:srgbClr val="000000"/>
              </a:solidFill>
              <a:latin typeface="Aptos"/>
            </a:endParaRPr>
          </a:p>
          <a:p>
            <a:pPr marL="343080" indent="-342720">
              <a:lnSpc>
                <a:spcPct val="107000"/>
              </a:lnSpc>
              <a:spcBef>
                <a:spcPts val="1001"/>
              </a:spcBef>
              <a:spcAft>
                <a:spcPts val="799"/>
              </a:spcAft>
              <a:buClr>
                <a:srgbClr val="000000"/>
              </a:buClr>
              <a:buFont typeface="Aptos Display"/>
              <a:buAutoNum type="arabicParenR"/>
              <a:tabLst>
                <a:tab algn="l" pos="0"/>
              </a:tabLst>
            </a:pPr>
            <a:r>
              <a:rPr b="1" lang="fr-FR" sz="3600" spc="-1" strike="noStrike">
                <a:solidFill>
                  <a:srgbClr val="000000"/>
                </a:solidFill>
                <a:latin typeface="Aptos"/>
                <a:ea typeface="Aptos"/>
              </a:rPr>
              <a:t>Expliquer pourquoi l’intensité du cyclone n’est pas corrélé aux dégâts qu’il fait.</a:t>
            </a:r>
            <a:endParaRPr b="0" lang="fr-FR" sz="36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Image 10" descr="Une image contenant texte, ligne&#10;&#10;Description générée automatiquement"/>
          <p:cNvPicPr/>
          <p:nvPr/>
        </p:nvPicPr>
        <p:blipFill>
          <a:blip r:embed="rId1"/>
          <a:stretch/>
        </p:blipFill>
        <p:spPr>
          <a:xfrm rot="5400000">
            <a:off x="1786320" y="-1785960"/>
            <a:ext cx="8619480" cy="121917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itre 1"/>
          <p:cNvSpPr txBox="1"/>
          <p:nvPr/>
        </p:nvSpPr>
        <p:spPr>
          <a:xfrm>
            <a:off x="838080" y="365040"/>
            <a:ext cx="10515240" cy="1325160"/>
          </a:xfrm>
          <a:prstGeom prst="rect">
            <a:avLst/>
          </a:prstGeom>
          <a:noFill/>
          <a:ln w="0">
            <a:noFill/>
          </a:ln>
        </p:spPr>
        <p:txBody>
          <a:bodyPr anchor="ctr">
            <a:noAutofit/>
          </a:bodyPr>
          <a:p>
            <a:pPr>
              <a:lnSpc>
                <a:spcPct val="90000"/>
              </a:lnSpc>
            </a:pPr>
            <a:r>
              <a:rPr b="1" lang="fr-FR" sz="4400" spc="-1" strike="noStrike">
                <a:solidFill>
                  <a:srgbClr val="ff0000"/>
                </a:solidFill>
                <a:latin typeface="Aptos Display"/>
              </a:rPr>
              <a:t>Définitions : </a:t>
            </a:r>
            <a:endParaRPr b="0" lang="fr-FR" sz="4400" spc="-1" strike="noStrike">
              <a:solidFill>
                <a:srgbClr val="000000"/>
              </a:solidFill>
              <a:latin typeface="Aptos"/>
            </a:endParaRPr>
          </a:p>
        </p:txBody>
      </p:sp>
      <p:sp>
        <p:nvSpPr>
          <p:cNvPr id="111" name="Espace réservé du contenu 2"/>
          <p:cNvSpPr txBox="1"/>
          <p:nvPr/>
        </p:nvSpPr>
        <p:spPr>
          <a:xfrm>
            <a:off x="838080" y="1825560"/>
            <a:ext cx="10515240" cy="4350960"/>
          </a:xfrm>
          <a:prstGeom prst="rect">
            <a:avLst/>
          </a:prstGeom>
          <a:noFill/>
          <a:ln w="0">
            <a:noFill/>
          </a:ln>
        </p:spPr>
        <p:txBody>
          <a:bodyPr>
            <a:noAutofit/>
          </a:bodyPr>
          <a:p>
            <a:pPr>
              <a:lnSpc>
                <a:spcPct val="90000"/>
              </a:lnSpc>
              <a:spcBef>
                <a:spcPts val="1001"/>
              </a:spcBef>
              <a:tabLst>
                <a:tab algn="l" pos="0"/>
              </a:tabLst>
            </a:pPr>
            <a:r>
              <a:rPr b="1" lang="fr-FR" sz="2800" spc="-1" strike="noStrike">
                <a:solidFill>
                  <a:srgbClr val="ff0000"/>
                </a:solidFill>
                <a:latin typeface="Aptos"/>
              </a:rPr>
              <a:t>Un aléa = Possibilité qu’un phénomène naturel se produise en un lieu donné, à un moment donné, avec une intensité donnée.  </a:t>
            </a:r>
            <a:endParaRPr b="0" lang="fr-FR" sz="2800" spc="-1" strike="noStrike">
              <a:solidFill>
                <a:srgbClr val="000000"/>
              </a:solidFill>
              <a:latin typeface="Aptos"/>
            </a:endParaRPr>
          </a:p>
          <a:p>
            <a:pPr>
              <a:lnSpc>
                <a:spcPct val="90000"/>
              </a:lnSpc>
              <a:spcBef>
                <a:spcPts val="1001"/>
              </a:spcBef>
              <a:tabLst>
                <a:tab algn="l" pos="0"/>
              </a:tabLst>
            </a:pPr>
            <a:endParaRPr b="0" lang="fr-FR" sz="2800" spc="-1" strike="noStrike">
              <a:solidFill>
                <a:srgbClr val="000000"/>
              </a:solidFill>
              <a:latin typeface="Aptos"/>
            </a:endParaRPr>
          </a:p>
          <a:p>
            <a:pPr>
              <a:lnSpc>
                <a:spcPct val="90000"/>
              </a:lnSpc>
              <a:spcBef>
                <a:spcPts val="1001"/>
              </a:spcBef>
              <a:tabLst>
                <a:tab algn="l" pos="0"/>
              </a:tabLst>
            </a:pPr>
            <a:r>
              <a:rPr b="1" lang="fr-FR" sz="2800" spc="-1" strike="noStrike">
                <a:solidFill>
                  <a:srgbClr val="ff0000"/>
                </a:solidFill>
                <a:latin typeface="Aptos"/>
              </a:rPr>
              <a:t>Un enjeu = Face à un aléa, population, biens, constructions et écosystèmes pouvant être menacés.</a:t>
            </a:r>
            <a:endParaRPr b="0" lang="fr-FR" sz="2800" spc="-1" strike="noStrike">
              <a:solidFill>
                <a:srgbClr val="000000"/>
              </a:solidFill>
              <a:latin typeface="Aptos"/>
            </a:endParaRPr>
          </a:p>
          <a:p>
            <a:pPr>
              <a:lnSpc>
                <a:spcPct val="90000"/>
              </a:lnSpc>
              <a:spcBef>
                <a:spcPts val="1001"/>
              </a:spcBef>
              <a:tabLst>
                <a:tab algn="l" pos="0"/>
              </a:tabLst>
            </a:pPr>
            <a:endParaRPr b="0" lang="fr-FR" sz="2800" spc="-1" strike="noStrike">
              <a:solidFill>
                <a:srgbClr val="000000"/>
              </a:solidFill>
              <a:latin typeface="Aptos"/>
            </a:endParaRPr>
          </a:p>
          <a:p>
            <a:pPr>
              <a:lnSpc>
                <a:spcPct val="90000"/>
              </a:lnSpc>
              <a:spcBef>
                <a:spcPts val="1001"/>
              </a:spcBef>
              <a:tabLst>
                <a:tab algn="l" pos="0"/>
              </a:tabLst>
            </a:pPr>
            <a:r>
              <a:rPr b="1" lang="fr-FR" sz="2800" spc="-1" strike="noStrike">
                <a:solidFill>
                  <a:srgbClr val="ff0000"/>
                </a:solidFill>
                <a:latin typeface="Aptos"/>
              </a:rPr>
              <a:t>Risque = Aléa x enjeu</a:t>
            </a:r>
            <a:endParaRPr b="0" lang="fr-FR" sz="2800" spc="-1" strike="noStrike">
              <a:solidFill>
                <a:srgbClr val="000000"/>
              </a:solidFill>
              <a:latin typeface="Aptos"/>
            </a:endParaRPr>
          </a:p>
          <a:p>
            <a:pPr>
              <a:lnSpc>
                <a:spcPct val="90000"/>
              </a:lnSpc>
              <a:spcBef>
                <a:spcPts val="1001"/>
              </a:spcBef>
              <a:tabLst>
                <a:tab algn="l" pos="0"/>
              </a:tabLst>
            </a:pPr>
            <a:r>
              <a:rPr b="1" lang="fr-FR" sz="2800" spc="-1" strike="noStrike">
                <a:solidFill>
                  <a:srgbClr val="ff0000"/>
                </a:solidFill>
                <a:latin typeface="Aptos"/>
              </a:rPr>
              <a:t>Combinaison d’un aléa et d’un enjeu humain, économique ou environnement, en un lieu donné. </a:t>
            </a:r>
            <a:endParaRPr b="0" lang="fr-FR" sz="2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Image 5" descr=""/>
          <p:cNvPicPr/>
          <p:nvPr/>
        </p:nvPicPr>
        <p:blipFill>
          <a:blip r:embed="rId1"/>
          <a:stretch/>
        </p:blipFill>
        <p:spPr>
          <a:xfrm>
            <a:off x="12600" y="962640"/>
            <a:ext cx="12179160" cy="4339080"/>
          </a:xfrm>
          <a:prstGeom prst="rect">
            <a:avLst/>
          </a:prstGeom>
          <a:ln w="0">
            <a:noFill/>
          </a:ln>
        </p:spPr>
      </p:pic>
      <p:sp>
        <p:nvSpPr>
          <p:cNvPr id="113" name="ZoneTexte 6"/>
          <p:cNvSpPr/>
          <p:nvPr/>
        </p:nvSpPr>
        <p:spPr>
          <a:xfrm>
            <a:off x="304920" y="176400"/>
            <a:ext cx="5790960" cy="456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400" spc="-1" strike="noStrike">
                <a:solidFill>
                  <a:srgbClr val="000000"/>
                </a:solidFill>
                <a:latin typeface="Aptos"/>
              </a:rPr>
              <a:t>Exemple de l’ouragan Matthews 2016</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itre 1"/>
          <p:cNvSpPr txBox="1"/>
          <p:nvPr/>
        </p:nvSpPr>
        <p:spPr>
          <a:xfrm>
            <a:off x="838080" y="365040"/>
            <a:ext cx="10515240" cy="1325160"/>
          </a:xfrm>
          <a:prstGeom prst="rect">
            <a:avLst/>
          </a:prstGeom>
          <a:noFill/>
          <a:ln w="0">
            <a:noFill/>
          </a:ln>
        </p:spPr>
        <p:txBody>
          <a:bodyPr anchor="ctr">
            <a:noAutofit/>
          </a:bodyPr>
          <a:p>
            <a:pPr>
              <a:lnSpc>
                <a:spcPct val="90000"/>
              </a:lnSpc>
            </a:pPr>
            <a:r>
              <a:rPr b="1" lang="fr-FR" sz="4400" spc="-1" strike="noStrike">
                <a:solidFill>
                  <a:srgbClr val="ff0000"/>
                </a:solidFill>
                <a:latin typeface="Aptos Display"/>
              </a:rPr>
              <a:t>III. Prévoir et limiter les risques météorologiques. </a:t>
            </a:r>
            <a:endParaRPr b="0" lang="fr-FR" sz="4400" spc="-1" strike="noStrike">
              <a:solidFill>
                <a:srgbClr val="000000"/>
              </a:solidFill>
              <a:latin typeface="Aptos"/>
            </a:endParaRPr>
          </a:p>
        </p:txBody>
      </p:sp>
      <p:sp>
        <p:nvSpPr>
          <p:cNvPr id="115" name="Espace réservé du contenu 2"/>
          <p:cNvSpPr txBox="1"/>
          <p:nvPr/>
        </p:nvSpPr>
        <p:spPr>
          <a:xfrm>
            <a:off x="838080" y="1825560"/>
            <a:ext cx="10515240" cy="4350960"/>
          </a:xfrm>
          <a:prstGeom prst="rect">
            <a:avLst/>
          </a:prstGeom>
          <a:noFill/>
          <a:ln w="0">
            <a:noFill/>
          </a:ln>
        </p:spPr>
        <p:txBody>
          <a:bodyPr>
            <a:noAutofit/>
          </a:bodyPr>
          <a:p>
            <a:pPr>
              <a:lnSpc>
                <a:spcPct val="90000"/>
              </a:lnSpc>
              <a:spcBef>
                <a:spcPts val="1001"/>
              </a:spcBef>
              <a:tabLst>
                <a:tab algn="l" pos="0"/>
              </a:tabLst>
            </a:pPr>
            <a:r>
              <a:rPr b="1" lang="fr-FR" sz="2800" spc="-1" strike="noStrike">
                <a:solidFill>
                  <a:srgbClr val="000000"/>
                </a:solidFill>
                <a:latin typeface="Aptos"/>
              </a:rPr>
              <a:t>Activité 3 : Prévoir et limiter les risques météorologiques.</a:t>
            </a:r>
            <a:endParaRPr b="0" lang="fr-FR" sz="2800" spc="-1" strike="noStrike">
              <a:solidFill>
                <a:srgbClr val="000000"/>
              </a:solidFill>
              <a:latin typeface="Aptos"/>
            </a:endParaRPr>
          </a:p>
          <a:p>
            <a:pPr>
              <a:lnSpc>
                <a:spcPct val="90000"/>
              </a:lnSpc>
              <a:spcBef>
                <a:spcPts val="1001"/>
              </a:spcBef>
              <a:tabLst>
                <a:tab algn="l" pos="0"/>
              </a:tabLst>
            </a:pPr>
            <a:endParaRPr b="0" lang="fr-FR" sz="2800" spc="-1" strike="noStrike">
              <a:solidFill>
                <a:srgbClr val="000000"/>
              </a:solidFill>
              <a:latin typeface="Aptos"/>
            </a:endParaRPr>
          </a:p>
          <a:p>
            <a:pPr>
              <a:lnSpc>
                <a:spcPct val="90000"/>
              </a:lnSpc>
              <a:spcBef>
                <a:spcPts val="1001"/>
              </a:spcBef>
              <a:tabLst>
                <a:tab algn="l" pos="0"/>
              </a:tabLst>
            </a:pPr>
            <a:r>
              <a:rPr b="1" lang="fr-FR" sz="2800" spc="-1" strike="noStrike">
                <a:solidFill>
                  <a:srgbClr val="000000"/>
                </a:solidFill>
                <a:latin typeface="Aptos"/>
              </a:rPr>
              <a:t> </a:t>
            </a:r>
            <a:endParaRPr b="0" lang="fr-FR" sz="2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itre 1"/>
          <p:cNvSpPr txBox="1"/>
          <p:nvPr/>
        </p:nvSpPr>
        <p:spPr>
          <a:xfrm>
            <a:off x="1523880" y="2235240"/>
            <a:ext cx="9143640" cy="2387160"/>
          </a:xfrm>
          <a:prstGeom prst="rect">
            <a:avLst/>
          </a:prstGeom>
          <a:noFill/>
          <a:ln w="0">
            <a:noFill/>
          </a:ln>
        </p:spPr>
        <p:txBody>
          <a:bodyPr anchor="b">
            <a:noAutofit/>
          </a:bodyPr>
          <a:p>
            <a:pPr algn="ctr">
              <a:lnSpc>
                <a:spcPct val="90000"/>
              </a:lnSpc>
            </a:pPr>
            <a:r>
              <a:rPr b="1" lang="fr-FR" sz="6000" spc="-1" strike="noStrike" u="sng">
                <a:solidFill>
                  <a:srgbClr val="ff0000"/>
                </a:solidFill>
                <a:uFillTx/>
                <a:latin typeface="Aptos Display"/>
              </a:rPr>
              <a:t>I. La différence entre météo et climat</a:t>
            </a:r>
            <a:endParaRPr b="0" lang="fr-FR" sz="60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
          <p:cNvSpPr txBox="1"/>
          <p:nvPr/>
        </p:nvSpPr>
        <p:spPr>
          <a:xfrm>
            <a:off x="838080" y="365040"/>
            <a:ext cx="10515240" cy="1325160"/>
          </a:xfrm>
          <a:prstGeom prst="rect">
            <a:avLst/>
          </a:prstGeom>
          <a:noFill/>
          <a:ln w="0">
            <a:noFill/>
          </a:ln>
        </p:spPr>
        <p:txBody>
          <a:bodyPr lIns="0" rIns="0" tIns="0" bIns="0" anchor="ctr">
            <a:noAutofit/>
          </a:bodyPr>
          <a:p>
            <a:endParaRPr b="0" lang="fr-FR" sz="1800" spc="-1" strike="noStrike">
              <a:solidFill>
                <a:srgbClr val="000000"/>
              </a:solidFill>
              <a:latin typeface="Aptos"/>
            </a:endParaRPr>
          </a:p>
        </p:txBody>
      </p:sp>
      <p:pic>
        <p:nvPicPr>
          <p:cNvPr id="117" name="" descr=""/>
          <p:cNvPicPr/>
          <p:nvPr/>
        </p:nvPicPr>
        <p:blipFill>
          <a:blip r:embed="rId1"/>
          <a:stretch/>
        </p:blipFill>
        <p:spPr>
          <a:xfrm>
            <a:off x="312840" y="365040"/>
            <a:ext cx="11747160" cy="62949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 descr=""/>
          <p:cNvPicPr/>
          <p:nvPr/>
        </p:nvPicPr>
        <p:blipFill>
          <a:blip r:embed="rId1"/>
          <a:srcRect l="0" t="11354" r="62819" b="28593"/>
          <a:stretch/>
        </p:blipFill>
        <p:spPr>
          <a:xfrm>
            <a:off x="180000" y="307080"/>
            <a:ext cx="7020000" cy="6076080"/>
          </a:xfrm>
          <a:prstGeom prst="rect">
            <a:avLst/>
          </a:prstGeom>
          <a:ln w="0">
            <a:noFill/>
          </a:ln>
        </p:spPr>
      </p:pic>
      <p:sp>
        <p:nvSpPr>
          <p:cNvPr id="119" name=""/>
          <p:cNvSpPr txBox="1"/>
          <p:nvPr/>
        </p:nvSpPr>
        <p:spPr>
          <a:xfrm>
            <a:off x="7456680" y="494280"/>
            <a:ext cx="4243320" cy="4441680"/>
          </a:xfrm>
          <a:prstGeom prst="rect">
            <a:avLst/>
          </a:prstGeom>
          <a:noFill/>
          <a:ln w="0">
            <a:noFill/>
          </a:ln>
        </p:spPr>
        <p:txBody>
          <a:bodyPr lIns="90000" rIns="90000" tIns="45000" bIns="45000">
            <a:noAutofit/>
          </a:bodyPr>
          <a:p>
            <a:endParaRPr b="0" lang="fr-FR" sz="1800" spc="-1" strike="noStrike">
              <a:latin typeface="Arial"/>
            </a:endParaRPr>
          </a:p>
          <a:p>
            <a:r>
              <a:rPr b="0" lang="fr-FR" sz="1800" spc="-1" strike="noStrike">
                <a:latin typeface="Arial"/>
              </a:rPr>
              <a:t> </a:t>
            </a:r>
            <a:endParaRPr b="0" lang="fr-FR" sz="1800" spc="-1" strike="noStrike">
              <a:latin typeface="Arial"/>
            </a:endParaRPr>
          </a:p>
          <a:p>
            <a:r>
              <a:rPr b="0" lang="fr-FR" sz="1800" spc="-1" strike="noStrike">
                <a:latin typeface="Arial"/>
              </a:rPr>
              <a:t>une vigilance moyenne face aux orages en Bourgogne-Franche-Comté</a:t>
            </a:r>
            <a:endParaRPr b="0" lang="fr-FR" sz="1800" spc="-1" strike="noStrike">
              <a:latin typeface="Arial"/>
            </a:endParaRPr>
          </a:p>
          <a:p>
            <a:r>
              <a:rPr b="0" lang="fr-FR" sz="1800" spc="-1" strike="noStrike">
                <a:latin typeface="Arial"/>
              </a:rPr>
              <a:t>    </a:t>
            </a:r>
            <a:endParaRPr b="0" lang="fr-FR" sz="1800" spc="-1" strike="noStrike">
              <a:latin typeface="Arial"/>
            </a:endParaRPr>
          </a:p>
          <a:p>
            <a:r>
              <a:rPr b="0" lang="fr-FR" sz="1800" spc="-1" strike="noStrike">
                <a:latin typeface="Arial"/>
              </a:rPr>
              <a:t>une vigilance élevée face aux inondations en Auvergne-Rhône-Alpes</a:t>
            </a:r>
            <a:endParaRPr b="0" lang="fr-FR" sz="1800" spc="-1" strike="noStrike">
              <a:latin typeface="Arial"/>
            </a:endParaRPr>
          </a:p>
          <a:p>
            <a:r>
              <a:rPr b="0" lang="fr-FR" sz="1800" spc="-1" strike="noStrike">
                <a:latin typeface="Arial"/>
              </a:rPr>
              <a:t>    </a:t>
            </a:r>
            <a:endParaRPr b="0" lang="fr-FR" sz="1800" spc="-1" strike="noStrike">
              <a:latin typeface="Arial"/>
            </a:endParaRPr>
          </a:p>
          <a:p>
            <a:r>
              <a:rPr b="0" lang="fr-FR" sz="1800" spc="-1" strike="noStrike">
                <a:latin typeface="Arial"/>
              </a:rPr>
              <a:t>une vigilance très élevée face à des vagues en Bretagne</a:t>
            </a:r>
            <a:endParaRPr b="0" lang="fr-FR" sz="1800" spc="-1" strike="noStrike">
              <a:latin typeface="Arial"/>
            </a:endParaRPr>
          </a:p>
          <a:p>
            <a:r>
              <a:rPr b="0" lang="fr-FR" sz="1800" spc="-1" strike="noStrike">
                <a:latin typeface="Arial"/>
              </a:rPr>
              <a:t>    </a:t>
            </a:r>
            <a:endParaRPr b="0" lang="fr-FR" sz="1800" spc="-1" strike="noStrike">
              <a:latin typeface="Arial"/>
            </a:endParaRPr>
          </a:p>
          <a:p>
            <a:r>
              <a:rPr b="0" lang="fr-FR" sz="1800" spc="-1" strike="noStrike">
                <a:latin typeface="Arial"/>
              </a:rPr>
              <a:t>une vigilance moyenne face à des vents violents à l’île de la Réunion</a:t>
            </a:r>
            <a:endParaRPr b="0" lang="fr-FR" sz="1800" spc="-1" strike="noStrike">
              <a:latin typeface="Arial"/>
            </a:endParaRPr>
          </a:p>
          <a:p>
            <a:r>
              <a:rPr b="0" lang="fr-FR" sz="1800" spc="-1" strike="noStrike">
                <a:latin typeface="Arial"/>
              </a:rPr>
              <a:t>    </a:t>
            </a:r>
            <a:endParaRPr b="0" lang="fr-FR" sz="1800" spc="-1" strike="noStrike">
              <a:latin typeface="Arial"/>
            </a:endParaRPr>
          </a:p>
          <a:p>
            <a:r>
              <a:rPr b="0" lang="fr-FR" sz="1800" spc="-1" strike="noStrike">
                <a:latin typeface="Arial"/>
              </a:rPr>
              <a:t>une absence d’aléas météorologiques et donc une absence de vigilance sur tout le reste du territoire</a:t>
            </a:r>
            <a:endParaRPr b="0" lang="fr-FR" sz="1800" spc="-1" strike="noStrike">
              <a:latin typeface="Arial"/>
            </a:endParaRPr>
          </a:p>
        </p:txBody>
      </p:sp>
      <p:sp>
        <p:nvSpPr>
          <p:cNvPr id="120" name=""/>
          <p:cNvSpPr/>
          <p:nvPr/>
        </p:nvSpPr>
        <p:spPr>
          <a:xfrm>
            <a:off x="7276680" y="900000"/>
            <a:ext cx="4603320" cy="720000"/>
          </a:xfrm>
          <a:prstGeom prst="rect">
            <a:avLst/>
          </a:prstGeom>
          <a:solidFill>
            <a:srgbClr val="ffff00">
              <a:alpha val="50000"/>
            </a:srgbClr>
          </a:solidFill>
          <a:ln w="0">
            <a:solidFill>
              <a:srgbClr val="3465a4"/>
            </a:solidFill>
          </a:ln>
        </p:spPr>
        <p:style>
          <a:lnRef idx="0"/>
          <a:fillRef idx="0"/>
          <a:effectRef idx="0"/>
          <a:fontRef idx="minor"/>
        </p:style>
      </p:sp>
      <p:sp>
        <p:nvSpPr>
          <p:cNvPr id="121" name=""/>
          <p:cNvSpPr/>
          <p:nvPr/>
        </p:nvSpPr>
        <p:spPr>
          <a:xfrm>
            <a:off x="7276680" y="1620000"/>
            <a:ext cx="4603320" cy="720000"/>
          </a:xfrm>
          <a:prstGeom prst="rect">
            <a:avLst/>
          </a:prstGeom>
          <a:solidFill>
            <a:srgbClr val="ffbf00">
              <a:alpha val="50000"/>
            </a:srgbClr>
          </a:solidFill>
          <a:ln w="0">
            <a:solidFill>
              <a:srgbClr val="3465a4"/>
            </a:solidFill>
          </a:ln>
        </p:spPr>
        <p:style>
          <a:lnRef idx="0"/>
          <a:fillRef idx="0"/>
          <a:effectRef idx="0"/>
          <a:fontRef idx="minor"/>
        </p:style>
      </p:sp>
      <p:sp>
        <p:nvSpPr>
          <p:cNvPr id="122" name=""/>
          <p:cNvSpPr/>
          <p:nvPr/>
        </p:nvSpPr>
        <p:spPr>
          <a:xfrm>
            <a:off x="7276680" y="2520000"/>
            <a:ext cx="4603320" cy="720000"/>
          </a:xfrm>
          <a:prstGeom prst="rect">
            <a:avLst/>
          </a:prstGeom>
          <a:solidFill>
            <a:srgbClr val="ff0000">
              <a:alpha val="50000"/>
            </a:srgbClr>
          </a:solidFill>
          <a:ln w="0">
            <a:solidFill>
              <a:srgbClr val="3465a4"/>
            </a:solidFill>
          </a:ln>
        </p:spPr>
        <p:style>
          <a:lnRef idx="0"/>
          <a:fillRef idx="0"/>
          <a:effectRef idx="0"/>
          <a:fontRef idx="minor"/>
        </p:style>
      </p:sp>
      <p:sp>
        <p:nvSpPr>
          <p:cNvPr id="123" name=""/>
          <p:cNvSpPr/>
          <p:nvPr/>
        </p:nvSpPr>
        <p:spPr>
          <a:xfrm>
            <a:off x="7276680" y="3240000"/>
            <a:ext cx="4603320" cy="720000"/>
          </a:xfrm>
          <a:prstGeom prst="rect">
            <a:avLst/>
          </a:prstGeom>
          <a:solidFill>
            <a:srgbClr val="ffff00">
              <a:alpha val="50000"/>
            </a:srgbClr>
          </a:solidFill>
          <a:ln w="0">
            <a:solidFill>
              <a:srgbClr val="3465a4"/>
            </a:solidFill>
          </a:ln>
        </p:spPr>
        <p:style>
          <a:lnRef idx="0"/>
          <a:fillRef idx="0"/>
          <a:effectRef idx="0"/>
          <a:fontRef idx="minor"/>
        </p:style>
      </p:sp>
      <p:sp>
        <p:nvSpPr>
          <p:cNvPr id="124" name=""/>
          <p:cNvSpPr/>
          <p:nvPr/>
        </p:nvSpPr>
        <p:spPr>
          <a:xfrm>
            <a:off x="7200000" y="4140000"/>
            <a:ext cx="4603320" cy="720000"/>
          </a:xfrm>
          <a:prstGeom prst="rect">
            <a:avLst/>
          </a:prstGeom>
          <a:solidFill>
            <a:srgbClr val="00a933">
              <a:alpha val="50000"/>
            </a:srgbClr>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itre 1"/>
          <p:cNvSpPr txBox="1"/>
          <p:nvPr/>
        </p:nvSpPr>
        <p:spPr>
          <a:xfrm>
            <a:off x="838080" y="365040"/>
            <a:ext cx="10515240" cy="1325160"/>
          </a:xfrm>
          <a:prstGeom prst="rect">
            <a:avLst/>
          </a:prstGeom>
          <a:noFill/>
          <a:ln w="0">
            <a:noFill/>
          </a:ln>
        </p:spPr>
        <p:txBody>
          <a:bodyPr anchor="ctr">
            <a:noAutofit/>
          </a:bodyPr>
          <a:p>
            <a:pPr>
              <a:lnSpc>
                <a:spcPct val="90000"/>
              </a:lnSpc>
            </a:pPr>
            <a:r>
              <a:rPr b="1" lang="fr-FR" sz="4400" spc="-1" strike="noStrike">
                <a:solidFill>
                  <a:srgbClr val="ff0000"/>
                </a:solidFill>
                <a:latin typeface="Aptos Display"/>
              </a:rPr>
              <a:t>Bilan</a:t>
            </a:r>
            <a:endParaRPr b="0" lang="fr-FR" sz="4400" spc="-1" strike="noStrike">
              <a:solidFill>
                <a:srgbClr val="000000"/>
              </a:solidFill>
              <a:latin typeface="Aptos"/>
            </a:endParaRPr>
          </a:p>
        </p:txBody>
      </p:sp>
      <p:sp>
        <p:nvSpPr>
          <p:cNvPr id="126" name="Espace réservé du contenu 2"/>
          <p:cNvSpPr txBox="1"/>
          <p:nvPr/>
        </p:nvSpPr>
        <p:spPr>
          <a:xfrm>
            <a:off x="838080" y="1825560"/>
            <a:ext cx="10515240" cy="4350960"/>
          </a:xfrm>
          <a:prstGeom prst="rect">
            <a:avLst/>
          </a:prstGeom>
          <a:noFill/>
          <a:ln w="0">
            <a:noFill/>
          </a:ln>
        </p:spPr>
        <p:txBody>
          <a:bodyPr>
            <a:normAutofit fontScale="97000"/>
          </a:bodyPr>
          <a:p>
            <a:pPr>
              <a:lnSpc>
                <a:spcPct val="150000"/>
              </a:lnSpc>
              <a:spcBef>
                <a:spcPts val="1001"/>
              </a:spcBef>
              <a:tabLst>
                <a:tab algn="l" pos="0"/>
              </a:tabLst>
            </a:pPr>
            <a:r>
              <a:rPr b="0" lang="fr-FR" sz="2800" spc="-1" strike="noStrike">
                <a:solidFill>
                  <a:srgbClr val="ff0000"/>
                </a:solidFill>
                <a:latin typeface="Aptos"/>
              </a:rPr>
              <a:t>Grâce aux instruments de mesures et les prévisions des météorologues des actions préventives (telles que l'éducation des populations, la mise en place d'exercices d'alerte, l'affichage de carte de vigilance), ainsi que des mesures de protection (comme la construction d'abris anti-tornades), peuvent contribuer à réduire le risque lié aux phénomènes météorologiques.</a:t>
            </a:r>
            <a:endParaRPr b="0" lang="fr-FR" sz="28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itre 1"/>
          <p:cNvSpPr txBox="1"/>
          <p:nvPr/>
        </p:nvSpPr>
        <p:spPr>
          <a:xfrm>
            <a:off x="192600" y="561600"/>
            <a:ext cx="11999160" cy="2694600"/>
          </a:xfrm>
          <a:prstGeom prst="rect">
            <a:avLst/>
          </a:prstGeom>
          <a:noFill/>
          <a:ln w="0">
            <a:noFill/>
          </a:ln>
        </p:spPr>
        <p:txBody>
          <a:bodyPr anchor="b">
            <a:normAutofit fontScale="73000"/>
          </a:bodyPr>
          <a:p>
            <a:pPr>
              <a:lnSpc>
                <a:spcPct val="90000"/>
              </a:lnSpc>
            </a:pPr>
            <a:r>
              <a:rPr b="1" lang="fr-FR" sz="6000" spc="-1" strike="noStrike" u="sng">
                <a:solidFill>
                  <a:srgbClr val="000000"/>
                </a:solidFill>
                <a:uFillTx/>
                <a:latin typeface="Arial"/>
              </a:rPr>
              <a:t>Activité 1 : Le bulletin météo de 2050 </a:t>
            </a:r>
            <a:br/>
            <a:br/>
            <a:endParaRPr b="0" lang="fr-FR" sz="60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itre 1"/>
          <p:cNvSpPr txBox="1"/>
          <p:nvPr/>
        </p:nvSpPr>
        <p:spPr>
          <a:xfrm>
            <a:off x="192600" y="-1459800"/>
            <a:ext cx="11999160" cy="7779960"/>
          </a:xfrm>
          <a:prstGeom prst="rect">
            <a:avLst/>
          </a:prstGeom>
          <a:noFill/>
          <a:ln w="0">
            <a:noFill/>
          </a:ln>
        </p:spPr>
        <p:txBody>
          <a:bodyPr anchor="b">
            <a:normAutofit/>
          </a:bodyPr>
          <a:p>
            <a:pPr>
              <a:lnSpc>
                <a:spcPct val="200000"/>
              </a:lnSpc>
            </a:pPr>
            <a:r>
              <a:rPr b="1" lang="fr-FR" sz="3200" spc="-1" strike="noStrike">
                <a:solidFill>
                  <a:srgbClr val="000000"/>
                </a:solidFill>
                <a:latin typeface="Aptos Display"/>
              </a:rPr>
              <a:t>Mistral : </a:t>
            </a:r>
            <a:r>
              <a:rPr b="0" lang="fr-FR" sz="3200" spc="-1" strike="noStrike">
                <a:solidFill>
                  <a:srgbClr val="000000"/>
                </a:solidFill>
                <a:latin typeface="Aptos Display"/>
              </a:rPr>
              <a:t>Vent violent qui souffle du nord ou du nord-ouest vers la mer, notamment dans la vallée du Rhône et sur la Méditerranée.</a:t>
            </a:r>
            <a:br/>
            <a:r>
              <a:rPr b="1" lang="fr-FR" sz="3200" spc="-1" strike="noStrike">
                <a:solidFill>
                  <a:srgbClr val="000000"/>
                </a:solidFill>
                <a:latin typeface="Aptos Display"/>
              </a:rPr>
              <a:t>Tramontane :</a:t>
            </a:r>
            <a:r>
              <a:rPr b="0" lang="fr-FR" sz="3200" spc="-1" strike="noStrike">
                <a:solidFill>
                  <a:srgbClr val="000000"/>
                </a:solidFill>
                <a:latin typeface="Aptos Display"/>
              </a:rPr>
              <a:t> Vent venant du nord-ouest qui souffle sur la côte méditerranéenne.</a:t>
            </a:r>
            <a:br/>
            <a:r>
              <a:rPr b="1" lang="fr-FR" sz="3200" spc="-1" strike="noStrike">
                <a:solidFill>
                  <a:srgbClr val="000000"/>
                </a:solidFill>
                <a:latin typeface="Aptos Display"/>
              </a:rPr>
              <a:t>Sirroco :</a:t>
            </a:r>
            <a:r>
              <a:rPr b="0" lang="fr-FR" sz="3200" spc="-1" strike="noStrike">
                <a:solidFill>
                  <a:srgbClr val="000000"/>
                </a:solidFill>
                <a:latin typeface="Aptos Display"/>
              </a:rPr>
              <a:t> Vent de sud-est chaud et sec, d'origine saharienne (régions méditerranéennes).</a:t>
            </a:r>
            <a:endParaRPr b="0" lang="fr-FR" sz="32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itre 1"/>
          <p:cNvSpPr txBox="1"/>
          <p:nvPr/>
        </p:nvSpPr>
        <p:spPr>
          <a:xfrm>
            <a:off x="405000" y="449280"/>
            <a:ext cx="4872600" cy="45360"/>
          </a:xfrm>
          <a:prstGeom prst="rect">
            <a:avLst/>
          </a:prstGeom>
          <a:noFill/>
          <a:ln w="0">
            <a:noFill/>
          </a:ln>
        </p:spPr>
        <p:txBody>
          <a:bodyPr anchor="ctr">
            <a:normAutofit/>
          </a:bodyPr>
          <a:p>
            <a:pPr>
              <a:lnSpc>
                <a:spcPct val="90000"/>
              </a:lnSpc>
            </a:pPr>
            <a:r>
              <a:rPr b="1" lang="fr-FR" sz="4400" spc="-1" strike="noStrike">
                <a:solidFill>
                  <a:srgbClr val="ff0000"/>
                </a:solidFill>
                <a:latin typeface="Aptos Display"/>
              </a:rPr>
              <a:t>Bilan</a:t>
            </a:r>
            <a:endParaRPr b="0" lang="fr-FR" sz="4400" spc="-1" strike="noStrike">
              <a:solidFill>
                <a:srgbClr val="000000"/>
              </a:solidFill>
              <a:latin typeface="Aptos"/>
            </a:endParaRPr>
          </a:p>
        </p:txBody>
      </p:sp>
      <p:sp>
        <p:nvSpPr>
          <p:cNvPr id="94" name="Espace réservé du contenu 2"/>
          <p:cNvSpPr txBox="1"/>
          <p:nvPr/>
        </p:nvSpPr>
        <p:spPr>
          <a:xfrm>
            <a:off x="405000" y="1024200"/>
            <a:ext cx="11786400" cy="5833440"/>
          </a:xfrm>
          <a:prstGeom prst="rect">
            <a:avLst/>
          </a:prstGeom>
          <a:noFill/>
          <a:ln w="0">
            <a:noFill/>
          </a:ln>
        </p:spPr>
        <p:txBody>
          <a:bodyPr>
            <a:noAutofit/>
          </a:bodyPr>
          <a:p>
            <a:pPr>
              <a:lnSpc>
                <a:spcPct val="100000"/>
              </a:lnSpc>
              <a:spcBef>
                <a:spcPts val="1001"/>
              </a:spcBef>
              <a:tabLst>
                <a:tab algn="l" pos="0"/>
              </a:tabLst>
            </a:pPr>
            <a:r>
              <a:rPr b="1" lang="fr-FR" sz="2400" spc="-1" strike="noStrike">
                <a:solidFill>
                  <a:srgbClr val="ff0000"/>
                </a:solidFill>
                <a:latin typeface="Aptos"/>
              </a:rPr>
              <a:t>La météorologie étudie le temps qu'il fait à court terme, sur une zone limitée du globe.</a:t>
            </a:r>
            <a:endParaRPr b="0" lang="fr-FR" sz="2400" spc="-1" strike="noStrike">
              <a:solidFill>
                <a:srgbClr val="000000"/>
              </a:solidFill>
              <a:latin typeface="Aptos"/>
            </a:endParaRPr>
          </a:p>
          <a:p>
            <a:pPr>
              <a:lnSpc>
                <a:spcPct val="100000"/>
              </a:lnSpc>
              <a:spcBef>
                <a:spcPts val="1001"/>
              </a:spcBef>
              <a:tabLst>
                <a:tab algn="l" pos="0"/>
              </a:tabLst>
            </a:pPr>
            <a:r>
              <a:rPr b="1" lang="fr-FR" sz="2400" spc="-1" strike="noStrike">
                <a:solidFill>
                  <a:srgbClr val="ff0000"/>
                </a:solidFill>
                <a:latin typeface="Aptos"/>
              </a:rPr>
              <a:t>Elle permet de connaître :</a:t>
            </a:r>
            <a:endParaRPr b="0" lang="fr-FR" sz="2400" spc="-1" strike="noStrike">
              <a:solidFill>
                <a:srgbClr val="000000"/>
              </a:solidFill>
              <a:latin typeface="Aptos"/>
            </a:endParaRPr>
          </a:p>
          <a:p>
            <a:pPr>
              <a:lnSpc>
                <a:spcPct val="100000"/>
              </a:lnSpc>
              <a:spcBef>
                <a:spcPts val="1001"/>
              </a:spcBef>
              <a:tabLst>
                <a:tab algn="l" pos="0"/>
              </a:tabLst>
            </a:pPr>
            <a:r>
              <a:rPr b="1" lang="fr-FR" sz="2400" spc="-1" strike="noStrike">
                <a:solidFill>
                  <a:srgbClr val="ff0000"/>
                </a:solidFill>
                <a:latin typeface="Aptos"/>
              </a:rPr>
              <a:t>– </a:t>
            </a:r>
            <a:r>
              <a:rPr b="1" lang="fr-FR" sz="2400" spc="-1" strike="noStrike">
                <a:solidFill>
                  <a:srgbClr val="ff0000"/>
                </a:solidFill>
                <a:latin typeface="Aptos"/>
              </a:rPr>
              <a:t>le « temps qu'il fera demain »,</a:t>
            </a:r>
            <a:endParaRPr b="0" lang="fr-FR" sz="2400" spc="-1" strike="noStrike">
              <a:solidFill>
                <a:srgbClr val="000000"/>
              </a:solidFill>
              <a:latin typeface="Aptos"/>
            </a:endParaRPr>
          </a:p>
          <a:p>
            <a:pPr>
              <a:lnSpc>
                <a:spcPct val="100000"/>
              </a:lnSpc>
              <a:spcBef>
                <a:spcPts val="1001"/>
              </a:spcBef>
              <a:tabLst>
                <a:tab algn="l" pos="0"/>
              </a:tabLst>
            </a:pPr>
            <a:r>
              <a:rPr b="1" lang="fr-FR" sz="2400" spc="-1" strike="noStrike">
                <a:solidFill>
                  <a:srgbClr val="ff0000"/>
                </a:solidFill>
                <a:latin typeface="Aptos"/>
              </a:rPr>
              <a:t>– </a:t>
            </a:r>
            <a:r>
              <a:rPr b="1" lang="fr-FR" sz="2400" spc="-1" strike="noStrike">
                <a:solidFill>
                  <a:srgbClr val="ff0000"/>
                </a:solidFill>
                <a:latin typeface="Aptos"/>
              </a:rPr>
              <a:t>la survenue de phénomènes météorologiques.</a:t>
            </a:r>
            <a:endParaRPr b="0" lang="fr-FR" sz="2400" spc="-1" strike="noStrike">
              <a:solidFill>
                <a:srgbClr val="000000"/>
              </a:solidFill>
              <a:latin typeface="Aptos"/>
            </a:endParaRPr>
          </a:p>
          <a:p>
            <a:pPr>
              <a:lnSpc>
                <a:spcPct val="100000"/>
              </a:lnSpc>
              <a:spcBef>
                <a:spcPts val="1001"/>
              </a:spcBef>
              <a:tabLst>
                <a:tab algn="l" pos="0"/>
              </a:tabLst>
            </a:pPr>
            <a:endParaRPr b="0" lang="fr-FR" sz="2400" spc="-1" strike="noStrike">
              <a:solidFill>
                <a:srgbClr val="000000"/>
              </a:solidFill>
              <a:latin typeface="Aptos"/>
            </a:endParaRPr>
          </a:p>
          <a:p>
            <a:pPr>
              <a:lnSpc>
                <a:spcPct val="100000"/>
              </a:lnSpc>
              <a:spcBef>
                <a:spcPts val="1001"/>
              </a:spcBef>
              <a:tabLst>
                <a:tab algn="l" pos="0"/>
              </a:tabLst>
            </a:pPr>
            <a:r>
              <a:rPr b="1" lang="fr-FR" sz="2400" spc="-1" strike="noStrike">
                <a:solidFill>
                  <a:srgbClr val="ff0000"/>
                </a:solidFill>
                <a:latin typeface="Aptos"/>
              </a:rPr>
              <a:t>La climatologie étudie la météorologie sur une zone étendue du globe, sur une longue durée (30 ans).</a:t>
            </a:r>
            <a:endParaRPr b="0" lang="fr-FR" sz="2400" spc="-1" strike="noStrike">
              <a:solidFill>
                <a:srgbClr val="000000"/>
              </a:solidFill>
              <a:latin typeface="Aptos"/>
            </a:endParaRPr>
          </a:p>
          <a:p>
            <a:pPr>
              <a:lnSpc>
                <a:spcPct val="100000"/>
              </a:lnSpc>
              <a:spcBef>
                <a:spcPts val="1001"/>
              </a:spcBef>
              <a:tabLst>
                <a:tab algn="l" pos="0"/>
              </a:tabLst>
            </a:pPr>
            <a:endParaRPr b="0" lang="fr-FR" sz="2400" spc="-1" strike="noStrike">
              <a:solidFill>
                <a:srgbClr val="000000"/>
              </a:solidFill>
              <a:latin typeface="Aptos"/>
            </a:endParaRPr>
          </a:p>
          <a:p>
            <a:pPr>
              <a:lnSpc>
                <a:spcPct val="100000"/>
              </a:lnSpc>
              <a:spcBef>
                <a:spcPts val="1001"/>
              </a:spcBef>
              <a:tabLst>
                <a:tab algn="l" pos="0"/>
              </a:tabLst>
            </a:pPr>
            <a:r>
              <a:rPr b="1" lang="fr-FR" sz="2400" spc="-1" strike="noStrike">
                <a:solidFill>
                  <a:srgbClr val="ff0000"/>
                </a:solidFill>
                <a:latin typeface="Aptos"/>
              </a:rPr>
              <a:t>L’Homme par ses activités, libère des gaz à « effet de serre » qui provoquent un réchauffement climatique général de la planète. Ce réchauffement est responsable de l’amplification de phénomènes tels que sécheresses et les canicules</a:t>
            </a:r>
            <a:endParaRPr b="0" lang="fr-FR" sz="24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itre 1"/>
          <p:cNvSpPr txBox="1"/>
          <p:nvPr/>
        </p:nvSpPr>
        <p:spPr>
          <a:xfrm>
            <a:off x="192600" y="561600"/>
            <a:ext cx="11999160" cy="2694600"/>
          </a:xfrm>
          <a:prstGeom prst="rect">
            <a:avLst/>
          </a:prstGeom>
          <a:noFill/>
          <a:ln w="0">
            <a:noFill/>
          </a:ln>
        </p:spPr>
        <p:txBody>
          <a:bodyPr anchor="b">
            <a:normAutofit/>
          </a:bodyPr>
          <a:p>
            <a:pPr>
              <a:lnSpc>
                <a:spcPct val="90000"/>
              </a:lnSpc>
            </a:pPr>
            <a:r>
              <a:rPr b="1" lang="fr-FR" sz="6000" spc="-1" strike="noStrike" u="sng">
                <a:solidFill>
                  <a:srgbClr val="000000"/>
                </a:solidFill>
                <a:uFillTx/>
                <a:latin typeface="Arial"/>
              </a:rPr>
              <a:t>Activité 2 : La lettre à Donald Trump</a:t>
            </a:r>
            <a:br/>
            <a:endParaRPr b="0" lang="fr-FR" sz="6000" spc="-1" strike="noStrike">
              <a:solidFill>
                <a:srgbClr val="000000"/>
              </a:solidFill>
              <a:latin typeface="Apto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Image 4" descr=""/>
          <p:cNvPicPr/>
          <p:nvPr/>
        </p:nvPicPr>
        <p:blipFill>
          <a:blip r:embed="rId1"/>
          <a:stretch/>
        </p:blipFill>
        <p:spPr>
          <a:xfrm>
            <a:off x="1291320" y="677880"/>
            <a:ext cx="9609120" cy="55018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ZoneTexte 2"/>
          <p:cNvSpPr/>
          <p:nvPr/>
        </p:nvSpPr>
        <p:spPr>
          <a:xfrm>
            <a:off x="126360" y="1202400"/>
            <a:ext cx="11938680" cy="520776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3200" spc="-1" strike="noStrike">
                <a:solidFill>
                  <a:srgbClr val="000000"/>
                </a:solidFill>
                <a:latin typeface="Aptos"/>
              </a:rPr>
              <a:t>Tweet de Donald TRUMP :  </a:t>
            </a:r>
            <a:endParaRPr b="0" lang="fr-FR" sz="3200" spc="-1" strike="noStrike">
              <a:latin typeface="Arial"/>
            </a:endParaRPr>
          </a:p>
          <a:p>
            <a:pPr>
              <a:lnSpc>
                <a:spcPct val="150000"/>
              </a:lnSpc>
            </a:pPr>
            <a:r>
              <a:rPr b="0" lang="fr-FR" sz="3200" spc="-1" strike="noStrike">
                <a:solidFill>
                  <a:srgbClr val="000000"/>
                </a:solidFill>
                <a:latin typeface="Aptos"/>
              </a:rPr>
              <a:t>« Dans l'Est, cela pourrait être la veille du jour de l'an la plus froide jamais enregistrée. Peut-être qu'on pourrait utiliser un peu de ce bon vieux réchauffement climatique que notre pays, mais aucun autre pays, s'apprêtait à payer des trillons de dollars pour s'en protéger. Couvrez-vous !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ZoneTexte 2"/>
          <p:cNvSpPr/>
          <p:nvPr/>
        </p:nvSpPr>
        <p:spPr>
          <a:xfrm>
            <a:off x="2174760" y="0"/>
            <a:ext cx="8216280" cy="813240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3200" spc="-1" strike="noStrike">
                <a:solidFill>
                  <a:srgbClr val="000000"/>
                </a:solidFill>
                <a:latin typeface="Aptos"/>
              </a:rPr>
              <a:t>franceinfo : Comment avez-vous réagi en découvrant ce tweet de Donald Trump ?</a:t>
            </a:r>
            <a:endParaRPr b="0" lang="fr-FR" sz="3200" spc="-1" strike="noStrike">
              <a:latin typeface="Arial"/>
            </a:endParaRPr>
          </a:p>
          <a:p>
            <a:pPr>
              <a:lnSpc>
                <a:spcPct val="150000"/>
              </a:lnSpc>
            </a:pPr>
            <a:endParaRPr b="0" lang="fr-FR" sz="3200" spc="-1" strike="noStrike">
              <a:latin typeface="Arial"/>
            </a:endParaRPr>
          </a:p>
          <a:p>
            <a:pPr>
              <a:lnSpc>
                <a:spcPct val="150000"/>
              </a:lnSpc>
            </a:pPr>
            <a:r>
              <a:rPr b="1" lang="fr-FR" sz="3200" spc="-1" strike="noStrike">
                <a:solidFill>
                  <a:srgbClr val="000000"/>
                </a:solidFill>
                <a:latin typeface="Aptos"/>
              </a:rPr>
              <a:t>Valérie Masson-Delmotte :</a:t>
            </a:r>
            <a:r>
              <a:rPr b="0" lang="fr-FR" sz="3200" spc="-1" strike="noStrike">
                <a:solidFill>
                  <a:srgbClr val="000000"/>
                </a:solidFill>
                <a:latin typeface="Aptos"/>
              </a:rPr>
              <a:t> Quand j'ai pris connaissance de ce tweet, j'ai cru que c'était une caricature et c'est malheureusement le président des Etats-Unis qui s'est ainsi exprimé. Ce qu'il fait c'est qu'il confond la météo,[…], et le climat…</a:t>
            </a:r>
            <a:endParaRPr b="0" lang="fr-FR" sz="3200" spc="-1" strike="noStrike">
              <a:latin typeface="Arial"/>
            </a:endParaRPr>
          </a:p>
        </p:txBody>
      </p:sp>
      <p:sp>
        <p:nvSpPr>
          <p:cNvPr id="99" name="ZoneTexte 5"/>
          <p:cNvSpPr/>
          <p:nvPr/>
        </p:nvSpPr>
        <p:spPr>
          <a:xfrm>
            <a:off x="8385480" y="5933160"/>
            <a:ext cx="3519720" cy="72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1050" spc="-1" strike="noStrike">
                <a:solidFill>
                  <a:srgbClr val="000000"/>
                </a:solidFill>
                <a:latin typeface="Aptos"/>
              </a:rPr>
              <a:t>https://www.francetvinfo.fr/monde/usa/presidentielle/donald-trump/il-confond-meteo-et-climat-le-tweet-de-donald-trump-sur-le-rechauffement-de-la-planete-fait-reagir-une-climatologue-du-giec_2536663.html</a:t>
            </a:r>
            <a:endParaRPr b="0" lang="fr-FR" sz="1050" spc="-1" strike="noStrike">
              <a:latin typeface="Arial"/>
            </a:endParaRPr>
          </a:p>
        </p:txBody>
      </p:sp>
      <p:pic>
        <p:nvPicPr>
          <p:cNvPr id="100" name="Image 7" descr="Une image contenant Visage humain, habits, personne, sourire&#10;&#10;Description générée automatiquement"/>
          <p:cNvPicPr/>
          <p:nvPr/>
        </p:nvPicPr>
        <p:blipFill>
          <a:blip r:embed="rId1"/>
          <a:stretch/>
        </p:blipFill>
        <p:spPr>
          <a:xfrm>
            <a:off x="-198000" y="2336400"/>
            <a:ext cx="2185200" cy="2185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1742</TotalTime>
  <Application>LibreOffice/7.1.4.2$Windows_X86_64 LibreOffice_project/a529a4fab45b75fefc5b6226684193eb000654f6</Application>
  <AppVersion>15.0000</AppVersion>
  <Words>732</Words>
  <Paragraphs>58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2024-10-09T16:04:22Z</dcterms:created>
  <dc:creator>Maelle Magy</dc:creator>
  <dc:description/>
  <dc:language>fr-FR</dc:language>
  <cp:lastModifiedBy/>
  <dcterms:modified xsi:type="dcterms:W3CDTF">2024-11-21T09:21:27Z</dcterms:modified>
  <cp:revision>7</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Grand écran</vt:lpwstr>
  </property>
  <property fmtid="{D5CDD505-2E9C-101B-9397-08002B2CF9AE}" pid="4" name="Slides">
    <vt:i4>20</vt:i4>
  </property>
</Properties>
</file>