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57" r:id="rId4"/>
    <p:sldId id="258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48" d="100"/>
          <a:sy n="48" d="100"/>
        </p:scale>
        <p:origin x="67" y="61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0FE39D4-0844-6B2B-B71B-DFCE06B92BF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1F26F908-7A1E-B81D-5649-A9A2C878077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8C9D017-D593-BA26-5998-E5D3AF3C7E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CBBEFD-FD75-46BA-8092-89F8AE8DEE82}" type="datetimeFigureOut">
              <a:rPr lang="fr-FR" smtClean="0"/>
              <a:t>20/11/2024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AD2DE4D-C1C0-354F-6E9F-18019D92D2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A5136B8-E2E3-827A-7822-F222962793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3C0966-DA5F-4343-B25C-D10907CA9F5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065711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B09EFFB-F570-0A2E-42B3-6DC791758E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2F49AF56-D0DF-0880-667C-D66C3527934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BED4133-1EF3-774C-C2B2-C9D453F8CD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CBBEFD-FD75-46BA-8092-89F8AE8DEE82}" type="datetimeFigureOut">
              <a:rPr lang="fr-FR" smtClean="0"/>
              <a:t>20/11/2024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70452F2-959E-6D4A-9054-D8C0A8DA53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1837AFC-CCBC-2A14-1BDE-85EE7CFF80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3C0966-DA5F-4343-B25C-D10907CA9F5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191925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E7C7067F-1F12-4B02-98CC-17BA76AB98F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18154692-0202-3DCD-629E-5FD039BB46F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B250C11-7606-45EB-0A6D-929840123A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CBBEFD-FD75-46BA-8092-89F8AE8DEE82}" type="datetimeFigureOut">
              <a:rPr lang="fr-FR" smtClean="0"/>
              <a:t>20/11/2024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DC92459-2D16-58A9-0F54-5328D7BB6E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817C411-72EE-4E02-6606-E8F2F0FA50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3C0966-DA5F-4343-B25C-D10907CA9F5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5903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08A5FE3-5621-C842-458D-4FC8784892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F393C5F-8A10-12C8-716D-8B4E431054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8D4A211-F1F9-EEB1-CE17-209354C261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CBBEFD-FD75-46BA-8092-89F8AE8DEE82}" type="datetimeFigureOut">
              <a:rPr lang="fr-FR" smtClean="0"/>
              <a:t>20/11/2024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5B7979C-6D55-610C-240C-640FC4FF89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34A544B-CB5B-2AAD-B969-6598A460D6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3C0966-DA5F-4343-B25C-D10907CA9F5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512750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D4D5E4D-7312-646C-1E52-A65B64AD79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00B3497-9AE2-D35E-8915-90CB62ECC59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BFC1EDA-12BB-49EE-3177-C31896106A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CBBEFD-FD75-46BA-8092-89F8AE8DEE82}" type="datetimeFigureOut">
              <a:rPr lang="fr-FR" smtClean="0"/>
              <a:t>20/11/2024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16CEA0E-17D4-C2B9-0BC6-FFD87E8BB4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7C8A0A7-5D63-4430-B3BD-06C2326971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3C0966-DA5F-4343-B25C-D10907CA9F5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977518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203E910-75DB-2251-BEB0-E2B517B3B2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F42CC2E-A5AE-41A9-69D6-C8641110B05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151A3C2C-7AD0-9864-7D8B-30CE0FE53D7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17DCA6B6-B710-C401-65BF-ED439AB104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CBBEFD-FD75-46BA-8092-89F8AE8DEE82}" type="datetimeFigureOut">
              <a:rPr lang="fr-FR" smtClean="0"/>
              <a:t>20/11/2024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213176D4-9641-9379-C1CB-57C9F1186C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66D2CE75-A180-84AD-4D3C-171BFB15BC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3C0966-DA5F-4343-B25C-D10907CA9F5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683765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BB2542F-FABC-17D8-08D3-439E454D8C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EE7B819B-93F7-E57B-FB35-54A249D0A0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CD6454C8-2B46-88F9-09D0-DA36A44C7C6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B503A0E9-17F6-0336-5EB6-7101FACD599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DAD1BBF2-BE9C-CCBB-0FE4-C01A87ACFDA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D1B8A19C-2A06-FBE3-A196-F3A212B360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CBBEFD-FD75-46BA-8092-89F8AE8DEE82}" type="datetimeFigureOut">
              <a:rPr lang="fr-FR" smtClean="0"/>
              <a:t>20/11/2024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BB3B3F2E-8C4E-B450-4B48-79E69A0B36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9EF5B4FF-C3E4-6671-3751-B0B6A977D9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3C0966-DA5F-4343-B25C-D10907CA9F5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130082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ACE5BF8-A32D-FA54-26DB-D0E3241409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FCADBE56-3650-E044-4352-76F058E8BF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CBBEFD-FD75-46BA-8092-89F8AE8DEE82}" type="datetimeFigureOut">
              <a:rPr lang="fr-FR" smtClean="0"/>
              <a:t>20/11/2024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5D80EF78-FA59-F184-3D54-7BF43CE58C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4B05B10D-6778-F0FE-CBE5-B6747CA009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3C0966-DA5F-4343-B25C-D10907CA9F5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476710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96AE1C9B-594F-4D54-8B85-0A01D5155E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CBBEFD-FD75-46BA-8092-89F8AE8DEE82}" type="datetimeFigureOut">
              <a:rPr lang="fr-FR" smtClean="0"/>
              <a:t>20/11/2024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75EF08F3-A354-488D-EB22-CC78670219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72874E15-8DB2-B479-95B4-EFB4CC3B8B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3C0966-DA5F-4343-B25C-D10907CA9F5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354052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5F1F8D0-7A5A-055E-7D2F-353DDCBD60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F3D7E09-6DE8-1A26-B23E-C578EF3424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1B363E23-5119-2C1D-E944-D90D6D195CB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551989A1-6E6D-EFC6-E3E4-FD7EACD1B6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CBBEFD-FD75-46BA-8092-89F8AE8DEE82}" type="datetimeFigureOut">
              <a:rPr lang="fr-FR" smtClean="0"/>
              <a:t>20/11/2024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31555018-1EFE-5C19-7562-6DB5C7EA0F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90C80481-CFC8-3F6F-69C4-EF37D8420F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3C0966-DA5F-4343-B25C-D10907CA9F5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833039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E79E762-8EFE-920F-B4DF-01C46D5A08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4110EAFC-E249-1D70-A4AA-DEB998B3679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18EBE104-4581-63A7-C2D8-8E57883DADD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EF8C2C48-B884-DFED-F309-4AFF9BC10E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CBBEFD-FD75-46BA-8092-89F8AE8DEE82}" type="datetimeFigureOut">
              <a:rPr lang="fr-FR" smtClean="0"/>
              <a:t>20/11/2024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369EBED1-6F53-A2D4-CAF5-243A70AC0C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88ED0F37-CB59-5083-E6D0-F6A3E603D9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3C0966-DA5F-4343-B25C-D10907CA9F5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345660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6014FC41-9157-38A2-77BA-8375163E1C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2F355AC8-08EE-4BFB-91A8-027764991C6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51FCCA0-A574-5EC6-B0B7-729F9E4E684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9CBBEFD-FD75-46BA-8092-89F8AE8DEE82}" type="datetimeFigureOut">
              <a:rPr lang="fr-FR" smtClean="0"/>
              <a:t>20/11/2024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9518AC8-5B9B-3DAF-7D83-8B29DA8DCEF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BCFBEA8-AFDC-A771-C2DE-021CE203A99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A3C0966-DA5F-4343-B25C-D10907CA9F5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785377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31CF644-64FA-AFE3-234E-4C7B5DB1E9A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/>
              <a:t>Lecture de graphique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6B3E7D65-4ACE-1653-8A12-CB1A809A88E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9867272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313A9DC-0E1B-0DE2-2573-C7D997F3E6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fr-FR" sz="3600" dirty="0"/>
              <a:t>Un graphique est une </a:t>
            </a:r>
            <a:r>
              <a:rPr lang="fr-FR" sz="3600" b="1" dirty="0"/>
              <a:t>représentation visuelle de données</a:t>
            </a:r>
            <a:r>
              <a:rPr lang="fr-FR" sz="3600" dirty="0"/>
              <a:t> ou d'informations. Il permet de mieux comprendre et comparer des chiffres ou des évolutions en les organisant sous forme de dessins (bâtons, courbes, cercles, etc.) au lieu de simples textes ou tableaux.</a:t>
            </a:r>
          </a:p>
          <a:p>
            <a:pPr marL="0" indent="0">
              <a:lnSpc>
                <a:spcPct val="100000"/>
              </a:lnSpc>
              <a:buNone/>
            </a:pPr>
            <a:endParaRPr lang="fr-FR" sz="3600" dirty="0"/>
          </a:p>
          <a:p>
            <a:pPr>
              <a:lnSpc>
                <a:spcPct val="100000"/>
              </a:lnSpc>
            </a:pPr>
            <a:r>
              <a:rPr lang="fr-FR" sz="3600" dirty="0"/>
              <a:t>Exemple : un graphique peut montrer la progression des températures au fil des mois ou comparer les notes des élèves dans une classe</a:t>
            </a:r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5277591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11165A7-CB93-70D3-9EE7-469F25E3B4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5642" y="417095"/>
            <a:ext cx="10728158" cy="575986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FR" sz="3200" b="1" dirty="0"/>
              <a:t>1) Observation générale : se familiariser avec le graphique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r-FR" sz="3600" dirty="0"/>
              <a:t>Identifier le </a:t>
            </a:r>
            <a:r>
              <a:rPr lang="fr-FR" sz="3600" b="1" dirty="0"/>
              <a:t>type de graphique</a:t>
            </a:r>
            <a:r>
              <a:rPr lang="fr-FR" sz="3600" dirty="0"/>
              <a:t> : histogramme, diagramme en bâtons, courbes, camembert, etc.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r-FR" sz="3600" dirty="0"/>
              <a:t>Lire le </a:t>
            </a:r>
            <a:r>
              <a:rPr lang="fr-FR" sz="3600" b="1" dirty="0"/>
              <a:t>titre</a:t>
            </a:r>
            <a:r>
              <a:rPr lang="fr-FR" sz="3600" dirty="0"/>
              <a:t> : il donne des informations essentielles sur le sujet du graphique.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r-FR" sz="3600" dirty="0"/>
              <a:t>Observer les </a:t>
            </a:r>
            <a:r>
              <a:rPr lang="fr-FR" sz="3600" b="1" dirty="0"/>
              <a:t>axes</a:t>
            </a:r>
            <a:r>
              <a:rPr lang="fr-FR" sz="3600" dirty="0"/>
              <a:t> 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3200" dirty="0"/>
              <a:t>Axe horizontal (abscisses) : quelle est la donnée représentée ?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3200" dirty="0"/>
              <a:t>Axe vertical (ordonnées) : que mesure-t-on ? Quelles sont les unités ?</a:t>
            </a:r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8183357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Espace réservé du contenu 4" descr="Une image contenant diagramme, cercle, capture d’écran, Graphique&#10;&#10;Description générée automatiquement">
            <a:extLst>
              <a:ext uri="{FF2B5EF4-FFF2-40B4-BE49-F238E27FC236}">
                <a16:creationId xmlns:a16="http://schemas.microsoft.com/office/drawing/2014/main" id="{98515F0A-D54F-EE8A-EB91-253B12CBA49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13919" y="751681"/>
            <a:ext cx="5295900" cy="4914900"/>
          </a:xfrm>
        </p:spPr>
      </p:pic>
    </p:spTree>
    <p:extLst>
      <p:ext uri="{BB962C8B-B14F-4D97-AF65-F5344CB8AC3E}">
        <p14:creationId xmlns:p14="http://schemas.microsoft.com/office/powerpoint/2010/main" val="39082211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Espace réservé du contenu 4" descr="Une image contenant capture d’écran, Graphique, Rectangle, Police&#10;&#10;Description générée automatiquement">
            <a:extLst>
              <a:ext uri="{FF2B5EF4-FFF2-40B4-BE49-F238E27FC236}">
                <a16:creationId xmlns:a16="http://schemas.microsoft.com/office/drawing/2014/main" id="{9F55E450-A63E-B82B-9729-CB51BA26CB8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42147" y="627773"/>
            <a:ext cx="7104523" cy="5252813"/>
          </a:xfrm>
        </p:spPr>
      </p:pic>
    </p:spTree>
    <p:extLst>
      <p:ext uri="{BB962C8B-B14F-4D97-AF65-F5344CB8AC3E}">
        <p14:creationId xmlns:p14="http://schemas.microsoft.com/office/powerpoint/2010/main" val="20639404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C3596A4-D270-C9A2-2D02-C95E8C76800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Espace réservé du contenu 5" descr="Une image contenant reçu, ligne, texte, Tracé&#10;&#10;Description générée automatiquement">
            <a:extLst>
              <a:ext uri="{FF2B5EF4-FFF2-40B4-BE49-F238E27FC236}">
                <a16:creationId xmlns:a16="http://schemas.microsoft.com/office/drawing/2014/main" id="{C0877C57-EDFD-A933-2485-BD0C5F184B1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11621" y="889104"/>
            <a:ext cx="8568758" cy="5079791"/>
          </a:xfrm>
        </p:spPr>
      </p:pic>
    </p:spTree>
    <p:extLst>
      <p:ext uri="{BB962C8B-B14F-4D97-AF65-F5344CB8AC3E}">
        <p14:creationId xmlns:p14="http://schemas.microsoft.com/office/powerpoint/2010/main" val="22525191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2173CA1-15EB-074E-F92E-AF949712A2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5642" y="465221"/>
            <a:ext cx="10728158" cy="5711742"/>
          </a:xfrm>
        </p:spPr>
        <p:txBody>
          <a:bodyPr/>
          <a:lstStyle/>
          <a:p>
            <a:pPr marL="0" indent="0">
              <a:buNone/>
            </a:pPr>
            <a:r>
              <a:rPr lang="fr-FR" sz="4000" b="1" dirty="0"/>
              <a:t>2. Compréhension des données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r-FR" sz="4000" dirty="0"/>
              <a:t>Identifier les </a:t>
            </a:r>
            <a:r>
              <a:rPr lang="fr-FR" sz="4000" b="1" dirty="0"/>
              <a:t>valeurs</a:t>
            </a:r>
            <a:r>
              <a:rPr lang="fr-FR" sz="4000" dirty="0"/>
              <a:t> 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3600" dirty="0"/>
              <a:t>Pour chaque catégorie ou point du graphique, quelle est la valeur correspondante ?</a:t>
            </a:r>
          </a:p>
          <a:p>
            <a:pPr marL="457200" lvl="1" indent="0">
              <a:buNone/>
            </a:pPr>
            <a:endParaRPr lang="fr-FR" sz="3600" dirty="0"/>
          </a:p>
          <a:p>
            <a:pPr>
              <a:buFont typeface="Arial" panose="020B0604020202020204" pitchFamily="34" charset="0"/>
              <a:buChar char="•"/>
            </a:pPr>
            <a:r>
              <a:rPr lang="fr-FR" sz="4000" dirty="0"/>
              <a:t>Lire les </a:t>
            </a:r>
            <a:r>
              <a:rPr lang="fr-FR" sz="4000" b="1" dirty="0"/>
              <a:t>échelles</a:t>
            </a:r>
            <a:r>
              <a:rPr lang="fr-FR" sz="4000" dirty="0"/>
              <a:t> sur les axes 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3600" dirty="0"/>
              <a:t>Expliquer comment les données augmentent (par unités, dizaines, etc.).</a:t>
            </a:r>
          </a:p>
        </p:txBody>
      </p:sp>
    </p:spTree>
    <p:extLst>
      <p:ext uri="{BB962C8B-B14F-4D97-AF65-F5344CB8AC3E}">
        <p14:creationId xmlns:p14="http://schemas.microsoft.com/office/powerpoint/2010/main" val="21396453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D52C862-2CEF-E470-B78A-DE3A471C4E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3558" y="721895"/>
            <a:ext cx="10760242" cy="5455068"/>
          </a:xfrm>
        </p:spPr>
        <p:txBody>
          <a:bodyPr/>
          <a:lstStyle/>
          <a:p>
            <a:pPr marL="0" indent="0">
              <a:buNone/>
            </a:pPr>
            <a:r>
              <a:rPr lang="fr-FR" sz="3600" b="1" dirty="0"/>
              <a:t>3. Analyse et interprétation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r-FR" sz="3600" b="1" dirty="0"/>
              <a:t>Comparer les données</a:t>
            </a:r>
            <a:r>
              <a:rPr lang="fr-FR" sz="3600" dirty="0"/>
              <a:t> 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3200" dirty="0"/>
              <a:t>Quelle valeur est la plus grande ? La plus petite ?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3200" dirty="0"/>
              <a:t>Quels sont les écarts entre certaines valeurs ?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r-FR" sz="3600" b="1" dirty="0"/>
              <a:t>Décrire les tendances</a:t>
            </a:r>
            <a:r>
              <a:rPr lang="fr-FR" sz="3600" dirty="0"/>
              <a:t> 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3200" dirty="0"/>
              <a:t>Y a-t-il une augmentation ou une diminution ? Est-ce constant ?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r-FR" sz="3600" b="1" dirty="0"/>
              <a:t>Relier les données</a:t>
            </a:r>
            <a:r>
              <a:rPr lang="fr-FR" sz="3600" dirty="0"/>
              <a:t> 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3200" dirty="0"/>
              <a:t>Quels liens peut-on faire entre les données du graphique et le sujet étudié ?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45955453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250</Words>
  <Application>Microsoft Office PowerPoint</Application>
  <PresentationFormat>Grand écran</PresentationFormat>
  <Paragraphs>24</Paragraphs>
  <Slides>8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8</vt:i4>
      </vt:variant>
    </vt:vector>
  </HeadingPairs>
  <TitlesOfParts>
    <vt:vector size="12" baseType="lpstr">
      <vt:lpstr>Aptos</vt:lpstr>
      <vt:lpstr>Aptos Display</vt:lpstr>
      <vt:lpstr>Arial</vt:lpstr>
      <vt:lpstr>Thème Office</vt:lpstr>
      <vt:lpstr>Lecture de graphique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Maelle Magy</dc:creator>
  <cp:lastModifiedBy>Maelle Magy</cp:lastModifiedBy>
  <cp:revision>1</cp:revision>
  <dcterms:created xsi:type="dcterms:W3CDTF">2024-11-20T19:53:28Z</dcterms:created>
  <dcterms:modified xsi:type="dcterms:W3CDTF">2024-11-20T19:57:57Z</dcterms:modified>
</cp:coreProperties>
</file>