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57" r:id="rId4"/>
    <p:sldId id="258" r:id="rId5"/>
    <p:sldId id="282" r:id="rId6"/>
    <p:sldId id="283" r:id="rId7"/>
    <p:sldId id="284" r:id="rId8"/>
    <p:sldId id="285" r:id="rId9"/>
    <p:sldId id="287" r:id="rId10"/>
    <p:sldId id="259" r:id="rId11"/>
    <p:sldId id="288" r:id="rId12"/>
    <p:sldId id="289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m gueddoudj" initials="ag" lastIdx="1" clrIdx="0">
    <p:extLst>
      <p:ext uri="{19B8F6BF-5375-455C-9EA6-DF929625EA0E}">
        <p15:presenceInfo xmlns:p15="http://schemas.microsoft.com/office/powerpoint/2012/main" userId="3d186e56071772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déplacer la diapo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2F5D26C6-6117-4ACE-AD6B-CA7A0C6DA64D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Parent et enfant faisant des plantations">
            <a:extLst>
              <a:ext uri="{FF2B5EF4-FFF2-40B4-BE49-F238E27FC236}">
                <a16:creationId xmlns:a16="http://schemas.microsoft.com/office/drawing/2014/main" id="{3D480E1E-B3E8-4D57-9420-07BC7BE3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4762" r="27516" b="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CustomShape 1"/>
          <p:cNvSpPr/>
          <p:nvPr/>
        </p:nvSpPr>
        <p:spPr>
          <a:xfrm>
            <a:off x="533419" y="3565917"/>
            <a:ext cx="2637933" cy="844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spc="-1" dirty="0">
                <a:latin typeface="+mj-lt"/>
                <a:ea typeface="+mj-ea"/>
                <a:cs typeface="+mj-cs"/>
              </a:rPr>
              <a:t>1</a:t>
            </a:r>
            <a:r>
              <a:rPr lang="en-US" sz="4200" b="1" spc="-1" baseline="30000" dirty="0">
                <a:latin typeface="+mj-lt"/>
                <a:ea typeface="+mj-ea"/>
                <a:cs typeface="+mj-cs"/>
              </a:rPr>
              <a:t>er</a:t>
            </a:r>
            <a:r>
              <a:rPr lang="en-US" sz="4200" b="1" spc="-1" dirty="0">
                <a:latin typeface="+mj-lt"/>
                <a:ea typeface="+mj-ea"/>
                <a:cs typeface="+mj-cs"/>
              </a:rPr>
              <a:t> </a:t>
            </a:r>
            <a:r>
              <a:rPr lang="en-US" sz="4200" b="1" spc="-1" dirty="0" err="1">
                <a:latin typeface="+mj-lt"/>
                <a:ea typeface="+mj-ea"/>
                <a:cs typeface="+mj-cs"/>
              </a:rPr>
              <a:t>Projet</a:t>
            </a:r>
            <a:endParaRPr lang="en-US" sz="4200" b="1" strike="noStrike" spc="-1" dirty="0">
              <a:latin typeface="+mj-lt"/>
              <a:ea typeface="+mj-ea"/>
              <a:cs typeface="+mj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90C51F-8B4E-4A54-8405-7C43634C62D2}"/>
              </a:ext>
            </a:extLst>
          </p:cNvPr>
          <p:cNvSpPr/>
          <p:nvPr/>
        </p:nvSpPr>
        <p:spPr>
          <a:xfrm>
            <a:off x="1852385" y="96096"/>
            <a:ext cx="6558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Technologie et SVT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mp de blé">
            <a:extLst>
              <a:ext uri="{FF2B5EF4-FFF2-40B4-BE49-F238E27FC236}">
                <a16:creationId xmlns:a16="http://schemas.microsoft.com/office/drawing/2014/main" id="{7C4332C9-7A3C-4F84-89A5-16A37567C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r="5658" b="-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5" name="CustomShape 1"/>
          <p:cNvSpPr/>
          <p:nvPr/>
        </p:nvSpPr>
        <p:spPr>
          <a:xfrm>
            <a:off x="463547" y="4220308"/>
            <a:ext cx="7173771" cy="18858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strike="noStrike" spc="-1" dirty="0"/>
              <a:t>Séance 2 et 3: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i="1" strike="noStrike" spc="-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strike="noStrike" spc="-1" dirty="0"/>
              <a:t>Par </a:t>
            </a:r>
            <a:r>
              <a:rPr lang="en-US" sz="2800" b="1" i="1" strike="noStrike" spc="-1" dirty="0" err="1"/>
              <a:t>groupe</a:t>
            </a:r>
            <a:r>
              <a:rPr lang="en-US" sz="2800" b="1" i="1" strike="noStrike" spc="-1" dirty="0"/>
              <a:t> de deux: </a:t>
            </a:r>
            <a:r>
              <a:rPr lang="en-US" sz="2800" b="1" i="1" spc="-1" dirty="0" err="1"/>
              <a:t>R</a:t>
            </a:r>
            <a:r>
              <a:rPr lang="en-US" sz="2800" b="1" i="1" strike="noStrike" spc="-1" dirty="0" err="1"/>
              <a:t>épartissez</a:t>
            </a:r>
            <a:r>
              <a:rPr lang="en-US" sz="2800" b="1" i="1" strike="noStrike" spc="-1" dirty="0"/>
              <a:t> </a:t>
            </a:r>
            <a:r>
              <a:rPr lang="en-US" sz="2800" b="1" i="1" strike="noStrike" spc="-1" dirty="0" err="1"/>
              <a:t>vous</a:t>
            </a:r>
            <a:r>
              <a:rPr lang="en-US" sz="2800" b="1" i="1" strike="noStrike" spc="-1" dirty="0"/>
              <a:t> le travail en </a:t>
            </a:r>
            <a:r>
              <a:rPr lang="en-US" sz="2800" b="1" i="1" strike="noStrike" spc="-1" dirty="0" err="1"/>
              <a:t>réalisant</a:t>
            </a:r>
            <a:r>
              <a:rPr lang="en-US" sz="2800" b="1" i="1" strike="noStrike" spc="-1" dirty="0"/>
              <a:t> à la </a:t>
            </a:r>
            <a:r>
              <a:rPr lang="en-US" sz="2800" b="1" i="1" strike="noStrike" spc="-1" dirty="0" err="1"/>
              <a:t>fois</a:t>
            </a:r>
            <a:r>
              <a:rPr lang="en-US" sz="2800" b="1" i="1" strike="noStrike" spc="-1" dirty="0"/>
              <a:t> le protot</a:t>
            </a:r>
            <a:r>
              <a:rPr lang="en-US" sz="2800" b="1" i="1" spc="-1" dirty="0"/>
              <a:t>ype en papier et la </a:t>
            </a:r>
            <a:r>
              <a:rPr lang="en-US" sz="2800" b="1" i="1" spc="-1" dirty="0" err="1"/>
              <a:t>modélisation</a:t>
            </a:r>
            <a:r>
              <a:rPr lang="en-US" sz="2800" b="1" i="1" spc="-1" dirty="0"/>
              <a:t> sur google </a:t>
            </a:r>
            <a:r>
              <a:rPr lang="en-US" sz="2800" b="1" i="1" spc="-1" dirty="0" err="1"/>
              <a:t>sketchup</a:t>
            </a:r>
            <a:endParaRPr lang="en-US" sz="2800" b="0" strike="noStrike" spc="-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strike="noStrike" spc="-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1177329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mp de blé">
            <a:extLst>
              <a:ext uri="{FF2B5EF4-FFF2-40B4-BE49-F238E27FC236}">
                <a16:creationId xmlns:a16="http://schemas.microsoft.com/office/drawing/2014/main" id="{7C4332C9-7A3C-4F84-89A5-16A37567C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r="5658" b="-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5" name="CustomShape 1"/>
          <p:cNvSpPr/>
          <p:nvPr/>
        </p:nvSpPr>
        <p:spPr>
          <a:xfrm>
            <a:off x="463547" y="4220308"/>
            <a:ext cx="7173771" cy="18858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strike="noStrike" spc="-1" dirty="0"/>
              <a:t>Séance 4 et 5 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i="1" strike="noStrike" spc="-1" dirty="0"/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800" spc="-1" dirty="0"/>
              <a:t>B</a:t>
            </a:r>
            <a:r>
              <a:rPr lang="en-US" sz="2800" b="0" strike="noStrike" spc="-1" dirty="0"/>
              <a:t>rainstorming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800" spc="-1" dirty="0"/>
              <a:t>Modifier google </a:t>
            </a:r>
            <a:r>
              <a:rPr lang="en-US" sz="2800" spc="-1" dirty="0" err="1"/>
              <a:t>sketchup</a:t>
            </a:r>
            <a:endParaRPr lang="en-US" sz="2800" spc="-1" dirty="0"/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800" b="0" strike="noStrike" spc="-1" dirty="0" err="1"/>
              <a:t>Réaliser</a:t>
            </a:r>
            <a:r>
              <a:rPr lang="en-US" sz="2800" b="0" strike="noStrike" spc="-1" dirty="0"/>
              <a:t> la </a:t>
            </a:r>
            <a:r>
              <a:rPr lang="en-US" sz="2800" b="0" strike="noStrike" spc="-1" dirty="0" err="1"/>
              <a:t>vrai</a:t>
            </a:r>
            <a:r>
              <a:rPr lang="en-US" sz="2800" b="0" strike="noStrike" spc="-1" dirty="0"/>
              <a:t> maquette avec carton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strike="noStrike" spc="-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2999828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80060" y="5576887"/>
            <a:ext cx="8183880" cy="6400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-1">
                <a:latin typeface="+mj-lt"/>
                <a:ea typeface="+mj-ea"/>
                <a:cs typeface="+mj-cs"/>
              </a:rPr>
              <a:t>E</a:t>
            </a:r>
            <a:r>
              <a:rPr lang="en-US" sz="2800" b="0" strike="noStrike" spc="-1">
                <a:latin typeface="+mj-lt"/>
                <a:ea typeface="+mj-ea"/>
                <a:cs typeface="+mj-cs"/>
              </a:rPr>
              <a:t>tude du cahier des charges</a:t>
            </a:r>
          </a:p>
        </p:txBody>
      </p:sp>
      <p:pic>
        <p:nvPicPr>
          <p:cNvPr id="3" name="Image 2" descr="Fleur de frangipanier">
            <a:extLst>
              <a:ext uri="{FF2B5EF4-FFF2-40B4-BE49-F238E27FC236}">
                <a16:creationId xmlns:a16="http://schemas.microsoft.com/office/drawing/2014/main" id="{0E51B732-8C4E-4654-9460-92B6C923E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 r="1" b="1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ustomShape 1"/>
          <p:cNvSpPr/>
          <p:nvPr/>
        </p:nvSpPr>
        <p:spPr>
          <a:xfrm>
            <a:off x="628650" y="779854"/>
            <a:ext cx="3293268" cy="13234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0" strike="noStrike" spc="-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Séance 1 :</a:t>
            </a:r>
            <a:br>
              <a:rPr lang="en-US" sz="35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500" b="0" strike="noStrike" spc="-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626269" y="2433711"/>
            <a:ext cx="3295649" cy="35749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marL="343080" indent="-228600">
              <a:lnSpc>
                <a:spcPct val="9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chemeClr val="bg1">
                    <a:alpha val="80000"/>
                  </a:schemeClr>
                </a:solidFill>
              </a:rPr>
              <a:t>Problématique : </a:t>
            </a:r>
          </a:p>
          <a:p>
            <a:pPr marL="720" indent="-228600">
              <a:lnSpc>
                <a:spcPct val="9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400" b="0" strike="noStrike" spc="-1" dirty="0">
              <a:solidFill>
                <a:schemeClr val="bg1">
                  <a:alpha val="80000"/>
                </a:schemeClr>
              </a:solidFill>
            </a:endParaRPr>
          </a:p>
          <a:p>
            <a:pPr marL="720" indent="-228600">
              <a:lnSpc>
                <a:spcPct val="9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A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partir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 des deux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vidéos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suivantes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, nous en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technologie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, que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pouvons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 nous faire ou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créer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 pour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étudier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 les </a:t>
            </a:r>
            <a:r>
              <a:rPr lang="en-US" sz="2400" spc="-1" dirty="0" err="1">
                <a:solidFill>
                  <a:schemeClr val="bg1">
                    <a:alpha val="80000"/>
                  </a:schemeClr>
                </a:solidFill>
              </a:rPr>
              <a:t>différentes</a:t>
            </a:r>
            <a:r>
              <a:rPr lang="en-US" sz="2400" spc="-1" dirty="0">
                <a:solidFill>
                  <a:schemeClr val="bg1">
                    <a:alpha val="80000"/>
                  </a:schemeClr>
                </a:solidFill>
              </a:rPr>
              <a:t> étapes de la germination.</a:t>
            </a:r>
            <a:endParaRPr lang="en-US" sz="2400" b="0" strike="noStrike" spc="-1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endParaRPr lang="en-US" sz="2100" b="0" strike="noStrike" spc="-1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3" name="Image 2" descr="Feuilles d’une plante nerveuse">
            <a:extLst>
              <a:ext uri="{FF2B5EF4-FFF2-40B4-BE49-F238E27FC236}">
                <a16:creationId xmlns:a16="http://schemas.microsoft.com/office/drawing/2014/main" id="{E6EAE645-E378-4A58-981B-66DF3BF23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28867" b="-2"/>
          <a:stretch/>
        </p:blipFill>
        <p:spPr>
          <a:xfrm>
            <a:off x="4572000" y="841375"/>
            <a:ext cx="3945731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2000" y="4138312"/>
            <a:ext cx="3945731" cy="1410656"/>
            <a:chOff x="6096000" y="4138312"/>
            <a:chExt cx="5260975" cy="1410656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82344"/>
            <a:ext cx="9143997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6086475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9143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918406-0D5F-4E0B-8896-C596E246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5" y="5490971"/>
            <a:ext cx="5221554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5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vidéo</a:t>
            </a:r>
          </a:p>
        </p:txBody>
      </p:sp>
      <p:pic>
        <p:nvPicPr>
          <p:cNvPr id="4" name="Germination Of A Seed (Time Lapse)">
            <a:hlinkClick r:id="" action="ppaction://media"/>
            <a:extLst>
              <a:ext uri="{FF2B5EF4-FFF2-40B4-BE49-F238E27FC236}">
                <a16:creationId xmlns:a16="http://schemas.microsoft.com/office/drawing/2014/main" id="{3FFDC27E-E0E3-43D0-892D-00308FAC6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9144003" cy="52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918406-0D5F-4E0B-8896-C596E246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2eme vidéo</a:t>
            </a:r>
          </a:p>
        </p:txBody>
      </p:sp>
      <p:pic>
        <p:nvPicPr>
          <p:cNvPr id="3" name="Germination x2">
            <a:hlinkClick r:id="" action="ppaction://media"/>
            <a:extLst>
              <a:ext uri="{FF2B5EF4-FFF2-40B4-BE49-F238E27FC236}">
                <a16:creationId xmlns:a16="http://schemas.microsoft.com/office/drawing/2014/main" id="{DDF630B8-7C9D-4B2F-8037-EFA4BCCE2E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574310"/>
            <a:ext cx="9144001" cy="528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9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hamp de légumes verts">
            <a:extLst>
              <a:ext uri="{FF2B5EF4-FFF2-40B4-BE49-F238E27FC236}">
                <a16:creationId xmlns:a16="http://schemas.microsoft.com/office/drawing/2014/main" id="{9EECD7B5-4786-4235-975A-63FEF231D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477000"/>
          </a:xfrm>
          <a:prstGeom prst="rect">
            <a:avLst/>
          </a:prstGeom>
        </p:spPr>
      </p:pic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3B66CE33-6022-4A0D-9D37-29189802B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957173"/>
              </p:ext>
            </p:extLst>
          </p:nvPr>
        </p:nvGraphicFramePr>
        <p:xfrm>
          <a:off x="1420837" y="534571"/>
          <a:ext cx="5542671" cy="5303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2671">
                  <a:extLst>
                    <a:ext uri="{9D8B030D-6E8A-4147-A177-3AD203B41FA5}">
                      <a16:colId xmlns:a16="http://schemas.microsoft.com/office/drawing/2014/main" val="1181543517"/>
                    </a:ext>
                  </a:extLst>
                </a:gridCol>
              </a:tblGrid>
              <a:tr h="436100">
                <a:tc>
                  <a:txBody>
                    <a:bodyPr/>
                    <a:lstStyle/>
                    <a:p>
                      <a:pPr algn="just"/>
                      <a:r>
                        <a:rPr lang="fr-FR" dirty="0"/>
                        <a:t>                  Quelle est notre mission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927926"/>
                  </a:ext>
                </a:extLst>
              </a:tr>
              <a:tr h="486725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71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leur de lotus florissante">
            <a:extLst>
              <a:ext uri="{FF2B5EF4-FFF2-40B4-BE49-F238E27FC236}">
                <a16:creationId xmlns:a16="http://schemas.microsoft.com/office/drawing/2014/main" id="{E3124D8F-9D86-476B-9C43-269685428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6256"/>
          </a:xfrm>
          <a:prstGeom prst="rect">
            <a:avLst/>
          </a:prstGeom>
        </p:spPr>
      </p:pic>
      <p:sp>
        <p:nvSpPr>
          <p:cNvPr id="135" name="CustomShape 1"/>
          <p:cNvSpPr/>
          <p:nvPr/>
        </p:nvSpPr>
        <p:spPr>
          <a:xfrm>
            <a:off x="405359" y="381745"/>
            <a:ext cx="8246271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1" u="sng" strike="noStrike" spc="-1" dirty="0">
                <a:solidFill>
                  <a:srgbClr val="FF0000"/>
                </a:solidFill>
                <a:latin typeface="Arial"/>
                <a:ea typeface="DejaVu Sans"/>
              </a:rPr>
              <a:t>Étude du diagramme de cas d’utilisation 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qui va nous permettre de décrire </a:t>
            </a:r>
            <a:r>
              <a:rPr lang="fr-FR" sz="2800" spc="-1" dirty="0">
                <a:solidFill>
                  <a:srgbClr val="000000"/>
                </a:solidFill>
                <a:latin typeface="Arial"/>
                <a:ea typeface="DejaVu Sans"/>
              </a:rPr>
              <a:t>les 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relations  entre les éléments extérieurs (acteurs) et notre système.</a:t>
            </a:r>
            <a:endParaRPr lang="fr-FR" sz="2800" b="0" strike="noStrike" spc="-1" dirty="0">
              <a:latin typeface="Arial"/>
            </a:endParaRPr>
          </a:p>
        </p:txBody>
      </p:sp>
      <p:pic>
        <p:nvPicPr>
          <p:cNvPr id="3" name="Graphique 2" descr="Deux hommes contour">
            <a:extLst>
              <a:ext uri="{FF2B5EF4-FFF2-40B4-BE49-F238E27FC236}">
                <a16:creationId xmlns:a16="http://schemas.microsoft.com/office/drawing/2014/main" id="{4E5457D2-0BDA-40C3-8865-CC701DFF5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772" y="2926080"/>
            <a:ext cx="1297743" cy="1613493"/>
          </a:xfrm>
          <a:prstGeom prst="rect">
            <a:avLst/>
          </a:prstGeom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9D9DA28-1B95-4CB3-B296-9BF2F340E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267508"/>
              </p:ext>
            </p:extLst>
          </p:nvPr>
        </p:nvGraphicFramePr>
        <p:xfrm>
          <a:off x="2293034" y="2561253"/>
          <a:ext cx="3601329" cy="3564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329">
                  <a:extLst>
                    <a:ext uri="{9D8B030D-6E8A-4147-A177-3AD203B41FA5}">
                      <a16:colId xmlns:a16="http://schemas.microsoft.com/office/drawing/2014/main" val="1101082915"/>
                    </a:ext>
                  </a:extLst>
                </a:gridCol>
              </a:tblGrid>
              <a:tr h="356429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594899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4F03F7E0-54EF-470D-A999-EB89BAAF9B09}"/>
              </a:ext>
            </a:extLst>
          </p:cNvPr>
          <p:cNvSpPr/>
          <p:nvPr/>
        </p:nvSpPr>
        <p:spPr>
          <a:xfrm>
            <a:off x="2841673" y="3060032"/>
            <a:ext cx="2588455" cy="92417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0ECA96-2DA3-43FF-86FF-8BF2D8914C10}"/>
              </a:ext>
            </a:extLst>
          </p:cNvPr>
          <p:cNvSpPr/>
          <p:nvPr/>
        </p:nvSpPr>
        <p:spPr>
          <a:xfrm>
            <a:off x="2841673" y="4346606"/>
            <a:ext cx="2588455" cy="92417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576ACB-4515-4793-ADB0-71D3A1837361}"/>
              </a:ext>
            </a:extLst>
          </p:cNvPr>
          <p:cNvSpPr txBox="1"/>
          <p:nvPr/>
        </p:nvSpPr>
        <p:spPr>
          <a:xfrm>
            <a:off x="6443002" y="3060032"/>
            <a:ext cx="209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Téléphone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F50684-A15B-488F-81D0-3500E0717BEE}"/>
              </a:ext>
            </a:extLst>
          </p:cNvPr>
          <p:cNvSpPr txBox="1"/>
          <p:nvPr/>
        </p:nvSpPr>
        <p:spPr>
          <a:xfrm>
            <a:off x="6407834" y="4539573"/>
            <a:ext cx="209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Pot de germination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543BC58-9ABF-49C4-B410-F14C3E169936}"/>
              </a:ext>
            </a:extLst>
          </p:cNvPr>
          <p:cNvCxnSpPr>
            <a:endCxn id="5" idx="6"/>
          </p:cNvCxnSpPr>
          <p:nvPr/>
        </p:nvCxnSpPr>
        <p:spPr>
          <a:xfrm flipH="1">
            <a:off x="5430128" y="3290864"/>
            <a:ext cx="1167620" cy="231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04E7BF3-669E-402E-A389-23F2A5AD31EE}"/>
              </a:ext>
            </a:extLst>
          </p:cNvPr>
          <p:cNvCxnSpPr>
            <a:stCxn id="10" idx="1"/>
            <a:endCxn id="8" idx="6"/>
          </p:cNvCxnSpPr>
          <p:nvPr/>
        </p:nvCxnSpPr>
        <p:spPr>
          <a:xfrm flipH="1" flipV="1">
            <a:off x="5430128" y="4808694"/>
            <a:ext cx="977706" cy="146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A4C6DFF2-4A3D-41D0-8A38-18E97A8E6806}"/>
              </a:ext>
            </a:extLst>
          </p:cNvPr>
          <p:cNvSpPr/>
          <p:nvPr/>
        </p:nvSpPr>
        <p:spPr>
          <a:xfrm>
            <a:off x="1589649" y="3521697"/>
            <a:ext cx="1297743" cy="128699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071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Cactus dans le désert">
            <a:extLst>
              <a:ext uri="{FF2B5EF4-FFF2-40B4-BE49-F238E27FC236}">
                <a16:creationId xmlns:a16="http://schemas.microsoft.com/office/drawing/2014/main" id="{032DDBA5-43FB-43EA-BB27-1E3B88944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5" name="CustomShape 1"/>
          <p:cNvSpPr/>
          <p:nvPr/>
        </p:nvSpPr>
        <p:spPr>
          <a:xfrm>
            <a:off x="405360" y="504000"/>
            <a:ext cx="8018280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1" u="sng" strike="noStrike" spc="-1" dirty="0">
                <a:solidFill>
                  <a:srgbClr val="FF0000"/>
                </a:solidFill>
                <a:latin typeface="Arial"/>
                <a:ea typeface="DejaVu Sans"/>
              </a:rPr>
              <a:t>Étude du diagramme des exigences</a:t>
            </a:r>
            <a:r>
              <a:rPr lang="fr-FR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qui va nous permettre d’ identifier les solutions techniques de notre système.</a:t>
            </a:r>
            <a:endParaRPr lang="fr-FR" sz="2800" b="0" strike="noStrike" spc="-1" dirty="0">
              <a:latin typeface="Arial"/>
            </a:endParaRPr>
          </a:p>
        </p:txBody>
      </p:sp>
      <p:graphicFrame>
        <p:nvGraphicFramePr>
          <p:cNvPr id="2" name="Tableau 6">
            <a:extLst>
              <a:ext uri="{FF2B5EF4-FFF2-40B4-BE49-F238E27FC236}">
                <a16:creationId xmlns:a16="http://schemas.microsoft.com/office/drawing/2014/main" id="{D9822D39-EA2A-421F-B39F-403A87BAC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553037"/>
              </p:ext>
            </p:extLst>
          </p:nvPr>
        </p:nvGraphicFramePr>
        <p:xfrm>
          <a:off x="267287" y="3068774"/>
          <a:ext cx="2468102" cy="236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102">
                  <a:extLst>
                    <a:ext uri="{9D8B030D-6E8A-4147-A177-3AD203B41FA5}">
                      <a16:colId xmlns:a16="http://schemas.microsoft.com/office/drawing/2014/main" val="1817809093"/>
                    </a:ext>
                  </a:extLst>
                </a:gridCol>
              </a:tblGrid>
              <a:tr h="61658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71895"/>
                  </a:ext>
                </a:extLst>
              </a:tr>
              <a:tr h="1745888">
                <a:tc>
                  <a:txBody>
                    <a:bodyPr/>
                    <a:lstStyle/>
                    <a:p>
                      <a:r>
                        <a:rPr lang="fr-FR" dirty="0"/>
                        <a:t>Permettre d’étudier la germination par le biais de notre téléphone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894773"/>
                  </a:ext>
                </a:extLst>
              </a:tr>
            </a:tbl>
          </a:graphicData>
        </a:graphic>
      </p:graphicFrame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74C0174-B60A-4692-8374-CF784F2638C0}"/>
              </a:ext>
            </a:extLst>
          </p:cNvPr>
          <p:cNvCxnSpPr/>
          <p:nvPr/>
        </p:nvCxnSpPr>
        <p:spPr>
          <a:xfrm flipV="1">
            <a:off x="1097282" y="2599070"/>
            <a:ext cx="478301" cy="469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9E17D99-CB92-49F8-AADA-44DDF122FD60}"/>
              </a:ext>
            </a:extLst>
          </p:cNvPr>
          <p:cNvSpPr txBox="1"/>
          <p:nvPr/>
        </p:nvSpPr>
        <p:spPr>
          <a:xfrm>
            <a:off x="540835" y="5882227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Fonction d’usage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AFA5EA-987E-4A83-AC1F-A61F19730382}"/>
              </a:ext>
            </a:extLst>
          </p:cNvPr>
          <p:cNvSpPr txBox="1"/>
          <p:nvPr/>
        </p:nvSpPr>
        <p:spPr>
          <a:xfrm>
            <a:off x="3231278" y="2068374"/>
            <a:ext cx="1674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Fonction Technique</a:t>
            </a:r>
          </a:p>
        </p:txBody>
      </p:sp>
      <p:graphicFrame>
        <p:nvGraphicFramePr>
          <p:cNvPr id="19" name="Tableau 19">
            <a:extLst>
              <a:ext uri="{FF2B5EF4-FFF2-40B4-BE49-F238E27FC236}">
                <a16:creationId xmlns:a16="http://schemas.microsoft.com/office/drawing/2014/main" id="{34BBE46D-1A50-492D-94F5-FB509F1F1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37708"/>
              </p:ext>
            </p:extLst>
          </p:nvPr>
        </p:nvGraphicFramePr>
        <p:xfrm>
          <a:off x="3431877" y="3068774"/>
          <a:ext cx="1473456" cy="857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456">
                  <a:extLst>
                    <a:ext uri="{9D8B030D-6E8A-4147-A177-3AD203B41FA5}">
                      <a16:colId xmlns:a16="http://schemas.microsoft.com/office/drawing/2014/main" val="964972866"/>
                    </a:ext>
                  </a:extLst>
                </a:gridCol>
              </a:tblGrid>
              <a:tr h="857054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Intégrer le téléphone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647042"/>
                  </a:ext>
                </a:extLst>
              </a:tr>
            </a:tbl>
          </a:graphicData>
        </a:graphic>
      </p:graphicFrame>
      <p:graphicFrame>
        <p:nvGraphicFramePr>
          <p:cNvPr id="21" name="Tableau 19">
            <a:extLst>
              <a:ext uri="{FF2B5EF4-FFF2-40B4-BE49-F238E27FC236}">
                <a16:creationId xmlns:a16="http://schemas.microsoft.com/office/drawing/2014/main" id="{6B10041D-089A-4520-B2A2-0303FC11B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726101"/>
              </p:ext>
            </p:extLst>
          </p:nvPr>
        </p:nvGraphicFramePr>
        <p:xfrm>
          <a:off x="3431877" y="4574188"/>
          <a:ext cx="1473456" cy="857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456">
                  <a:extLst>
                    <a:ext uri="{9D8B030D-6E8A-4147-A177-3AD203B41FA5}">
                      <a16:colId xmlns:a16="http://schemas.microsoft.com/office/drawing/2014/main" val="964972866"/>
                    </a:ext>
                  </a:extLst>
                </a:gridCol>
              </a:tblGrid>
              <a:tr h="857054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Intégrer le pot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647042"/>
                  </a:ext>
                </a:extLst>
              </a:tr>
            </a:tbl>
          </a:graphicData>
        </a:graphic>
      </p:graphicFrame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B00F992-B374-42FC-BE70-81527151D47E}"/>
              </a:ext>
            </a:extLst>
          </p:cNvPr>
          <p:cNvCxnSpPr/>
          <p:nvPr/>
        </p:nvCxnSpPr>
        <p:spPr>
          <a:xfrm>
            <a:off x="1575583" y="5437982"/>
            <a:ext cx="239150" cy="462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646701CC-C7B3-4ADD-B204-0A6293357E60}"/>
              </a:ext>
            </a:extLst>
          </p:cNvPr>
          <p:cNvSpPr txBox="1"/>
          <p:nvPr/>
        </p:nvSpPr>
        <p:spPr>
          <a:xfrm>
            <a:off x="759655" y="2192220"/>
            <a:ext cx="217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Objet Technique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42924E7-16AF-4CC8-9753-3381F824DAC9}"/>
              </a:ext>
            </a:extLst>
          </p:cNvPr>
          <p:cNvCxnSpPr/>
          <p:nvPr/>
        </p:nvCxnSpPr>
        <p:spPr>
          <a:xfrm flipV="1">
            <a:off x="2735389" y="3742006"/>
            <a:ext cx="696488" cy="5080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BCEAE0B-987F-45F7-9F54-443209303E28}"/>
              </a:ext>
            </a:extLst>
          </p:cNvPr>
          <p:cNvCxnSpPr>
            <a:endCxn id="21" idx="1"/>
          </p:cNvCxnSpPr>
          <p:nvPr/>
        </p:nvCxnSpPr>
        <p:spPr>
          <a:xfrm>
            <a:off x="2735389" y="4574188"/>
            <a:ext cx="696488" cy="4285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0" name="Tableau 30">
            <a:extLst>
              <a:ext uri="{FF2B5EF4-FFF2-40B4-BE49-F238E27FC236}">
                <a16:creationId xmlns:a16="http://schemas.microsoft.com/office/drawing/2014/main" id="{57E7A7A8-12E7-4A67-9BFD-DB84CB109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2932"/>
              </p:ext>
            </p:extLst>
          </p:nvPr>
        </p:nvGraphicFramePr>
        <p:xfrm>
          <a:off x="5601821" y="2592330"/>
          <a:ext cx="3137893" cy="1333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7893">
                  <a:extLst>
                    <a:ext uri="{9D8B030D-6E8A-4147-A177-3AD203B41FA5}">
                      <a16:colId xmlns:a16="http://schemas.microsoft.com/office/drawing/2014/main" val="949713121"/>
                    </a:ext>
                  </a:extLst>
                </a:gridCol>
              </a:tblGrid>
              <a:tr h="133349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22576"/>
                  </a:ext>
                </a:extLst>
              </a:tr>
            </a:tbl>
          </a:graphicData>
        </a:graphic>
      </p:graphicFrame>
      <p:sp>
        <p:nvSpPr>
          <p:cNvPr id="32" name="ZoneTexte 31">
            <a:extLst>
              <a:ext uri="{FF2B5EF4-FFF2-40B4-BE49-F238E27FC236}">
                <a16:creationId xmlns:a16="http://schemas.microsoft.com/office/drawing/2014/main" id="{016051CC-5D4C-4BA7-BDB9-067BD4224655}"/>
              </a:ext>
            </a:extLst>
          </p:cNvPr>
          <p:cNvSpPr txBox="1"/>
          <p:nvPr/>
        </p:nvSpPr>
        <p:spPr>
          <a:xfrm>
            <a:off x="5601821" y="1868319"/>
            <a:ext cx="3305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Solution Technique</a:t>
            </a:r>
          </a:p>
        </p:txBody>
      </p:sp>
      <p:graphicFrame>
        <p:nvGraphicFramePr>
          <p:cNvPr id="33" name="Tableau 30">
            <a:extLst>
              <a:ext uri="{FF2B5EF4-FFF2-40B4-BE49-F238E27FC236}">
                <a16:creationId xmlns:a16="http://schemas.microsoft.com/office/drawing/2014/main" id="{F8482525-4672-4945-9590-F19A7258E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416261"/>
              </p:ext>
            </p:extLst>
          </p:nvPr>
        </p:nvGraphicFramePr>
        <p:xfrm>
          <a:off x="5601821" y="4292779"/>
          <a:ext cx="3137893" cy="1333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7893">
                  <a:extLst>
                    <a:ext uri="{9D8B030D-6E8A-4147-A177-3AD203B41FA5}">
                      <a16:colId xmlns:a16="http://schemas.microsoft.com/office/drawing/2014/main" val="949713121"/>
                    </a:ext>
                  </a:extLst>
                </a:gridCol>
              </a:tblGrid>
              <a:tr h="133349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22576"/>
                  </a:ext>
                </a:extLst>
              </a:tr>
            </a:tbl>
          </a:graphicData>
        </a:graphic>
      </p:graphicFrame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E8A2C41-0F35-440B-97EA-B71756648775}"/>
              </a:ext>
            </a:extLst>
          </p:cNvPr>
          <p:cNvCxnSpPr>
            <a:endCxn id="30" idx="1"/>
          </p:cNvCxnSpPr>
          <p:nvPr/>
        </p:nvCxnSpPr>
        <p:spPr>
          <a:xfrm flipV="1">
            <a:off x="4905333" y="3259079"/>
            <a:ext cx="696488" cy="238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0FD23A1-A4F0-4262-B908-AE6E18310192}"/>
              </a:ext>
            </a:extLst>
          </p:cNvPr>
          <p:cNvCxnSpPr>
            <a:endCxn id="33" idx="1"/>
          </p:cNvCxnSpPr>
          <p:nvPr/>
        </p:nvCxnSpPr>
        <p:spPr>
          <a:xfrm flipV="1">
            <a:off x="4905333" y="4959528"/>
            <a:ext cx="696488" cy="431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26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mp de blé">
            <a:extLst>
              <a:ext uri="{FF2B5EF4-FFF2-40B4-BE49-F238E27FC236}">
                <a16:creationId xmlns:a16="http://schemas.microsoft.com/office/drawing/2014/main" id="{7C4332C9-7A3C-4F84-89A5-16A37567C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r="5658" b="-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5" name="CustomShape 1"/>
          <p:cNvSpPr/>
          <p:nvPr/>
        </p:nvSpPr>
        <p:spPr>
          <a:xfrm>
            <a:off x="266600" y="4209808"/>
            <a:ext cx="7173771" cy="1249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strike="noStrike" spc="-1" dirty="0"/>
              <a:t>Séance 1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i="1" spc="-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strike="noStrike" spc="-1" dirty="0" err="1"/>
              <a:t>Trouver</a:t>
            </a:r>
            <a:r>
              <a:rPr lang="en-US" sz="2400" b="1" i="1" strike="noStrike" spc="-1" dirty="0"/>
              <a:t> une solution pour </a:t>
            </a:r>
            <a:r>
              <a:rPr lang="en-US" sz="2400" b="1" i="1" strike="noStrike" spc="-1" dirty="0" err="1"/>
              <a:t>répondre</a:t>
            </a:r>
            <a:r>
              <a:rPr lang="en-US" sz="2400" b="1" i="1" strike="noStrike" spc="-1" dirty="0"/>
              <a:t> à notre </a:t>
            </a:r>
            <a:r>
              <a:rPr lang="en-US" sz="2400" b="1" i="1" strike="noStrike" spc="-1" dirty="0" err="1"/>
              <a:t>problématique</a:t>
            </a:r>
            <a:r>
              <a:rPr lang="en-US" sz="2400" b="1" i="1" strike="noStrike" spc="-1" dirty="0"/>
              <a:t> en </a:t>
            </a:r>
            <a:r>
              <a:rPr lang="en-US" sz="2400" b="1" i="1" strike="noStrike" spc="-1" dirty="0" err="1"/>
              <a:t>réalisant</a:t>
            </a:r>
            <a:r>
              <a:rPr lang="en-US" sz="2400" b="1" i="1" strike="noStrike" spc="-1" dirty="0"/>
              <a:t> </a:t>
            </a:r>
            <a:r>
              <a:rPr lang="en-US" sz="2400" b="1" i="1" spc="-1" dirty="0"/>
              <a:t>un croquis avec les dimensions</a:t>
            </a:r>
            <a:endParaRPr lang="en-US" sz="2400" b="0" strike="noStrike" spc="-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strike="noStrike" spc="-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strike="noStrike" spc="-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</TotalTime>
  <Words>186</Words>
  <Application>Microsoft Office PowerPoint</Application>
  <PresentationFormat>Affichage à l'écran (4:3)</PresentationFormat>
  <Paragraphs>33</Paragraphs>
  <Slides>11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1er vidéo</vt:lpstr>
      <vt:lpstr>2eme vidéo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julien.delvallee</dc:creator>
  <dc:description/>
  <cp:lastModifiedBy>akim gueddoudj</cp:lastModifiedBy>
  <cp:revision>50</cp:revision>
  <dcterms:created xsi:type="dcterms:W3CDTF">2016-11-15T10:24:26Z</dcterms:created>
  <dcterms:modified xsi:type="dcterms:W3CDTF">2021-03-04T13:56:03Z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Hewlett-Packard Company</vt:lpwstr>
  </property>
  <property fmtid="{D5CDD505-2E9C-101B-9397-08002B2CF9AE}" pid="4" name="HiddenSlides">
    <vt:i4>1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26</vt:i4>
  </property>
</Properties>
</file>