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2" r:id="rId9"/>
    <p:sldId id="263" r:id="rId10"/>
    <p:sldId id="266" r:id="rId11"/>
    <p:sldId id="269" r:id="rId12"/>
    <p:sldId id="270" r:id="rId13"/>
    <p:sldId id="271" r:id="rId14"/>
    <p:sldId id="278" r:id="rId15"/>
    <p:sldId id="267" r:id="rId16"/>
    <p:sldId id="277" r:id="rId17"/>
    <p:sldId id="279" r:id="rId18"/>
    <p:sldId id="280" r:id="rId19"/>
    <p:sldId id="281" r:id="rId20"/>
    <p:sldId id="284" r:id="rId21"/>
    <p:sldId id="283" r:id="rId22"/>
    <p:sldId id="285" r:id="rId23"/>
    <p:sldId id="264" r:id="rId24"/>
    <p:sldId id="265" r:id="rId25"/>
    <p:sldId id="286" r:id="rId26"/>
    <p:sldId id="288" r:id="rId27"/>
    <p:sldId id="289" r:id="rId28"/>
    <p:sldId id="287" r:id="rId29"/>
    <p:sldId id="276"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8B703-6746-4170-DD66-DB5A8C9B8A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9F1D127-C426-FA3F-BBFE-8D7417959A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CFCD21D-957B-9986-8D4F-F1C15FCE697C}"/>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4BFA4C2E-5803-5306-5FE1-1FD705F794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21FEB7-6FCE-3AD0-7F4B-71A53E8C992B}"/>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3154384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7D627-7B1A-0BC3-33FC-29187AC1073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792FB42-F257-7294-61BD-E5503E374F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4C3B06-81AB-465A-DB66-F96429C8A56F}"/>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2EBE0E1D-F8FE-CE00-6029-AF16709C98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656D5C-98A8-1F90-DFD1-4900B70A39C3}"/>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374140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55E87E9-861A-6829-CD49-44432D2A22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86AC740-4DAF-61FA-4310-B0313E2AB51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1FB973-74B4-9AB0-4AD6-16C22F644BBD}"/>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2523CDC3-B6C0-2C83-1215-E2147C7649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9C1D910-E48C-AE72-A08C-E0A029A985B7}"/>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407494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4E6DFE-20F1-3568-5E2E-1573493CA7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D238C54-6AC4-1154-FDFF-1A43CD0C150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48216B-CEA4-169C-9E9B-EB69A6F1EB33}"/>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D60CC5E6-004F-0401-5F0B-4EDC53F99F5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D1AC56-982B-FC05-558B-BB1900A7DAAF}"/>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92628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500BCF-896E-7BA0-0317-C0951A52D95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FA832D9-17BA-A06C-0788-56423BFBB0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7220AAA-6E85-8B6D-D218-84EDBA3F45F0}"/>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46694009-C4D1-BD9E-9D23-B829D2B503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9FB8C3-A97E-7ECF-A15F-73D88B8CE5C5}"/>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370973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6680C-4E3F-36A8-D6C7-B60E7BF3DA3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EA78AE1-C1AA-4343-59FD-2A8D14BC5B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80ABDC5-004D-AF80-9A6E-0C984AE592F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47DD96A-99C0-57CE-5A64-127C63F1B035}"/>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D4C2D5E2-069F-81C3-173E-64A3319DAF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7DB68E-A328-8B97-CD33-6FCEA1B983DD}"/>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253694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78842-A6C9-C944-02CC-4D0AA977C9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44E4988-75CF-B6BA-E8E2-CDF8B5E11F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89EAE72-7F95-79BA-ED4C-3CDAA837EB1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C016C7-7FBB-66F5-624C-7094F19B1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6DF5409-239A-BEC8-2BA7-6A14BF662A9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41B289-5635-076E-49F8-774D420AA160}"/>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8" name="Espace réservé du pied de page 7">
            <a:extLst>
              <a:ext uri="{FF2B5EF4-FFF2-40B4-BE49-F238E27FC236}">
                <a16:creationId xmlns:a16="http://schemas.microsoft.com/office/drawing/2014/main" id="{3241553E-F2B9-5936-917D-3C9946A06FB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F47E3ED-E985-CEF4-B150-24032FC2B9A8}"/>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413321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978DD-3E03-FF9F-B9FF-114974E4DEF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125B0FD-B885-7E76-F251-0349A47DB850}"/>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4" name="Espace réservé du pied de page 3">
            <a:extLst>
              <a:ext uri="{FF2B5EF4-FFF2-40B4-BE49-F238E27FC236}">
                <a16:creationId xmlns:a16="http://schemas.microsoft.com/office/drawing/2014/main" id="{A425409A-13A1-C7EE-D223-DF56B35C72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2B4B400-273E-4DB0-1114-4525CF5DD45F}"/>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315786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E2FBF8-271A-9F3F-CC31-8E4586480DC4}"/>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3" name="Espace réservé du pied de page 2">
            <a:extLst>
              <a:ext uri="{FF2B5EF4-FFF2-40B4-BE49-F238E27FC236}">
                <a16:creationId xmlns:a16="http://schemas.microsoft.com/office/drawing/2014/main" id="{5B8504B4-A4CD-0FA0-0F8A-8319C38FE2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57AE233-2656-E613-9E87-C0AAE81E9D36}"/>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33449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1A6E5-F459-D9C3-E637-23B26393CC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79ABBBC-F7CA-9D2D-3728-08FFA5E7BD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AA5DADB-975B-73BF-F785-9B7DE73B8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BCC2C78-2E8C-A807-C059-DA95554002E0}"/>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55ADE92B-4FD5-C0BE-2E3B-A601205832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313351-907F-22E6-4E9C-CBAA24C62A65}"/>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11959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0E957-AF75-BB1B-44E8-D2248D9834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87A3CE2-1F65-3D9A-BF6D-99D98D1316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3CB3B05-0807-96C3-9ED4-FB5482EC8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AA904B-F24C-0057-821B-7EB4A49B4FD6}"/>
              </a:ext>
            </a:extLst>
          </p:cNvPr>
          <p:cNvSpPr>
            <a:spLocks noGrp="1"/>
          </p:cNvSpPr>
          <p:nvPr>
            <p:ph type="dt" sz="half" idx="10"/>
          </p:nvPr>
        </p:nvSpPr>
        <p:spPr/>
        <p:txBody>
          <a:bodyPr/>
          <a:lstStyle/>
          <a:p>
            <a:fld id="{5EADC7F4-9908-4D03-9F9B-E2A5B03CF2AA}" type="datetimeFigureOut">
              <a:rPr lang="fr-FR" smtClean="0"/>
              <a:t>06/11/2024</a:t>
            </a:fld>
            <a:endParaRPr lang="fr-FR"/>
          </a:p>
        </p:txBody>
      </p:sp>
      <p:sp>
        <p:nvSpPr>
          <p:cNvPr id="6" name="Espace réservé du pied de page 5">
            <a:extLst>
              <a:ext uri="{FF2B5EF4-FFF2-40B4-BE49-F238E27FC236}">
                <a16:creationId xmlns:a16="http://schemas.microsoft.com/office/drawing/2014/main" id="{90A4F6F0-8357-9E32-D3A9-F4C3170629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504B7E5-2DF2-959D-6F41-562244975B07}"/>
              </a:ext>
            </a:extLst>
          </p:cNvPr>
          <p:cNvSpPr>
            <a:spLocks noGrp="1"/>
          </p:cNvSpPr>
          <p:nvPr>
            <p:ph type="sldNum" sz="quarter" idx="12"/>
          </p:nvPr>
        </p:nvSpPr>
        <p:spPr/>
        <p:txBody>
          <a:bodyPr/>
          <a:lstStyle/>
          <a:p>
            <a:fld id="{CC70D467-C73E-43AE-83A4-FB15B2A21F07}" type="slidenum">
              <a:rPr lang="fr-FR" smtClean="0"/>
              <a:t>‹N°›</a:t>
            </a:fld>
            <a:endParaRPr lang="fr-FR"/>
          </a:p>
        </p:txBody>
      </p:sp>
    </p:spTree>
    <p:extLst>
      <p:ext uri="{BB962C8B-B14F-4D97-AF65-F5344CB8AC3E}">
        <p14:creationId xmlns:p14="http://schemas.microsoft.com/office/powerpoint/2010/main" val="17513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3A8750-DE0E-F2C7-86C4-BBC55119F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719A5C-1EC3-76F2-045E-F61001A52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41D857-EA89-044D-42A5-9E157CC72E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ADC7F4-9908-4D03-9F9B-E2A5B03CF2AA}" type="datetimeFigureOut">
              <a:rPr lang="fr-FR" smtClean="0"/>
              <a:t>06/11/2024</a:t>
            </a:fld>
            <a:endParaRPr lang="fr-FR"/>
          </a:p>
        </p:txBody>
      </p:sp>
      <p:sp>
        <p:nvSpPr>
          <p:cNvPr id="5" name="Espace réservé du pied de page 4">
            <a:extLst>
              <a:ext uri="{FF2B5EF4-FFF2-40B4-BE49-F238E27FC236}">
                <a16:creationId xmlns:a16="http://schemas.microsoft.com/office/drawing/2014/main" id="{82648536-973C-4C9F-8CF0-98C890249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7FC0459-84A0-CC9A-CDF5-E6B46D5D9D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70D467-C73E-43AE-83A4-FB15B2A21F07}" type="slidenum">
              <a:rPr lang="fr-FR" smtClean="0"/>
              <a:t>‹N°›</a:t>
            </a:fld>
            <a:endParaRPr lang="fr-FR"/>
          </a:p>
        </p:txBody>
      </p:sp>
    </p:spTree>
    <p:extLst>
      <p:ext uri="{BB962C8B-B14F-4D97-AF65-F5344CB8AC3E}">
        <p14:creationId xmlns:p14="http://schemas.microsoft.com/office/powerpoint/2010/main" val="235994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ZoneTexte 3">
            <a:extLst>
              <a:ext uri="{FF2B5EF4-FFF2-40B4-BE49-F238E27FC236}">
                <a16:creationId xmlns:a16="http://schemas.microsoft.com/office/drawing/2014/main" id="{066D66C3-000B-DD19-1DFD-ABC9AE3EE05F}"/>
              </a:ext>
            </a:extLst>
          </p:cNvPr>
          <p:cNvSpPr txBox="1"/>
          <p:nvPr/>
        </p:nvSpPr>
        <p:spPr>
          <a:xfrm>
            <a:off x="1217467" y="2828835"/>
            <a:ext cx="9757064" cy="1200329"/>
          </a:xfrm>
          <a:prstGeom prst="rect">
            <a:avLst/>
          </a:prstGeom>
          <a:noFill/>
        </p:spPr>
        <p:txBody>
          <a:bodyPr wrap="square" rtlCol="0">
            <a:spAutoFit/>
          </a:bodyPr>
          <a:lstStyle/>
          <a:p>
            <a:pPr algn="ctr"/>
            <a:r>
              <a:rPr lang="fr-FR" sz="4400" b="1" dirty="0">
                <a:latin typeface="Viner Hand ITC" panose="03070502030502020203" pitchFamily="66" charset="0"/>
                <a:cs typeface="Vijaya" panose="020B0502040204020203" pitchFamily="18" charset="0"/>
              </a:rPr>
              <a:t>Projet Robinson Crusoé</a:t>
            </a:r>
          </a:p>
          <a:p>
            <a:pPr algn="ctr"/>
            <a:r>
              <a:rPr lang="fr-FR" sz="2800" b="1" dirty="0">
                <a:solidFill>
                  <a:schemeClr val="accent6">
                    <a:lumMod val="50000"/>
                  </a:schemeClr>
                </a:solidFill>
                <a:latin typeface="Viner Hand ITC" panose="03070502030502020203" pitchFamily="66" charset="0"/>
                <a:cs typeface="Vijaya" panose="020B0502040204020203" pitchFamily="18" charset="0"/>
              </a:rPr>
              <a:t>Etape 1 : Explorer l’île</a:t>
            </a:r>
          </a:p>
        </p:txBody>
      </p:sp>
    </p:spTree>
    <p:extLst>
      <p:ext uri="{BB962C8B-B14F-4D97-AF65-F5344CB8AC3E}">
        <p14:creationId xmlns:p14="http://schemas.microsoft.com/office/powerpoint/2010/main" val="303062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705330"/>
            <a:ext cx="10524260" cy="1673022"/>
          </a:xfrm>
          <a:prstGeom prst="rect">
            <a:avLst/>
          </a:prstGeom>
          <a:noFill/>
        </p:spPr>
        <p:txBody>
          <a:bodyPr wrap="square" rtlCol="0">
            <a:spAutoFit/>
          </a:bodyPr>
          <a:lstStyle/>
          <a:p>
            <a:pPr>
              <a:lnSpc>
                <a:spcPct val="107000"/>
              </a:lnSpc>
              <a:spcAft>
                <a:spcPts val="800"/>
              </a:spcAft>
            </a:pPr>
            <a:r>
              <a:rPr lang="fr-FR" sz="4800" b="1" dirty="0">
                <a:latin typeface="Viner Hand ITC" panose="03070502030502020203" pitchFamily="66" charset="0"/>
                <a:cs typeface="Vijaya" panose="020B0502040204020203" pitchFamily="18" charset="0"/>
              </a:rPr>
              <a:t>Activité 2 : Mesure des paramètres de l’environnement.</a:t>
            </a:r>
          </a:p>
        </p:txBody>
      </p:sp>
    </p:spTree>
    <p:extLst>
      <p:ext uri="{BB962C8B-B14F-4D97-AF65-F5344CB8AC3E}">
        <p14:creationId xmlns:p14="http://schemas.microsoft.com/office/powerpoint/2010/main" val="921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descr="Une image contenant herbe, plein air, arbre, paysage&#10;&#10;Description générée automatiquement">
            <a:extLst>
              <a:ext uri="{FF2B5EF4-FFF2-40B4-BE49-F238E27FC236}">
                <a16:creationId xmlns:a16="http://schemas.microsoft.com/office/drawing/2014/main" id="{450DF253-7DDF-9FAA-3268-B2C5E5103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53" y="0"/>
            <a:ext cx="11109289" cy="6858000"/>
          </a:xfrm>
          <a:prstGeom prst="rect">
            <a:avLst/>
          </a:prstGeom>
        </p:spPr>
      </p:pic>
      <p:sp>
        <p:nvSpPr>
          <p:cNvPr id="5" name="Ellipse 4">
            <a:extLst>
              <a:ext uri="{FF2B5EF4-FFF2-40B4-BE49-F238E27FC236}">
                <a16:creationId xmlns:a16="http://schemas.microsoft.com/office/drawing/2014/main" id="{64ABA3D2-07A0-A097-C7F1-1F2869211650}"/>
              </a:ext>
            </a:extLst>
          </p:cNvPr>
          <p:cNvSpPr/>
          <p:nvPr/>
        </p:nvSpPr>
        <p:spPr>
          <a:xfrm flipH="1">
            <a:off x="6095998" y="6516547"/>
            <a:ext cx="45719" cy="167831"/>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81DFE83-C892-C1B6-4FCF-8FAFD3187D21}"/>
              </a:ext>
            </a:extLst>
          </p:cNvPr>
          <p:cNvSpPr txBox="1"/>
          <p:nvPr/>
        </p:nvSpPr>
        <p:spPr>
          <a:xfrm>
            <a:off x="6223319" y="6270569"/>
            <a:ext cx="1520144" cy="369332"/>
          </a:xfrm>
          <a:prstGeom prst="rect">
            <a:avLst/>
          </a:prstGeom>
          <a:noFill/>
        </p:spPr>
        <p:txBody>
          <a:bodyPr wrap="square" rtlCol="0">
            <a:spAutoFit/>
          </a:bodyPr>
          <a:lstStyle/>
          <a:p>
            <a:r>
              <a:rPr lang="fr-FR" b="1" dirty="0">
                <a:solidFill>
                  <a:schemeClr val="bg1"/>
                </a:solidFill>
              </a:rPr>
              <a:t>Milieu 1</a:t>
            </a:r>
          </a:p>
        </p:txBody>
      </p:sp>
      <p:sp>
        <p:nvSpPr>
          <p:cNvPr id="7" name="ZoneTexte 6">
            <a:extLst>
              <a:ext uri="{FF2B5EF4-FFF2-40B4-BE49-F238E27FC236}">
                <a16:creationId xmlns:a16="http://schemas.microsoft.com/office/drawing/2014/main" id="{5E2FEFCD-03D4-C46F-0732-503587411CC3}"/>
              </a:ext>
            </a:extLst>
          </p:cNvPr>
          <p:cNvSpPr txBox="1"/>
          <p:nvPr/>
        </p:nvSpPr>
        <p:spPr>
          <a:xfrm>
            <a:off x="3100808" y="5762737"/>
            <a:ext cx="2581154" cy="1015663"/>
          </a:xfrm>
          <a:prstGeom prst="rect">
            <a:avLst/>
          </a:prstGeom>
          <a:noFill/>
        </p:spPr>
        <p:txBody>
          <a:bodyPr wrap="square" rtlCol="0">
            <a:spAutoFit/>
          </a:bodyPr>
          <a:lstStyle/>
          <a:p>
            <a:r>
              <a:rPr lang="fr-FR" sz="2000" b="1" dirty="0">
                <a:solidFill>
                  <a:schemeClr val="bg1"/>
                </a:solidFill>
              </a:rPr>
              <a:t>Hygromètre : 80 %</a:t>
            </a:r>
          </a:p>
          <a:p>
            <a:r>
              <a:rPr lang="fr-FR" sz="2000" b="1" dirty="0">
                <a:solidFill>
                  <a:schemeClr val="bg1"/>
                </a:solidFill>
              </a:rPr>
              <a:t>Luxmètre : 500 lux</a:t>
            </a:r>
          </a:p>
          <a:p>
            <a:r>
              <a:rPr lang="fr-FR" sz="2000" b="1" dirty="0">
                <a:solidFill>
                  <a:schemeClr val="bg1"/>
                </a:solidFill>
              </a:rPr>
              <a:t>Température : 17°C</a:t>
            </a:r>
          </a:p>
        </p:txBody>
      </p:sp>
    </p:spTree>
    <p:extLst>
      <p:ext uri="{BB962C8B-B14F-4D97-AF65-F5344CB8AC3E}">
        <p14:creationId xmlns:p14="http://schemas.microsoft.com/office/powerpoint/2010/main" val="364362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descr="Une image contenant herbe, plein air, arbre, paysage&#10;&#10;Description générée automatiquement">
            <a:extLst>
              <a:ext uri="{FF2B5EF4-FFF2-40B4-BE49-F238E27FC236}">
                <a16:creationId xmlns:a16="http://schemas.microsoft.com/office/drawing/2014/main" id="{450DF253-7DDF-9FAA-3268-B2C5E5103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55" y="0"/>
            <a:ext cx="11109289" cy="6858000"/>
          </a:xfrm>
          <a:prstGeom prst="rect">
            <a:avLst/>
          </a:prstGeom>
        </p:spPr>
      </p:pic>
      <p:sp>
        <p:nvSpPr>
          <p:cNvPr id="5" name="Ellipse 4">
            <a:extLst>
              <a:ext uri="{FF2B5EF4-FFF2-40B4-BE49-F238E27FC236}">
                <a16:creationId xmlns:a16="http://schemas.microsoft.com/office/drawing/2014/main" id="{64ABA3D2-07A0-A097-C7F1-1F2869211650}"/>
              </a:ext>
            </a:extLst>
          </p:cNvPr>
          <p:cNvSpPr/>
          <p:nvPr/>
        </p:nvSpPr>
        <p:spPr>
          <a:xfrm>
            <a:off x="7161449" y="3834106"/>
            <a:ext cx="45719" cy="20545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81DFE83-C892-C1B6-4FCF-8FAFD3187D21}"/>
              </a:ext>
            </a:extLst>
          </p:cNvPr>
          <p:cNvSpPr txBox="1"/>
          <p:nvPr/>
        </p:nvSpPr>
        <p:spPr>
          <a:xfrm>
            <a:off x="7207168" y="3791237"/>
            <a:ext cx="1520144" cy="369332"/>
          </a:xfrm>
          <a:prstGeom prst="rect">
            <a:avLst/>
          </a:prstGeom>
          <a:noFill/>
        </p:spPr>
        <p:txBody>
          <a:bodyPr wrap="square" rtlCol="0">
            <a:spAutoFit/>
          </a:bodyPr>
          <a:lstStyle/>
          <a:p>
            <a:r>
              <a:rPr lang="fr-FR" b="1" dirty="0">
                <a:solidFill>
                  <a:schemeClr val="bg1"/>
                </a:solidFill>
              </a:rPr>
              <a:t>Milieu 2</a:t>
            </a:r>
          </a:p>
        </p:txBody>
      </p:sp>
      <p:sp>
        <p:nvSpPr>
          <p:cNvPr id="7" name="ZoneTexte 6">
            <a:extLst>
              <a:ext uri="{FF2B5EF4-FFF2-40B4-BE49-F238E27FC236}">
                <a16:creationId xmlns:a16="http://schemas.microsoft.com/office/drawing/2014/main" id="{5E2FEFCD-03D4-C46F-0732-503587411CC3}"/>
              </a:ext>
            </a:extLst>
          </p:cNvPr>
          <p:cNvSpPr txBox="1"/>
          <p:nvPr/>
        </p:nvSpPr>
        <p:spPr>
          <a:xfrm>
            <a:off x="4375230" y="3428999"/>
            <a:ext cx="2851232" cy="1015663"/>
          </a:xfrm>
          <a:prstGeom prst="rect">
            <a:avLst/>
          </a:prstGeom>
          <a:noFill/>
        </p:spPr>
        <p:txBody>
          <a:bodyPr wrap="square" rtlCol="0">
            <a:spAutoFit/>
          </a:bodyPr>
          <a:lstStyle/>
          <a:p>
            <a:r>
              <a:rPr lang="fr-FR" sz="2000" b="1" dirty="0">
                <a:solidFill>
                  <a:schemeClr val="bg1"/>
                </a:solidFill>
              </a:rPr>
              <a:t>Hygromètre : 50 %</a:t>
            </a:r>
          </a:p>
          <a:p>
            <a:r>
              <a:rPr lang="fr-FR" sz="2000" b="1" dirty="0">
                <a:solidFill>
                  <a:schemeClr val="bg1"/>
                </a:solidFill>
              </a:rPr>
              <a:t>Luxmètre : 50 000 lux</a:t>
            </a:r>
          </a:p>
          <a:p>
            <a:r>
              <a:rPr lang="fr-FR" sz="2000" b="1" dirty="0">
                <a:solidFill>
                  <a:schemeClr val="bg1"/>
                </a:solidFill>
              </a:rPr>
              <a:t>Température : 19°C</a:t>
            </a:r>
          </a:p>
        </p:txBody>
      </p:sp>
    </p:spTree>
    <p:extLst>
      <p:ext uri="{BB962C8B-B14F-4D97-AF65-F5344CB8AC3E}">
        <p14:creationId xmlns:p14="http://schemas.microsoft.com/office/powerpoint/2010/main" val="141712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descr="Une image contenant herbe, plein air, arbre, paysage&#10;&#10;Description générée automatiquement">
            <a:extLst>
              <a:ext uri="{FF2B5EF4-FFF2-40B4-BE49-F238E27FC236}">
                <a16:creationId xmlns:a16="http://schemas.microsoft.com/office/drawing/2014/main" id="{450DF253-7DDF-9FAA-3268-B2C5E5103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55" y="0"/>
            <a:ext cx="11109289" cy="6858000"/>
          </a:xfrm>
          <a:prstGeom prst="rect">
            <a:avLst/>
          </a:prstGeom>
        </p:spPr>
      </p:pic>
      <p:sp>
        <p:nvSpPr>
          <p:cNvPr id="5" name="Ellipse 4">
            <a:extLst>
              <a:ext uri="{FF2B5EF4-FFF2-40B4-BE49-F238E27FC236}">
                <a16:creationId xmlns:a16="http://schemas.microsoft.com/office/drawing/2014/main" id="{64ABA3D2-07A0-A097-C7F1-1F2869211650}"/>
              </a:ext>
            </a:extLst>
          </p:cNvPr>
          <p:cNvSpPr/>
          <p:nvPr/>
        </p:nvSpPr>
        <p:spPr>
          <a:xfrm>
            <a:off x="9187018" y="3428999"/>
            <a:ext cx="45719" cy="205450"/>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781DFE83-C892-C1B6-4FCF-8FAFD3187D21}"/>
              </a:ext>
            </a:extLst>
          </p:cNvPr>
          <p:cNvSpPr txBox="1"/>
          <p:nvPr/>
        </p:nvSpPr>
        <p:spPr>
          <a:xfrm>
            <a:off x="8678481" y="3634449"/>
            <a:ext cx="1520144" cy="369332"/>
          </a:xfrm>
          <a:prstGeom prst="rect">
            <a:avLst/>
          </a:prstGeom>
          <a:noFill/>
        </p:spPr>
        <p:txBody>
          <a:bodyPr wrap="square" rtlCol="0">
            <a:spAutoFit/>
          </a:bodyPr>
          <a:lstStyle/>
          <a:p>
            <a:r>
              <a:rPr lang="fr-FR" b="1" dirty="0">
                <a:solidFill>
                  <a:schemeClr val="bg1"/>
                </a:solidFill>
              </a:rPr>
              <a:t>Milieu 3</a:t>
            </a:r>
          </a:p>
        </p:txBody>
      </p:sp>
      <p:sp>
        <p:nvSpPr>
          <p:cNvPr id="7" name="ZoneTexte 6">
            <a:extLst>
              <a:ext uri="{FF2B5EF4-FFF2-40B4-BE49-F238E27FC236}">
                <a16:creationId xmlns:a16="http://schemas.microsoft.com/office/drawing/2014/main" id="{5E2FEFCD-03D4-C46F-0732-503587411CC3}"/>
              </a:ext>
            </a:extLst>
          </p:cNvPr>
          <p:cNvSpPr txBox="1"/>
          <p:nvPr/>
        </p:nvSpPr>
        <p:spPr>
          <a:xfrm>
            <a:off x="5794431" y="3126617"/>
            <a:ext cx="2851232" cy="1015663"/>
          </a:xfrm>
          <a:prstGeom prst="rect">
            <a:avLst/>
          </a:prstGeom>
          <a:noFill/>
        </p:spPr>
        <p:txBody>
          <a:bodyPr wrap="square" rtlCol="0">
            <a:spAutoFit/>
          </a:bodyPr>
          <a:lstStyle/>
          <a:p>
            <a:r>
              <a:rPr lang="fr-FR" sz="2000" b="1" dirty="0">
                <a:solidFill>
                  <a:schemeClr val="bg1"/>
                </a:solidFill>
              </a:rPr>
              <a:t>Hygromètre : 55 %</a:t>
            </a:r>
          </a:p>
          <a:p>
            <a:r>
              <a:rPr lang="fr-FR" sz="2000" b="1" dirty="0">
                <a:solidFill>
                  <a:schemeClr val="bg1"/>
                </a:solidFill>
              </a:rPr>
              <a:t>Luxmètre : 25 000 lux</a:t>
            </a:r>
          </a:p>
          <a:p>
            <a:r>
              <a:rPr lang="fr-FR" sz="2000" b="1" dirty="0">
                <a:solidFill>
                  <a:schemeClr val="bg1"/>
                </a:solidFill>
              </a:rPr>
              <a:t>Température : 18.6°C</a:t>
            </a:r>
          </a:p>
        </p:txBody>
      </p:sp>
    </p:spTree>
    <p:extLst>
      <p:ext uri="{BB962C8B-B14F-4D97-AF65-F5344CB8AC3E}">
        <p14:creationId xmlns:p14="http://schemas.microsoft.com/office/powerpoint/2010/main" val="262767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descr="Une image contenant texte, plein air, écriture manuscrite, arbre&#10;&#10;Description générée automatiquement">
            <a:extLst>
              <a:ext uri="{FF2B5EF4-FFF2-40B4-BE49-F238E27FC236}">
                <a16:creationId xmlns:a16="http://schemas.microsoft.com/office/drawing/2014/main" id="{2EA15F07-6E8A-3D1C-1DED-26E62B2F6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944" y="503959"/>
            <a:ext cx="7800109" cy="5850082"/>
          </a:xfrm>
          <a:prstGeom prst="rect">
            <a:avLst/>
          </a:prstGeom>
        </p:spPr>
      </p:pic>
    </p:spTree>
    <p:extLst>
      <p:ext uri="{BB962C8B-B14F-4D97-AF65-F5344CB8AC3E}">
        <p14:creationId xmlns:p14="http://schemas.microsoft.com/office/powerpoint/2010/main" val="1688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1384658"/>
            <a:ext cx="10524260" cy="4626779"/>
          </a:xfrm>
          <a:prstGeom prst="rect">
            <a:avLst/>
          </a:prstGeom>
          <a:noFill/>
        </p:spPr>
        <p:txBody>
          <a:bodyPr wrap="square" rtlCol="0">
            <a:spAutoFit/>
          </a:bodyPr>
          <a:lstStyle/>
          <a:p>
            <a:pPr algn="ctr">
              <a:lnSpc>
                <a:spcPct val="107000"/>
              </a:lnSpc>
              <a:spcAft>
                <a:spcPts val="800"/>
              </a:spcAft>
            </a:pPr>
            <a:r>
              <a:rPr lang="fr-FR" sz="2800" b="1" dirty="0">
                <a:solidFill>
                  <a:srgbClr val="FF0000"/>
                </a:solidFill>
                <a:latin typeface="Comic Sans MS" panose="030F0702030302020204" pitchFamily="66" charset="0"/>
              </a:rPr>
              <a:t>Bilan : Des appareils permettent de mesurer les paramètres de l'environnement :</a:t>
            </a:r>
          </a:p>
          <a:p>
            <a:pPr marL="457200" indent="-457200" algn="ctr">
              <a:lnSpc>
                <a:spcPct val="107000"/>
              </a:lnSpc>
              <a:spcAft>
                <a:spcPts val="800"/>
              </a:spcAft>
              <a:buFontTx/>
              <a:buChar char="-"/>
            </a:pPr>
            <a:r>
              <a:rPr lang="fr-FR" sz="2800" b="1" dirty="0">
                <a:solidFill>
                  <a:srgbClr val="FF0000"/>
                </a:solidFill>
                <a:latin typeface="Comic Sans MS" panose="030F0702030302020204" pitchFamily="66" charset="0"/>
              </a:rPr>
              <a:t>Le thermomètre permet de mesurer la température en °C</a:t>
            </a:r>
          </a:p>
          <a:p>
            <a:pPr marL="457200" indent="-457200" algn="ctr">
              <a:lnSpc>
                <a:spcPct val="107000"/>
              </a:lnSpc>
              <a:spcAft>
                <a:spcPts val="800"/>
              </a:spcAft>
              <a:buFontTx/>
              <a:buChar char="-"/>
            </a:pPr>
            <a:r>
              <a:rPr lang="fr-FR" sz="2800" b="1" dirty="0">
                <a:solidFill>
                  <a:srgbClr val="FF0000"/>
                </a:solidFill>
                <a:latin typeface="Comic Sans MS" panose="030F0702030302020204" pitchFamily="66" charset="0"/>
              </a:rPr>
              <a:t>Le luxmètre permet de mesurer la luminosité (ou l'éclairement) en Lux</a:t>
            </a:r>
          </a:p>
          <a:p>
            <a:pPr marL="457200" indent="-457200" algn="ctr">
              <a:lnSpc>
                <a:spcPct val="107000"/>
              </a:lnSpc>
              <a:spcAft>
                <a:spcPts val="800"/>
              </a:spcAft>
              <a:buFontTx/>
              <a:buChar char="-"/>
            </a:pPr>
            <a:r>
              <a:rPr lang="fr-FR" sz="2800" b="1" dirty="0">
                <a:solidFill>
                  <a:srgbClr val="FF0000"/>
                </a:solidFill>
                <a:latin typeface="Comic Sans MS" panose="030F0702030302020204" pitchFamily="66" charset="0"/>
              </a:rPr>
              <a:t>l'hygromètre permet de mesurer l'humidité en %. </a:t>
            </a:r>
          </a:p>
          <a:p>
            <a:pPr algn="ctr">
              <a:lnSpc>
                <a:spcPct val="107000"/>
              </a:lnSpc>
              <a:spcAft>
                <a:spcPts val="800"/>
              </a:spcAft>
            </a:pPr>
            <a:r>
              <a:rPr lang="fr-FR" sz="2800" b="1" dirty="0">
                <a:solidFill>
                  <a:srgbClr val="FF0000"/>
                </a:solidFill>
                <a:latin typeface="Comic Sans MS" panose="030F0702030302020204" pitchFamily="66" charset="0"/>
                <a:cs typeface="Vijaya" panose="020B0502040204020203" pitchFamily="18" charset="0"/>
              </a:rPr>
              <a:t>Les paramètres d</a:t>
            </a:r>
            <a:r>
              <a:rPr lang="fr-FR" sz="2800" b="1" dirty="0">
                <a:solidFill>
                  <a:srgbClr val="FF0000"/>
                </a:solidFill>
                <a:latin typeface="Comic Sans MS" panose="030F0702030302020204" pitchFamily="66" charset="0"/>
              </a:rPr>
              <a:t>es milieux de vie varient selon l’heure, la météo et les saisons. </a:t>
            </a:r>
            <a:endParaRPr lang="fr-FR" sz="2800" b="1" dirty="0">
              <a:solidFill>
                <a:srgbClr val="FF0000"/>
              </a:solidFill>
              <a:latin typeface="Comic Sans MS" panose="030F0702030302020204" pitchFamily="66" charset="0"/>
              <a:cs typeface="Vijaya" panose="020B0502040204020203" pitchFamily="18" charset="0"/>
            </a:endParaRPr>
          </a:p>
        </p:txBody>
      </p:sp>
    </p:spTree>
    <p:extLst>
      <p:ext uri="{BB962C8B-B14F-4D97-AF65-F5344CB8AC3E}">
        <p14:creationId xmlns:p14="http://schemas.microsoft.com/office/powerpoint/2010/main" val="16066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01946" y="1652338"/>
            <a:ext cx="10588108" cy="5039585"/>
          </a:xfrm>
          <a:prstGeom prst="rect">
            <a:avLst/>
          </a:prstGeom>
          <a:noFill/>
        </p:spPr>
        <p:txBody>
          <a:bodyPr wrap="square" rtlCol="0">
            <a:spAutoFit/>
          </a:bodyPr>
          <a:lstStyle/>
          <a:p>
            <a:pPr>
              <a:lnSpc>
                <a:spcPct val="107000"/>
              </a:lnSpc>
              <a:spcAft>
                <a:spcPts val="800"/>
              </a:spcAft>
            </a:pPr>
            <a:r>
              <a:rPr lang="fr-FR" sz="4800" b="1" dirty="0">
                <a:solidFill>
                  <a:schemeClr val="accent6"/>
                </a:solidFill>
                <a:latin typeface="Viner Hand ITC" panose="03070502030502020203" pitchFamily="66" charset="0"/>
                <a:cs typeface="Vijaya" panose="020B0502040204020203" pitchFamily="18" charset="0"/>
              </a:rPr>
              <a:t>b. La répartitions des cloportes et des pyrrhocores. </a:t>
            </a:r>
          </a:p>
          <a:p>
            <a:pPr>
              <a:lnSpc>
                <a:spcPct val="107000"/>
              </a:lnSpc>
              <a:spcAft>
                <a:spcPts val="800"/>
              </a:spcAft>
            </a:pPr>
            <a:endParaRPr lang="fr-FR" sz="4800" b="1" dirty="0">
              <a:latin typeface="Viner Hand ITC" panose="03070502030502020203" pitchFamily="66" charset="0"/>
              <a:cs typeface="Vijaya" panose="020B0502040204020203" pitchFamily="18" charset="0"/>
            </a:endParaRPr>
          </a:p>
          <a:p>
            <a:pPr>
              <a:lnSpc>
                <a:spcPct val="107000"/>
              </a:lnSpc>
              <a:spcAft>
                <a:spcPts val="800"/>
              </a:spcAft>
            </a:pPr>
            <a:r>
              <a:rPr lang="fr-FR" sz="4800" b="1" dirty="0">
                <a:latin typeface="Viner Hand ITC" panose="03070502030502020203" pitchFamily="66" charset="0"/>
                <a:cs typeface="Vijaya" panose="020B0502040204020203" pitchFamily="18" charset="0"/>
              </a:rPr>
              <a:t>Activité 3 : La répartition des cloportes et des pyrrhocores dans l’environnement.</a:t>
            </a:r>
          </a:p>
        </p:txBody>
      </p:sp>
    </p:spTree>
    <p:extLst>
      <p:ext uri="{BB962C8B-B14F-4D97-AF65-F5344CB8AC3E}">
        <p14:creationId xmlns:p14="http://schemas.microsoft.com/office/powerpoint/2010/main" val="1704366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079816"/>
            <a:ext cx="10524260" cy="2698367"/>
          </a:xfrm>
          <a:prstGeom prst="rect">
            <a:avLst/>
          </a:prstGeom>
          <a:noFill/>
        </p:spPr>
        <p:txBody>
          <a:bodyPr wrap="square" rtlCol="0">
            <a:spAutoFit/>
          </a:bodyPr>
          <a:lstStyle/>
          <a:p>
            <a:pPr>
              <a:lnSpc>
                <a:spcPct val="107000"/>
              </a:lnSpc>
              <a:spcAft>
                <a:spcPts val="800"/>
              </a:spcAft>
            </a:pPr>
            <a:r>
              <a:rPr lang="fr-FR" sz="3200" b="1" dirty="0">
                <a:latin typeface="Comic Sans MS" panose="030F0702030302020204" pitchFamily="66" charset="0"/>
              </a:rPr>
              <a:t>Une hypothèse est une idée ou une proposition que l'on formule pour expliquer un phénomène. Elle doit être testée par des expériences ou des observations pour vérifier si elle est vraie ou fausse.</a:t>
            </a:r>
            <a:endParaRPr lang="fr-FR" sz="3200" b="1" dirty="0">
              <a:latin typeface="Comic Sans MS" panose="030F0702030302020204" pitchFamily="66" charset="0"/>
              <a:cs typeface="Vijaya" panose="020B0502040204020203" pitchFamily="18" charset="0"/>
            </a:endParaRPr>
          </a:p>
        </p:txBody>
      </p:sp>
    </p:spTree>
    <p:extLst>
      <p:ext uri="{BB962C8B-B14F-4D97-AF65-F5344CB8AC3E}">
        <p14:creationId xmlns:p14="http://schemas.microsoft.com/office/powerpoint/2010/main" val="2187668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079816"/>
            <a:ext cx="10524260" cy="2903552"/>
          </a:xfrm>
          <a:prstGeom prst="rect">
            <a:avLst/>
          </a:prstGeom>
          <a:noFill/>
        </p:spPr>
        <p:txBody>
          <a:bodyPr wrap="square" rtlCol="0">
            <a:spAutoFit/>
          </a:bodyPr>
          <a:lstStyle/>
          <a:p>
            <a:pPr>
              <a:lnSpc>
                <a:spcPct val="107000"/>
              </a:lnSpc>
              <a:spcAft>
                <a:spcPts val="800"/>
              </a:spcAft>
            </a:pPr>
            <a:r>
              <a:rPr lang="fr-FR" sz="3200" b="1" dirty="0">
                <a:latin typeface="Comic Sans MS" panose="030F0702030302020204" pitchFamily="66" charset="0"/>
              </a:rPr>
              <a:t>Notre problème : Comment les êtres vivants sont répartis dans l’environnement ? (exemple des cloportes et des pyrrhocores)</a:t>
            </a:r>
          </a:p>
          <a:p>
            <a:pPr>
              <a:lnSpc>
                <a:spcPct val="107000"/>
              </a:lnSpc>
              <a:spcAft>
                <a:spcPts val="800"/>
              </a:spcAft>
            </a:pPr>
            <a:endParaRPr lang="fr-FR" sz="3200" b="1" dirty="0">
              <a:latin typeface="Comic Sans MS" panose="030F0702030302020204" pitchFamily="66" charset="0"/>
            </a:endParaRPr>
          </a:p>
          <a:p>
            <a:pPr>
              <a:lnSpc>
                <a:spcPct val="107000"/>
              </a:lnSpc>
              <a:spcAft>
                <a:spcPts val="800"/>
              </a:spcAft>
            </a:pPr>
            <a:r>
              <a:rPr lang="fr-FR" sz="3200" b="1" dirty="0">
                <a:latin typeface="Comic Sans MS" panose="030F0702030302020204" pitchFamily="66" charset="0"/>
              </a:rPr>
              <a:t>Notre hypothèse : </a:t>
            </a:r>
            <a:endParaRPr lang="fr-FR" sz="3200" b="1" dirty="0">
              <a:latin typeface="Comic Sans MS" panose="030F0702030302020204" pitchFamily="66" charset="0"/>
              <a:cs typeface="Vijaya" panose="020B0502040204020203" pitchFamily="18" charset="0"/>
            </a:endParaRPr>
          </a:p>
        </p:txBody>
      </p:sp>
    </p:spTree>
    <p:extLst>
      <p:ext uri="{BB962C8B-B14F-4D97-AF65-F5344CB8AC3E}">
        <p14:creationId xmlns:p14="http://schemas.microsoft.com/office/powerpoint/2010/main" val="310753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3133694"/>
            <a:ext cx="10524260" cy="590611"/>
          </a:xfrm>
          <a:prstGeom prst="rect">
            <a:avLst/>
          </a:prstGeom>
          <a:noFill/>
        </p:spPr>
        <p:txBody>
          <a:bodyPr wrap="square" rtlCol="0">
            <a:spAutoFit/>
          </a:bodyPr>
          <a:lstStyle/>
          <a:p>
            <a:pPr algn="ctr">
              <a:lnSpc>
                <a:spcPct val="107000"/>
              </a:lnSpc>
              <a:spcAft>
                <a:spcPts val="800"/>
              </a:spcAft>
            </a:pPr>
            <a:r>
              <a:rPr lang="fr-FR" sz="3200" b="1" dirty="0">
                <a:latin typeface="Comic Sans MS" panose="030F0702030302020204" pitchFamily="66" charset="0"/>
              </a:rPr>
              <a:t>Passons aux expériences. </a:t>
            </a:r>
            <a:r>
              <a:rPr lang="fr-FR" sz="3200" b="1" dirty="0">
                <a:latin typeface="Comic Sans MS" panose="030F0702030302020204" pitchFamily="66" charset="0"/>
                <a:sym typeface="Wingdings" panose="05000000000000000000" pitchFamily="2" charset="2"/>
              </a:rPr>
              <a:t> Ordinateur</a:t>
            </a:r>
            <a:endParaRPr lang="fr-FR" sz="3200" b="1" dirty="0">
              <a:latin typeface="Comic Sans MS" panose="030F0702030302020204" pitchFamily="66" charset="0"/>
            </a:endParaRPr>
          </a:p>
        </p:txBody>
      </p:sp>
    </p:spTree>
    <p:extLst>
      <p:ext uri="{BB962C8B-B14F-4D97-AF65-F5344CB8AC3E}">
        <p14:creationId xmlns:p14="http://schemas.microsoft.com/office/powerpoint/2010/main" val="122214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1217468" y="2288508"/>
            <a:ext cx="9757064" cy="3600986"/>
          </a:xfrm>
          <a:prstGeom prst="rect">
            <a:avLst/>
          </a:prstGeom>
          <a:noFill/>
        </p:spPr>
        <p:txBody>
          <a:bodyPr wrap="square" rtlCol="0">
            <a:spAutoFit/>
          </a:bodyPr>
          <a:lstStyle/>
          <a:p>
            <a:pPr algn="ctr"/>
            <a:r>
              <a:rPr lang="fr-FR" sz="4400" b="1" u="sng" dirty="0">
                <a:solidFill>
                  <a:srgbClr val="C00000"/>
                </a:solidFill>
                <a:latin typeface="Viner Hand ITC" panose="03070502030502020203" pitchFamily="66" charset="0"/>
                <a:cs typeface="Vijaya" panose="020B0502040204020203" pitchFamily="18" charset="0"/>
              </a:rPr>
              <a:t>Chapitre 1 : L’environnement proche, l’île Denis Saurat</a:t>
            </a:r>
          </a:p>
          <a:p>
            <a:pPr algn="ctr"/>
            <a:endParaRPr lang="fr-FR" sz="2800" b="1" dirty="0">
              <a:solidFill>
                <a:schemeClr val="accent6">
                  <a:lumMod val="75000"/>
                </a:schemeClr>
              </a:solidFill>
              <a:latin typeface="Viner Hand ITC" panose="03070502030502020203" pitchFamily="66" charset="0"/>
            </a:endParaRPr>
          </a:p>
          <a:p>
            <a:pPr algn="ctr"/>
            <a:r>
              <a:rPr lang="fr-FR" sz="2800" b="1" dirty="0">
                <a:solidFill>
                  <a:schemeClr val="accent6">
                    <a:lumMod val="75000"/>
                  </a:schemeClr>
                </a:solidFill>
                <a:latin typeface="Viner Hand ITC" panose="03070502030502020203" pitchFamily="66" charset="0"/>
              </a:rPr>
              <a:t>De quoi est composé mon environnement proche ? Quels sont les impacts des activités humaines sur l’environnement ? </a:t>
            </a:r>
          </a:p>
          <a:p>
            <a:pPr algn="ctr"/>
            <a:endParaRPr lang="fr-FR" sz="2800" b="1" u="sng" dirty="0">
              <a:solidFill>
                <a:srgbClr val="C00000"/>
              </a:solidFill>
              <a:latin typeface="Viner Hand ITC" panose="03070502030502020203" pitchFamily="66" charset="0"/>
              <a:cs typeface="Vijaya" panose="020B0502040204020203" pitchFamily="18" charset="0"/>
            </a:endParaRPr>
          </a:p>
        </p:txBody>
      </p:sp>
    </p:spTree>
    <p:extLst>
      <p:ext uri="{BB962C8B-B14F-4D97-AF65-F5344CB8AC3E}">
        <p14:creationId xmlns:p14="http://schemas.microsoft.com/office/powerpoint/2010/main" val="3897438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1196739"/>
            <a:ext cx="10524260" cy="4586961"/>
          </a:xfrm>
          <a:prstGeom prst="rect">
            <a:avLst/>
          </a:prstGeom>
          <a:noFill/>
        </p:spPr>
        <p:txBody>
          <a:bodyPr wrap="square" rtlCol="0">
            <a:spAutoFit/>
          </a:bodyPr>
          <a:lstStyle/>
          <a:p>
            <a:pPr>
              <a:lnSpc>
                <a:spcPct val="107000"/>
              </a:lnSpc>
              <a:spcAft>
                <a:spcPts val="800"/>
              </a:spcAft>
            </a:pPr>
            <a:r>
              <a:rPr lang="fr-FR" sz="3200" b="1" dirty="0">
                <a:latin typeface="Comic Sans MS" panose="030F0702030302020204" pitchFamily="66" charset="0"/>
              </a:rPr>
              <a:t>Correction activité 3 : </a:t>
            </a:r>
          </a:p>
          <a:p>
            <a:pPr>
              <a:lnSpc>
                <a:spcPct val="107000"/>
              </a:lnSpc>
              <a:spcAft>
                <a:spcPts val="800"/>
              </a:spcAft>
            </a:pPr>
            <a:r>
              <a:rPr lang="fr-FR" sz="3200" b="1" dirty="0">
                <a:latin typeface="Comic Sans MS" panose="030F0702030302020204" pitchFamily="66" charset="0"/>
              </a:rPr>
              <a:t>Les pyrrhocores vivent _____________________</a:t>
            </a:r>
          </a:p>
          <a:p>
            <a:pPr>
              <a:lnSpc>
                <a:spcPct val="107000"/>
              </a:lnSpc>
              <a:spcAft>
                <a:spcPts val="800"/>
              </a:spcAft>
            </a:pPr>
            <a:r>
              <a:rPr lang="fr-FR" sz="3200" b="1" dirty="0">
                <a:latin typeface="Comic Sans MS" panose="030F0702030302020204" pitchFamily="66" charset="0"/>
              </a:rPr>
              <a:t>_______________________________________________________________________________</a:t>
            </a:r>
          </a:p>
          <a:p>
            <a:pPr>
              <a:lnSpc>
                <a:spcPct val="107000"/>
              </a:lnSpc>
              <a:spcAft>
                <a:spcPts val="800"/>
              </a:spcAft>
            </a:pPr>
            <a:r>
              <a:rPr lang="fr-FR" sz="3200" b="1" dirty="0">
                <a:latin typeface="Comic Sans MS" panose="030F0702030302020204" pitchFamily="66" charset="0"/>
              </a:rPr>
              <a:t>Les cloportes vivent ________________________________________________________________________________________________________________________</a:t>
            </a:r>
          </a:p>
        </p:txBody>
      </p:sp>
    </p:spTree>
    <p:extLst>
      <p:ext uri="{BB962C8B-B14F-4D97-AF65-F5344CB8AC3E}">
        <p14:creationId xmlns:p14="http://schemas.microsoft.com/office/powerpoint/2010/main" val="208122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1196739"/>
            <a:ext cx="10524260" cy="4060022"/>
          </a:xfrm>
          <a:prstGeom prst="rect">
            <a:avLst/>
          </a:prstGeom>
          <a:noFill/>
        </p:spPr>
        <p:txBody>
          <a:bodyPr wrap="square" rtlCol="0">
            <a:spAutoFit/>
          </a:bodyPr>
          <a:lstStyle/>
          <a:p>
            <a:pPr algn="ctr">
              <a:lnSpc>
                <a:spcPct val="107000"/>
              </a:lnSpc>
              <a:spcAft>
                <a:spcPts val="800"/>
              </a:spcAft>
            </a:pPr>
            <a:endParaRPr lang="fr-FR" sz="3200" b="1" dirty="0">
              <a:latin typeface="Comic Sans MS" panose="030F0702030302020204" pitchFamily="66" charset="0"/>
            </a:endParaRPr>
          </a:p>
          <a:p>
            <a:pPr algn="ctr">
              <a:lnSpc>
                <a:spcPct val="107000"/>
              </a:lnSpc>
              <a:spcAft>
                <a:spcPts val="800"/>
              </a:spcAft>
            </a:pPr>
            <a:r>
              <a:rPr lang="fr-FR" sz="3200" b="1" dirty="0">
                <a:latin typeface="Comic Sans MS" panose="030F0702030302020204" pitchFamily="66" charset="0"/>
              </a:rPr>
              <a:t>Parce qu’il aime vivre au soleil, le pyrrhocore aime les endroits …………………. ,</a:t>
            </a:r>
          </a:p>
          <a:p>
            <a:pPr algn="ctr">
              <a:lnSpc>
                <a:spcPct val="107000"/>
              </a:lnSpc>
              <a:spcAft>
                <a:spcPts val="800"/>
              </a:spcAft>
            </a:pPr>
            <a:r>
              <a:rPr lang="fr-FR" sz="3200" b="1" dirty="0">
                <a:latin typeface="Comic Sans MS" panose="030F0702030302020204" pitchFamily="66" charset="0"/>
              </a:rPr>
              <a:t>…………………… et ………………………….. Quand aux cloportes, il fuie le soleil en se plaçant</a:t>
            </a:r>
          </a:p>
          <a:p>
            <a:pPr algn="ctr">
              <a:lnSpc>
                <a:spcPct val="107000"/>
              </a:lnSpc>
              <a:spcAft>
                <a:spcPts val="800"/>
              </a:spcAft>
            </a:pPr>
            <a:r>
              <a:rPr lang="fr-FR" sz="3200" b="1" dirty="0">
                <a:latin typeface="Comic Sans MS" panose="030F0702030302020204" pitchFamily="66" charset="0"/>
              </a:rPr>
              <a:t>préférentiellement dans des endroits ………………………………… et ………………………………….</a:t>
            </a:r>
          </a:p>
        </p:txBody>
      </p:sp>
    </p:spTree>
    <p:extLst>
      <p:ext uri="{BB962C8B-B14F-4D97-AF65-F5344CB8AC3E}">
        <p14:creationId xmlns:p14="http://schemas.microsoft.com/office/powerpoint/2010/main" val="3547920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1667740" y="1658855"/>
            <a:ext cx="10524260" cy="590611"/>
          </a:xfrm>
          <a:prstGeom prst="rect">
            <a:avLst/>
          </a:prstGeom>
          <a:noFill/>
        </p:spPr>
        <p:txBody>
          <a:bodyPr wrap="square" rtlCol="0">
            <a:spAutoFit/>
          </a:bodyPr>
          <a:lstStyle/>
          <a:p>
            <a:pPr algn="ctr">
              <a:lnSpc>
                <a:spcPct val="107000"/>
              </a:lnSpc>
              <a:spcAft>
                <a:spcPts val="800"/>
              </a:spcAft>
            </a:pPr>
            <a:endParaRPr lang="fr-FR" sz="3200" b="1" dirty="0">
              <a:latin typeface="Comic Sans MS" panose="030F0702030302020204" pitchFamily="66" charset="0"/>
            </a:endParaRPr>
          </a:p>
        </p:txBody>
      </p:sp>
      <p:graphicFrame>
        <p:nvGraphicFramePr>
          <p:cNvPr id="4" name="Tableau 3">
            <a:extLst>
              <a:ext uri="{FF2B5EF4-FFF2-40B4-BE49-F238E27FC236}">
                <a16:creationId xmlns:a16="http://schemas.microsoft.com/office/drawing/2014/main" id="{B69392A0-4BD1-9D2B-FE2E-87691253E3D7}"/>
              </a:ext>
            </a:extLst>
          </p:cNvPr>
          <p:cNvGraphicFramePr>
            <a:graphicFrameLocks noGrp="1"/>
          </p:cNvGraphicFramePr>
          <p:nvPr>
            <p:extLst>
              <p:ext uri="{D42A27DB-BD31-4B8C-83A1-F6EECF244321}">
                <p14:modId xmlns:p14="http://schemas.microsoft.com/office/powerpoint/2010/main" val="3296247927"/>
              </p:ext>
            </p:extLst>
          </p:nvPr>
        </p:nvGraphicFramePr>
        <p:xfrm>
          <a:off x="1081548" y="1307691"/>
          <a:ext cx="9753604" cy="4296696"/>
        </p:xfrm>
        <a:graphic>
          <a:graphicData uri="http://schemas.openxmlformats.org/drawingml/2006/table">
            <a:tbl>
              <a:tblPr firstRow="1" bandRow="1">
                <a:tableStyleId>{0505E3EF-67EA-436B-97B2-0124C06EBD24}</a:tableStyleId>
              </a:tblPr>
              <a:tblGrid>
                <a:gridCol w="2438401">
                  <a:extLst>
                    <a:ext uri="{9D8B030D-6E8A-4147-A177-3AD203B41FA5}">
                      <a16:colId xmlns:a16="http://schemas.microsoft.com/office/drawing/2014/main" val="1968047826"/>
                    </a:ext>
                  </a:extLst>
                </a:gridCol>
                <a:gridCol w="2438401">
                  <a:extLst>
                    <a:ext uri="{9D8B030D-6E8A-4147-A177-3AD203B41FA5}">
                      <a16:colId xmlns:a16="http://schemas.microsoft.com/office/drawing/2014/main" val="3375760175"/>
                    </a:ext>
                  </a:extLst>
                </a:gridCol>
                <a:gridCol w="2438401">
                  <a:extLst>
                    <a:ext uri="{9D8B030D-6E8A-4147-A177-3AD203B41FA5}">
                      <a16:colId xmlns:a16="http://schemas.microsoft.com/office/drawing/2014/main" val="2905468573"/>
                    </a:ext>
                  </a:extLst>
                </a:gridCol>
                <a:gridCol w="2438401">
                  <a:extLst>
                    <a:ext uri="{9D8B030D-6E8A-4147-A177-3AD203B41FA5}">
                      <a16:colId xmlns:a16="http://schemas.microsoft.com/office/drawing/2014/main" val="624405155"/>
                    </a:ext>
                  </a:extLst>
                </a:gridCol>
              </a:tblGrid>
              <a:tr h="1432232">
                <a:tc>
                  <a:txBody>
                    <a:bodyPr/>
                    <a:lstStyle/>
                    <a:p>
                      <a:pPr algn="ctr"/>
                      <a:endParaRPr lang="fr-FR" sz="2400" b="1">
                        <a:solidFill>
                          <a:schemeClr val="tx1"/>
                        </a:solidFill>
                      </a:endParaRPr>
                    </a:p>
                  </a:txBody>
                  <a:tcPr/>
                </a:tc>
                <a:tc>
                  <a:txBody>
                    <a:bodyPr/>
                    <a:lstStyle/>
                    <a:p>
                      <a:pPr algn="ctr"/>
                      <a:r>
                        <a:rPr lang="fr-FR" sz="2400" b="1" dirty="0">
                          <a:solidFill>
                            <a:schemeClr val="tx1"/>
                          </a:solidFill>
                        </a:rPr>
                        <a:t>Eclairement</a:t>
                      </a:r>
                    </a:p>
                  </a:txBody>
                  <a:tcPr/>
                </a:tc>
                <a:tc>
                  <a:txBody>
                    <a:bodyPr/>
                    <a:lstStyle/>
                    <a:p>
                      <a:pPr algn="ctr"/>
                      <a:r>
                        <a:rPr lang="fr-FR" sz="2400" b="1" dirty="0">
                          <a:solidFill>
                            <a:schemeClr val="tx1"/>
                          </a:solidFill>
                        </a:rPr>
                        <a:t>Température</a:t>
                      </a:r>
                    </a:p>
                  </a:txBody>
                  <a:tcPr/>
                </a:tc>
                <a:tc>
                  <a:txBody>
                    <a:bodyPr/>
                    <a:lstStyle/>
                    <a:p>
                      <a:pPr algn="ctr"/>
                      <a:r>
                        <a:rPr lang="fr-FR" sz="2400" b="1" dirty="0">
                          <a:solidFill>
                            <a:schemeClr val="tx1"/>
                          </a:solidFill>
                        </a:rPr>
                        <a:t>Humidité</a:t>
                      </a:r>
                    </a:p>
                  </a:txBody>
                  <a:tcPr/>
                </a:tc>
                <a:extLst>
                  <a:ext uri="{0D108BD9-81ED-4DB2-BD59-A6C34878D82A}">
                    <a16:rowId xmlns:a16="http://schemas.microsoft.com/office/drawing/2014/main" val="1621910039"/>
                  </a:ext>
                </a:extLst>
              </a:tr>
              <a:tr h="1432232">
                <a:tc>
                  <a:txBody>
                    <a:bodyPr/>
                    <a:lstStyle/>
                    <a:p>
                      <a:pPr algn="ctr"/>
                      <a:r>
                        <a:rPr lang="fr-FR" sz="2400" b="1" dirty="0">
                          <a:solidFill>
                            <a:schemeClr val="tx1"/>
                          </a:solidFill>
                        </a:rPr>
                        <a:t>Pyrrhocores</a:t>
                      </a:r>
                    </a:p>
                  </a:txBody>
                  <a:tcPr/>
                </a:tc>
                <a:tc>
                  <a:txBody>
                    <a:bodyPr/>
                    <a:lstStyle/>
                    <a:p>
                      <a:pPr algn="ctr"/>
                      <a:endParaRPr lang="fr-FR" sz="2400" b="1" dirty="0">
                        <a:solidFill>
                          <a:schemeClr val="tx1"/>
                        </a:solidFill>
                      </a:endParaRPr>
                    </a:p>
                  </a:txBody>
                  <a:tcPr/>
                </a:tc>
                <a:tc>
                  <a:txBody>
                    <a:bodyPr/>
                    <a:lstStyle/>
                    <a:p>
                      <a:pPr algn="ctr"/>
                      <a:endParaRPr lang="fr-FR" sz="2400" b="1" dirty="0">
                        <a:solidFill>
                          <a:schemeClr val="tx1"/>
                        </a:solidFill>
                      </a:endParaRPr>
                    </a:p>
                  </a:txBody>
                  <a:tcPr/>
                </a:tc>
                <a:tc>
                  <a:txBody>
                    <a:bodyPr/>
                    <a:lstStyle/>
                    <a:p>
                      <a:pPr algn="ctr"/>
                      <a:endParaRPr lang="fr-FR" sz="2400" b="1">
                        <a:solidFill>
                          <a:schemeClr val="tx1"/>
                        </a:solidFill>
                      </a:endParaRPr>
                    </a:p>
                  </a:txBody>
                  <a:tcPr/>
                </a:tc>
                <a:extLst>
                  <a:ext uri="{0D108BD9-81ED-4DB2-BD59-A6C34878D82A}">
                    <a16:rowId xmlns:a16="http://schemas.microsoft.com/office/drawing/2014/main" val="2753689750"/>
                  </a:ext>
                </a:extLst>
              </a:tr>
              <a:tr h="1432232">
                <a:tc>
                  <a:txBody>
                    <a:bodyPr/>
                    <a:lstStyle/>
                    <a:p>
                      <a:pPr algn="ctr"/>
                      <a:r>
                        <a:rPr lang="fr-FR" sz="2400" b="1" dirty="0">
                          <a:solidFill>
                            <a:schemeClr val="tx1"/>
                          </a:solidFill>
                        </a:rPr>
                        <a:t>Cloportes</a:t>
                      </a:r>
                    </a:p>
                  </a:txBody>
                  <a:tcPr/>
                </a:tc>
                <a:tc>
                  <a:txBody>
                    <a:bodyPr/>
                    <a:lstStyle/>
                    <a:p>
                      <a:pPr algn="ctr"/>
                      <a:endParaRPr lang="fr-FR" sz="2400" b="1">
                        <a:solidFill>
                          <a:schemeClr val="tx1"/>
                        </a:solidFill>
                      </a:endParaRPr>
                    </a:p>
                  </a:txBody>
                  <a:tcPr/>
                </a:tc>
                <a:tc>
                  <a:txBody>
                    <a:bodyPr/>
                    <a:lstStyle/>
                    <a:p>
                      <a:pPr algn="ctr"/>
                      <a:endParaRPr lang="fr-FR" sz="2400" b="1">
                        <a:solidFill>
                          <a:schemeClr val="tx1"/>
                        </a:solidFill>
                      </a:endParaRPr>
                    </a:p>
                  </a:txBody>
                  <a:tcPr/>
                </a:tc>
                <a:tc>
                  <a:txBody>
                    <a:bodyPr/>
                    <a:lstStyle/>
                    <a:p>
                      <a:pPr algn="ctr"/>
                      <a:endParaRPr lang="fr-FR" sz="2400" b="1" dirty="0">
                        <a:solidFill>
                          <a:schemeClr val="tx1"/>
                        </a:solidFill>
                      </a:endParaRPr>
                    </a:p>
                  </a:txBody>
                  <a:tcPr/>
                </a:tc>
                <a:extLst>
                  <a:ext uri="{0D108BD9-81ED-4DB2-BD59-A6C34878D82A}">
                    <a16:rowId xmlns:a16="http://schemas.microsoft.com/office/drawing/2014/main" val="375631430"/>
                  </a:ext>
                </a:extLst>
              </a:tr>
            </a:tbl>
          </a:graphicData>
        </a:graphic>
      </p:graphicFrame>
    </p:spTree>
    <p:extLst>
      <p:ext uri="{BB962C8B-B14F-4D97-AF65-F5344CB8AC3E}">
        <p14:creationId xmlns:p14="http://schemas.microsoft.com/office/powerpoint/2010/main" val="861175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91BD512-FF06-B632-8D26-89B78B565322}"/>
              </a:ext>
            </a:extLst>
          </p:cNvPr>
          <p:cNvSpPr txBox="1"/>
          <p:nvPr/>
        </p:nvSpPr>
        <p:spPr>
          <a:xfrm>
            <a:off x="1037746" y="301910"/>
            <a:ext cx="9733683" cy="6556090"/>
          </a:xfrm>
          <a:prstGeom prst="rect">
            <a:avLst/>
          </a:prstGeom>
          <a:noFill/>
        </p:spPr>
        <p:txBody>
          <a:bodyPr wrap="square">
            <a:spAutoFit/>
          </a:bodyPr>
          <a:lstStyle/>
          <a:p>
            <a:pPr algn="ctr"/>
            <a:r>
              <a:rPr lang="fr-FR" sz="2400" b="1" dirty="0">
                <a:solidFill>
                  <a:srgbClr val="FF0000"/>
                </a:solidFill>
                <a:latin typeface="Comic Sans MS" panose="030F0702030302020204" pitchFamily="66" charset="0"/>
              </a:rPr>
              <a:t>Bilan : </a:t>
            </a:r>
          </a:p>
          <a:p>
            <a:endParaRPr lang="fr-FR" sz="2400" b="1" dirty="0">
              <a:solidFill>
                <a:srgbClr val="FF0000"/>
              </a:solidFill>
              <a:latin typeface="Comic Sans MS" panose="030F0702030302020204" pitchFamily="66" charset="0"/>
            </a:endParaRPr>
          </a:p>
          <a:p>
            <a:pPr algn="just">
              <a:lnSpc>
                <a:spcPct val="150000"/>
              </a:lnSpc>
            </a:pPr>
            <a:r>
              <a:rPr lang="fr-FR" sz="3600" b="1" dirty="0">
                <a:solidFill>
                  <a:srgbClr val="FF0000"/>
                </a:solidFill>
                <a:latin typeface="Comic Sans MS" panose="030F0702030302020204" pitchFamily="66" charset="0"/>
              </a:rPr>
              <a:t>Certaines espèces préfèrent des environnements ombragés et humides (ex : cloportes), tandis que d'autres choisissent des milieux chauds et lumineux (ex : pyrrhocores). Les êtres vivants interagissent avec leur environnement et ne sont pas répartis au hasard.</a:t>
            </a:r>
          </a:p>
        </p:txBody>
      </p:sp>
    </p:spTree>
    <p:extLst>
      <p:ext uri="{BB962C8B-B14F-4D97-AF65-F5344CB8AC3E}">
        <p14:creationId xmlns:p14="http://schemas.microsoft.com/office/powerpoint/2010/main" val="153596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1251123" y="1325924"/>
            <a:ext cx="10732330" cy="4996496"/>
          </a:xfrm>
          <a:prstGeom prst="rect">
            <a:avLst/>
          </a:prstGeom>
          <a:noFill/>
        </p:spPr>
        <p:txBody>
          <a:bodyPr wrap="square" rtlCol="0">
            <a:spAutoFit/>
          </a:bodyPr>
          <a:lstStyle/>
          <a:p>
            <a:pPr algn="ctr">
              <a:lnSpc>
                <a:spcPct val="107000"/>
              </a:lnSpc>
              <a:spcAft>
                <a:spcPts val="800"/>
              </a:spcAft>
            </a:pPr>
            <a:r>
              <a:rPr lang="fr-FR" sz="4800" b="1" dirty="0">
                <a:solidFill>
                  <a:schemeClr val="accent6"/>
                </a:solidFill>
                <a:latin typeface="Comic Sans MS" panose="030F0702030302020204" pitchFamily="66" charset="0"/>
              </a:rPr>
              <a:t>c. L’action de l’Homme sur la répartition des êtres vivants</a:t>
            </a:r>
          </a:p>
          <a:p>
            <a:pPr algn="ctr">
              <a:lnSpc>
                <a:spcPct val="107000"/>
              </a:lnSpc>
              <a:spcAft>
                <a:spcPts val="800"/>
              </a:spcAft>
            </a:pPr>
            <a:endParaRPr lang="fr-FR" sz="4800" b="1" dirty="0">
              <a:solidFill>
                <a:schemeClr val="accent6"/>
              </a:solidFill>
              <a:latin typeface="Comic Sans MS" panose="030F0702030302020204" pitchFamily="66" charset="0"/>
              <a:cs typeface="Vijaya" panose="020B0502040204020203" pitchFamily="18" charset="0"/>
            </a:endParaRPr>
          </a:p>
          <a:p>
            <a:pPr>
              <a:lnSpc>
                <a:spcPct val="107000"/>
              </a:lnSpc>
              <a:spcAft>
                <a:spcPts val="800"/>
              </a:spcAft>
            </a:pPr>
            <a:r>
              <a:rPr lang="fr-FR" sz="4800" b="1" dirty="0">
                <a:solidFill>
                  <a:schemeClr val="tx1">
                    <a:lumMod val="95000"/>
                    <a:lumOff val="5000"/>
                  </a:schemeClr>
                </a:solidFill>
                <a:latin typeface="Comic Sans MS" panose="030F0702030302020204" pitchFamily="66" charset="0"/>
                <a:cs typeface="Vijaya" panose="020B0502040204020203" pitchFamily="18" charset="0"/>
              </a:rPr>
              <a:t>Activité 4 : Etude de la biodiversité du bocage et de la plaine céréalière</a:t>
            </a:r>
          </a:p>
        </p:txBody>
      </p:sp>
    </p:spTree>
    <p:extLst>
      <p:ext uri="{BB962C8B-B14F-4D97-AF65-F5344CB8AC3E}">
        <p14:creationId xmlns:p14="http://schemas.microsoft.com/office/powerpoint/2010/main" val="1006080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A9884FA1-06C0-4F90-A09C-72EA051F65B0}"/>
            </a:ext>
          </a:extLst>
        </p:cNvPr>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C4E0FDC1-7400-6B45-7BD6-D6F0B5516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6" name="Image 5" descr="Une image contenant herbe, arbre, plein air, nature&#10;&#10;Description générée automatiquement">
            <a:extLst>
              <a:ext uri="{FF2B5EF4-FFF2-40B4-BE49-F238E27FC236}">
                <a16:creationId xmlns:a16="http://schemas.microsoft.com/office/drawing/2014/main" id="{0E3AC88B-0C50-F094-89B6-EE5CBFFF3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82" y="1703568"/>
            <a:ext cx="8721046" cy="3859063"/>
          </a:xfrm>
          <a:prstGeom prst="rect">
            <a:avLst/>
          </a:prstGeom>
        </p:spPr>
      </p:pic>
    </p:spTree>
    <p:extLst>
      <p:ext uri="{BB962C8B-B14F-4D97-AF65-F5344CB8AC3E}">
        <p14:creationId xmlns:p14="http://schemas.microsoft.com/office/powerpoint/2010/main" val="3806307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CC4BFEC-F633-B2DD-7AAD-33CEC26566F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C1D3DBD2-457F-8CA9-74EB-D3B1CDA0F74E}"/>
              </a:ext>
            </a:extLst>
          </p:cNvPr>
          <p:cNvSpPr txBox="1"/>
          <p:nvPr/>
        </p:nvSpPr>
        <p:spPr>
          <a:xfrm>
            <a:off x="304800" y="935785"/>
            <a:ext cx="11582400" cy="4986430"/>
          </a:xfrm>
          <a:prstGeom prst="rect">
            <a:avLst/>
          </a:prstGeom>
          <a:noFill/>
        </p:spPr>
        <p:txBody>
          <a:bodyPr wrap="square" rtlCol="0">
            <a:spAutoFit/>
          </a:bodyPr>
          <a:lstStyle/>
          <a:p>
            <a:pPr>
              <a:lnSpc>
                <a:spcPct val="150000"/>
              </a:lnSpc>
              <a:spcAft>
                <a:spcPts val="800"/>
              </a:spcAft>
            </a:pPr>
            <a:r>
              <a:rPr lang="fr-FR" sz="3600" b="1" dirty="0">
                <a:latin typeface="Comic Sans MS" panose="030F0702030302020204" pitchFamily="66" charset="0"/>
              </a:rPr>
              <a:t>Une plaine céréalière est un grand champ de cultures intensives avec peu d'arbres, tandis qu'un bocage est un paysage morcelé avec des haies et des prairies. Le bocage a plus de biodiversité car il offre des habitats variés et subit moins l'impact des pesticides que la plaine céréalière.</a:t>
            </a:r>
            <a:endParaRPr lang="fr-FR" sz="3600" b="1" dirty="0">
              <a:solidFill>
                <a:schemeClr val="tx1">
                  <a:lumMod val="95000"/>
                  <a:lumOff val="5000"/>
                </a:schemeClr>
              </a:solidFill>
              <a:latin typeface="Comic Sans MS" panose="030F0702030302020204" pitchFamily="66" charset="0"/>
              <a:cs typeface="Vijaya" panose="020B0502040204020203" pitchFamily="18" charset="0"/>
            </a:endParaRPr>
          </a:p>
        </p:txBody>
      </p:sp>
    </p:spTree>
    <p:extLst>
      <p:ext uri="{BB962C8B-B14F-4D97-AF65-F5344CB8AC3E}">
        <p14:creationId xmlns:p14="http://schemas.microsoft.com/office/powerpoint/2010/main" val="666298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857EAEEE-71A7-DD00-27F9-C872E073621A}"/>
            </a:ext>
          </a:extLst>
        </p:cNvPr>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8C296FEC-58F2-753B-F4CA-00B965464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ZoneTexte 2">
            <a:extLst>
              <a:ext uri="{FF2B5EF4-FFF2-40B4-BE49-F238E27FC236}">
                <a16:creationId xmlns:a16="http://schemas.microsoft.com/office/drawing/2014/main" id="{B94F2428-09AC-8AD8-3AEF-5FE4D3D1AEC8}"/>
              </a:ext>
            </a:extLst>
          </p:cNvPr>
          <p:cNvSpPr txBox="1"/>
          <p:nvPr/>
        </p:nvSpPr>
        <p:spPr>
          <a:xfrm>
            <a:off x="1275346" y="2151727"/>
            <a:ext cx="9641306" cy="2554545"/>
          </a:xfrm>
          <a:prstGeom prst="rect">
            <a:avLst/>
          </a:prstGeom>
          <a:noFill/>
        </p:spPr>
        <p:txBody>
          <a:bodyPr wrap="square">
            <a:spAutoFit/>
          </a:bodyPr>
          <a:lstStyle/>
          <a:p>
            <a:r>
              <a:rPr lang="fr-FR" sz="4000" b="1" dirty="0">
                <a:solidFill>
                  <a:schemeClr val="accent6"/>
                </a:solidFill>
                <a:latin typeface="Comic Sans MS" panose="030F0702030302020204" pitchFamily="66" charset="0"/>
              </a:rPr>
              <a:t>Qu’implique la baisse de la biodiversité ? </a:t>
            </a:r>
          </a:p>
          <a:p>
            <a:endParaRPr lang="fr-FR" sz="4000" b="1" dirty="0">
              <a:solidFill>
                <a:srgbClr val="FF0000"/>
              </a:solidFill>
              <a:latin typeface="Comic Sans MS" panose="030F0702030302020204" pitchFamily="66" charset="0"/>
            </a:endParaRPr>
          </a:p>
          <a:p>
            <a:r>
              <a:rPr lang="fr-FR" sz="4000" b="1" dirty="0">
                <a:latin typeface="Comic Sans MS" panose="030F0702030302020204" pitchFamily="66" charset="0"/>
              </a:rPr>
              <a:t>Activité 5 : Les chaînes alimentaires</a:t>
            </a:r>
          </a:p>
        </p:txBody>
      </p:sp>
    </p:spTree>
    <p:extLst>
      <p:ext uri="{BB962C8B-B14F-4D97-AF65-F5344CB8AC3E}">
        <p14:creationId xmlns:p14="http://schemas.microsoft.com/office/powerpoint/2010/main" val="1224082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37D681A2-E748-28B8-7085-419B158EBE65}"/>
            </a:ext>
          </a:extLst>
        </p:cNvPr>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8A03B1C1-4B01-F0AE-C447-58180B7C0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ZoneTexte 2">
            <a:extLst>
              <a:ext uri="{FF2B5EF4-FFF2-40B4-BE49-F238E27FC236}">
                <a16:creationId xmlns:a16="http://schemas.microsoft.com/office/drawing/2014/main" id="{28C275AF-D8EA-527C-9B30-6EE533E584E5}"/>
              </a:ext>
            </a:extLst>
          </p:cNvPr>
          <p:cNvSpPr txBox="1"/>
          <p:nvPr/>
        </p:nvSpPr>
        <p:spPr>
          <a:xfrm>
            <a:off x="959420" y="1164622"/>
            <a:ext cx="9641306" cy="5632311"/>
          </a:xfrm>
          <a:prstGeom prst="rect">
            <a:avLst/>
          </a:prstGeom>
          <a:noFill/>
        </p:spPr>
        <p:txBody>
          <a:bodyPr wrap="square">
            <a:spAutoFit/>
          </a:bodyPr>
          <a:lstStyle/>
          <a:p>
            <a:r>
              <a:rPr lang="fr-FR" sz="4000" b="1" dirty="0">
                <a:solidFill>
                  <a:srgbClr val="FF0000"/>
                </a:solidFill>
                <a:latin typeface="Comic Sans MS" panose="030F0702030302020204" pitchFamily="66" charset="0"/>
              </a:rPr>
              <a:t>Bilan : </a:t>
            </a:r>
          </a:p>
          <a:p>
            <a:r>
              <a:rPr lang="fr-FR" sz="4000" b="1" dirty="0">
                <a:solidFill>
                  <a:srgbClr val="FF0000"/>
                </a:solidFill>
                <a:latin typeface="Comic Sans MS" panose="030F0702030302020204" pitchFamily="66" charset="0"/>
              </a:rPr>
              <a:t>Par certaines de ses actions, l’être humain peut créer des conditions défavorables au maintien des êtres vivants dans un milieu de vie. Une forte diminution de la biodiversité est observée depuis plusieurs années dans de nombreuses zones du monde.</a:t>
            </a:r>
          </a:p>
          <a:p>
            <a:r>
              <a:rPr lang="fr-FR" sz="4000" b="1" dirty="0">
                <a:solidFill>
                  <a:srgbClr val="FF0000"/>
                </a:solidFill>
                <a:latin typeface="Comic Sans MS" panose="030F0702030302020204" pitchFamily="66" charset="0"/>
              </a:rPr>
              <a:t> </a:t>
            </a:r>
          </a:p>
        </p:txBody>
      </p:sp>
    </p:spTree>
    <p:extLst>
      <p:ext uri="{BB962C8B-B14F-4D97-AF65-F5344CB8AC3E}">
        <p14:creationId xmlns:p14="http://schemas.microsoft.com/office/powerpoint/2010/main" val="233260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48D359-EBF0-FD74-F8D9-9D5557BE00D3}"/>
              </a:ext>
            </a:extLst>
          </p:cNvPr>
          <p:cNvSpPr>
            <a:spLocks noGrp="1"/>
          </p:cNvSpPr>
          <p:nvPr>
            <p:ph type="title"/>
          </p:nvPr>
        </p:nvSpPr>
        <p:spPr/>
        <p:txBody>
          <a:bodyPr/>
          <a:lstStyle/>
          <a:p>
            <a:r>
              <a:rPr lang="fr-FR" dirty="0">
                <a:latin typeface="Amasis MT Pro Black" panose="02040A04050005020304" pitchFamily="18" charset="0"/>
              </a:rPr>
              <a:t>DS !!!</a:t>
            </a:r>
          </a:p>
        </p:txBody>
      </p:sp>
      <p:sp>
        <p:nvSpPr>
          <p:cNvPr id="3" name="Espace réservé du contenu 2">
            <a:extLst>
              <a:ext uri="{FF2B5EF4-FFF2-40B4-BE49-F238E27FC236}">
                <a16:creationId xmlns:a16="http://schemas.microsoft.com/office/drawing/2014/main" id="{D2D78DD1-0315-6146-E919-7090BD5F6DEE}"/>
              </a:ext>
            </a:extLst>
          </p:cNvPr>
          <p:cNvSpPr>
            <a:spLocks noGrp="1"/>
          </p:cNvSpPr>
          <p:nvPr>
            <p:ph idx="1"/>
          </p:nvPr>
        </p:nvSpPr>
        <p:spPr/>
        <p:txBody>
          <a:bodyPr/>
          <a:lstStyle/>
          <a:p>
            <a:pPr marL="0" indent="0">
              <a:buNone/>
            </a:pPr>
            <a:r>
              <a:rPr lang="fr-FR" b="1" dirty="0">
                <a:latin typeface="Broadway" panose="04040905080B02020502" pitchFamily="82" charset="0"/>
              </a:rPr>
              <a:t>Sur Pronote contrat de connaissance et </a:t>
            </a:r>
            <a:r>
              <a:rPr lang="fr-FR" b="1" dirty="0" err="1">
                <a:latin typeface="Broadway" panose="04040905080B02020502" pitchFamily="82" charset="0"/>
              </a:rPr>
              <a:t>genially</a:t>
            </a:r>
            <a:r>
              <a:rPr lang="fr-FR" b="1" dirty="0">
                <a:latin typeface="Broadway" panose="04040905080B02020502" pitchFamily="82" charset="0"/>
              </a:rPr>
              <a:t> sur le chapitre ! </a:t>
            </a:r>
          </a:p>
        </p:txBody>
      </p:sp>
    </p:spTree>
    <p:extLst>
      <p:ext uri="{BB962C8B-B14F-4D97-AF65-F5344CB8AC3E}">
        <p14:creationId xmlns:p14="http://schemas.microsoft.com/office/powerpoint/2010/main" val="4259841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1310985" y="2736502"/>
            <a:ext cx="9757064" cy="1384995"/>
          </a:xfrm>
          <a:prstGeom prst="rect">
            <a:avLst/>
          </a:prstGeom>
          <a:noFill/>
        </p:spPr>
        <p:txBody>
          <a:bodyPr wrap="square" rtlCol="0">
            <a:spAutoFit/>
          </a:bodyPr>
          <a:lstStyle/>
          <a:p>
            <a:pPr algn="ctr"/>
            <a:r>
              <a:rPr lang="fr-FR" sz="2800" b="1" u="sng" dirty="0">
                <a:solidFill>
                  <a:srgbClr val="C00000"/>
                </a:solidFill>
                <a:latin typeface="Viner Hand ITC" panose="03070502030502020203" pitchFamily="66" charset="0"/>
                <a:cs typeface="Vijaya" panose="020B0502040204020203" pitchFamily="18" charset="0"/>
              </a:rPr>
              <a:t>I. Les composantes de l’environnement</a:t>
            </a:r>
          </a:p>
          <a:p>
            <a:pPr algn="ctr"/>
            <a:endParaRPr lang="fr-FR" sz="2800" b="1" dirty="0">
              <a:latin typeface="Viner Hand ITC" panose="03070502030502020203" pitchFamily="66" charset="0"/>
              <a:cs typeface="Vijaya" panose="020B0502040204020203" pitchFamily="18" charset="0"/>
            </a:endParaRPr>
          </a:p>
          <a:p>
            <a:pPr algn="ctr"/>
            <a:r>
              <a:rPr lang="fr-FR" sz="2800" b="1" dirty="0">
                <a:latin typeface="Viner Hand ITC" panose="03070502030502020203" pitchFamily="66" charset="0"/>
                <a:cs typeface="Vijaya" panose="020B0502040204020203" pitchFamily="18" charset="0"/>
              </a:rPr>
              <a:t>Activité 1 : Sortie sur l’île Denis Saurat</a:t>
            </a:r>
          </a:p>
        </p:txBody>
      </p:sp>
    </p:spTree>
    <p:extLst>
      <p:ext uri="{BB962C8B-B14F-4D97-AF65-F5344CB8AC3E}">
        <p14:creationId xmlns:p14="http://schemas.microsoft.com/office/powerpoint/2010/main" val="179811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715240" y="1928589"/>
            <a:ext cx="10761517" cy="3000821"/>
          </a:xfrm>
          <a:prstGeom prst="rect">
            <a:avLst/>
          </a:prstGeom>
          <a:noFill/>
        </p:spPr>
        <p:txBody>
          <a:bodyPr wrap="square" rtlCol="0">
            <a:spAutoFit/>
          </a:bodyPr>
          <a:lstStyle/>
          <a:p>
            <a:pPr algn="ctr"/>
            <a:r>
              <a:rPr lang="fr-FR" sz="2800" b="1" dirty="0">
                <a:latin typeface="Viner Hand ITC" panose="03070502030502020203" pitchFamily="66" charset="0"/>
                <a:cs typeface="Vijaya" panose="020B0502040204020203" pitchFamily="18" charset="0"/>
              </a:rPr>
              <a:t>Vous trouvez sur la plage une boussole et une partie du plan de l’île.</a:t>
            </a:r>
          </a:p>
          <a:p>
            <a:pPr algn="ctr"/>
            <a:endParaRPr lang="fr-FR" sz="2800" b="1" dirty="0">
              <a:latin typeface="Viner Hand ITC" panose="03070502030502020203" pitchFamily="66" charset="0"/>
              <a:cs typeface="Vijaya" panose="020B0502040204020203" pitchFamily="18" charset="0"/>
            </a:endParaRPr>
          </a:p>
          <a:p>
            <a:pPr algn="ctr">
              <a:lnSpc>
                <a:spcPct val="200000"/>
              </a:lnSpc>
            </a:pPr>
            <a:r>
              <a:rPr lang="fr-FR" sz="2800" b="1" dirty="0">
                <a:latin typeface="Viner Hand ITC" panose="03070502030502020203" pitchFamily="66" charset="0"/>
                <a:cs typeface="Vijaya" panose="020B0502040204020203" pitchFamily="18" charset="0"/>
              </a:rPr>
              <a:t>Géographiquement les milieux que nous allons explorer sont au ______________(Milieu 1) et au ______________ ( Milieu 2)</a:t>
            </a:r>
          </a:p>
        </p:txBody>
      </p:sp>
    </p:spTree>
    <p:extLst>
      <p:ext uri="{BB962C8B-B14F-4D97-AF65-F5344CB8AC3E}">
        <p14:creationId xmlns:p14="http://schemas.microsoft.com/office/powerpoint/2010/main" val="1448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1747403" y="1603893"/>
            <a:ext cx="9757064" cy="3918060"/>
          </a:xfrm>
          <a:prstGeom prst="rect">
            <a:avLst/>
          </a:prstGeom>
          <a:noFill/>
        </p:spPr>
        <p:txBody>
          <a:bodyPr wrap="square" rtlCol="0">
            <a:spAutoFit/>
          </a:bodyPr>
          <a:lstStyle/>
          <a:p>
            <a:pPr>
              <a:lnSpc>
                <a:spcPct val="107000"/>
              </a:lnSpc>
              <a:spcAft>
                <a:spcPts val="800"/>
              </a:spcAft>
            </a:pPr>
            <a:r>
              <a:rPr lang="fr-FR" sz="3600" b="1" u="sng"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rPr>
              <a:t>Bilan : </a:t>
            </a:r>
            <a:endParaRPr lang="fr-FR" sz="3600"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endParaRPr>
          </a:p>
          <a:p>
            <a:pPr>
              <a:lnSpc>
                <a:spcPct val="107000"/>
              </a:lnSpc>
              <a:spcAft>
                <a:spcPts val="800"/>
              </a:spcAft>
            </a:pPr>
            <a:r>
              <a:rPr lang="fr-FR" sz="3600" b="1"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rPr>
              <a:t>On distingue dans notre environnement 3 composantes : </a:t>
            </a:r>
            <a:endParaRPr lang="fr-FR" sz="3600"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endParaRPr>
          </a:p>
          <a:p>
            <a:pPr marL="342900" lvl="0" indent="-342900">
              <a:lnSpc>
                <a:spcPct val="107000"/>
              </a:lnSpc>
              <a:buFont typeface="Aptos" panose="020B0004020202020204" pitchFamily="34" charset="0"/>
              <a:buChar char="-"/>
            </a:pPr>
            <a:r>
              <a:rPr lang="fr-FR" sz="3600" b="1"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rPr>
              <a:t>Les êtres vivants et leurs restes</a:t>
            </a:r>
            <a:endParaRPr lang="fr-FR" sz="3600"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Aptos" panose="020B0004020202020204" pitchFamily="34" charset="0"/>
              <a:buChar char="-"/>
            </a:pPr>
            <a:r>
              <a:rPr lang="fr-FR" sz="3600" b="1"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rPr>
              <a:t>La composante minérale </a:t>
            </a:r>
            <a:endParaRPr lang="fr-FR" sz="3600" kern="100"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endParaRPr>
          </a:p>
          <a:p>
            <a:r>
              <a:rPr lang="fr-FR" sz="3600" b="1" dirty="0">
                <a:solidFill>
                  <a:srgbClr val="C00000"/>
                </a:solidFill>
                <a:effectLst/>
                <a:latin typeface="Viner Hand ITC" panose="03070502030502020203" pitchFamily="66" charset="0"/>
                <a:ea typeface="Aptos" panose="020B0004020202020204" pitchFamily="34" charset="0"/>
                <a:cs typeface="Times New Roman" panose="02020603050405020304" pitchFamily="18" charset="0"/>
              </a:rPr>
              <a:t>- Les traces de l’activité humaine</a:t>
            </a:r>
            <a:endParaRPr lang="fr-FR" sz="4800" b="1" dirty="0">
              <a:solidFill>
                <a:srgbClr val="C00000"/>
              </a:solidFill>
              <a:latin typeface="Viner Hand ITC" panose="03070502030502020203" pitchFamily="66" charset="0"/>
              <a:cs typeface="Vijaya" panose="020B0502040204020203" pitchFamily="18" charset="0"/>
            </a:endParaRPr>
          </a:p>
        </p:txBody>
      </p:sp>
    </p:spTree>
    <p:extLst>
      <p:ext uri="{BB962C8B-B14F-4D97-AF65-F5344CB8AC3E}">
        <p14:creationId xmlns:p14="http://schemas.microsoft.com/office/powerpoint/2010/main" val="3034081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705330"/>
            <a:ext cx="10524260" cy="2565959"/>
          </a:xfrm>
          <a:prstGeom prst="rect">
            <a:avLst/>
          </a:prstGeom>
          <a:noFill/>
        </p:spPr>
        <p:txBody>
          <a:bodyPr wrap="square" rtlCol="0">
            <a:spAutoFit/>
          </a:bodyPr>
          <a:lstStyle/>
          <a:p>
            <a:pPr>
              <a:lnSpc>
                <a:spcPct val="107000"/>
              </a:lnSpc>
              <a:spcAft>
                <a:spcPts val="800"/>
              </a:spcAft>
            </a:pPr>
            <a:r>
              <a:rPr lang="fr-FR" sz="4800" u="sng" dirty="0">
                <a:solidFill>
                  <a:srgbClr val="C00000"/>
                </a:solidFill>
                <a:latin typeface="Viner Hand ITC" panose="03070502030502020203" pitchFamily="66" charset="0"/>
              </a:rPr>
              <a:t>II. La répartition des êtres-vivants dans mon environnement</a:t>
            </a:r>
          </a:p>
          <a:p>
            <a:pPr>
              <a:lnSpc>
                <a:spcPct val="107000"/>
              </a:lnSpc>
              <a:spcAft>
                <a:spcPts val="800"/>
              </a:spcAft>
            </a:pPr>
            <a:endParaRPr lang="fr-FR" sz="4800" b="1" dirty="0">
              <a:latin typeface="Viner Hand ITC" panose="03070502030502020203" pitchFamily="66" charset="0"/>
              <a:cs typeface="Vijaya" panose="020B0502040204020203" pitchFamily="18" charset="0"/>
            </a:endParaRPr>
          </a:p>
        </p:txBody>
      </p:sp>
    </p:spTree>
    <p:extLst>
      <p:ext uri="{BB962C8B-B14F-4D97-AF65-F5344CB8AC3E}">
        <p14:creationId xmlns:p14="http://schemas.microsoft.com/office/powerpoint/2010/main" val="193784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Image 3" descr="Une image contenant arbre, plante, peinture, herbe&#10;&#10;Description générée automatiquement">
            <a:extLst>
              <a:ext uri="{FF2B5EF4-FFF2-40B4-BE49-F238E27FC236}">
                <a16:creationId xmlns:a16="http://schemas.microsoft.com/office/drawing/2014/main" id="{43ECF414-4384-B9AD-BD8A-D0504E7BB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402357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705330"/>
            <a:ext cx="10524260" cy="1673022"/>
          </a:xfrm>
          <a:prstGeom prst="rect">
            <a:avLst/>
          </a:prstGeom>
          <a:noFill/>
        </p:spPr>
        <p:txBody>
          <a:bodyPr wrap="square" rtlCol="0">
            <a:spAutoFit/>
          </a:bodyPr>
          <a:lstStyle/>
          <a:p>
            <a:pPr>
              <a:lnSpc>
                <a:spcPct val="107000"/>
              </a:lnSpc>
              <a:spcAft>
                <a:spcPts val="800"/>
              </a:spcAft>
            </a:pPr>
            <a:r>
              <a:rPr lang="fr-FR" sz="4800" b="1" dirty="0">
                <a:solidFill>
                  <a:schemeClr val="accent6"/>
                </a:solidFill>
                <a:latin typeface="Viner Hand ITC" panose="03070502030502020203" pitchFamily="66" charset="0"/>
                <a:cs typeface="Vijaya" panose="020B0502040204020203" pitchFamily="18" charset="0"/>
              </a:rPr>
              <a:t>Comment sont répartis les êtres vivants dans notre environnement ?</a:t>
            </a:r>
          </a:p>
        </p:txBody>
      </p:sp>
    </p:spTree>
    <p:extLst>
      <p:ext uri="{BB962C8B-B14F-4D97-AF65-F5344CB8AC3E}">
        <p14:creationId xmlns:p14="http://schemas.microsoft.com/office/powerpoint/2010/main" val="1084394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 name="Image 9" descr="Une image contenant vert, art, plante, motif&#10;&#10;Description générée automatiquement">
            <a:extLst>
              <a:ext uri="{FF2B5EF4-FFF2-40B4-BE49-F238E27FC236}">
                <a16:creationId xmlns:a16="http://schemas.microsoft.com/office/drawing/2014/main" id="{3DB2E829-AAEF-7724-9F44-DED20EB8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ZoneTexte 1">
            <a:extLst>
              <a:ext uri="{FF2B5EF4-FFF2-40B4-BE49-F238E27FC236}">
                <a16:creationId xmlns:a16="http://schemas.microsoft.com/office/drawing/2014/main" id="{C751F0D1-E005-6929-4044-A32EE22984BD}"/>
              </a:ext>
            </a:extLst>
          </p:cNvPr>
          <p:cNvSpPr txBox="1"/>
          <p:nvPr/>
        </p:nvSpPr>
        <p:spPr>
          <a:xfrm>
            <a:off x="833869" y="2705330"/>
            <a:ext cx="10524260" cy="2565959"/>
          </a:xfrm>
          <a:prstGeom prst="rect">
            <a:avLst/>
          </a:prstGeom>
          <a:noFill/>
        </p:spPr>
        <p:txBody>
          <a:bodyPr wrap="square" rtlCol="0">
            <a:spAutoFit/>
          </a:bodyPr>
          <a:lstStyle/>
          <a:p>
            <a:pPr algn="ctr">
              <a:lnSpc>
                <a:spcPct val="107000"/>
              </a:lnSpc>
              <a:spcAft>
                <a:spcPts val="800"/>
              </a:spcAft>
            </a:pPr>
            <a:r>
              <a:rPr lang="fr-FR" sz="4800" dirty="0">
                <a:solidFill>
                  <a:schemeClr val="accent6"/>
                </a:solidFill>
                <a:latin typeface="Viner Hand ITC" panose="03070502030502020203" pitchFamily="66" charset="0"/>
              </a:rPr>
              <a:t>a. Les caractéristiques de l’environnement</a:t>
            </a:r>
          </a:p>
          <a:p>
            <a:pPr>
              <a:lnSpc>
                <a:spcPct val="107000"/>
              </a:lnSpc>
              <a:spcAft>
                <a:spcPts val="800"/>
              </a:spcAft>
            </a:pPr>
            <a:endParaRPr lang="fr-FR" sz="4800" b="1" dirty="0">
              <a:latin typeface="Viner Hand ITC" panose="03070502030502020203" pitchFamily="66" charset="0"/>
              <a:cs typeface="Vijaya" panose="020B0502040204020203" pitchFamily="18" charset="0"/>
            </a:endParaRPr>
          </a:p>
        </p:txBody>
      </p:sp>
    </p:spTree>
    <p:extLst>
      <p:ext uri="{BB962C8B-B14F-4D97-AF65-F5344CB8AC3E}">
        <p14:creationId xmlns:p14="http://schemas.microsoft.com/office/powerpoint/2010/main" val="394520080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2086</TotalTime>
  <Words>579</Words>
  <Application>Microsoft Office PowerPoint</Application>
  <PresentationFormat>Grand écran</PresentationFormat>
  <Paragraphs>73</Paragraphs>
  <Slides>29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29</vt:i4>
      </vt:variant>
    </vt:vector>
  </HeadingPairs>
  <TitlesOfParts>
    <vt:vector size="37" baseType="lpstr">
      <vt:lpstr>Amasis MT Pro Black</vt:lpstr>
      <vt:lpstr>Aptos</vt:lpstr>
      <vt:lpstr>Aptos Display</vt:lpstr>
      <vt:lpstr>Arial</vt:lpstr>
      <vt:lpstr>Broadway</vt:lpstr>
      <vt:lpstr>Comic Sans MS</vt:lpstr>
      <vt:lpstr>Viner Hand ITC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Maelle Magy</dc:creator>
  <cp:lastModifiedBy>Maelle Magy</cp:lastModifiedBy>
  <cp:revision>11</cp:revision>
  <dcterms:created xsi:type="dcterms:W3CDTF">2024-09-11T13:07:33Z</dcterms:created>
  <dcterms:modified xsi:type="dcterms:W3CDTF">2024-11-06T18:04:21Z</dcterms:modified>
</cp:coreProperties>
</file>