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7ABCBA-3DA7-9DC5-A8EC-D255D9283E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44F6DF6-A09C-05BE-6580-39234AE9B7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E5426C5-77D9-0951-C1DB-DB3F0E8D0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1A70-DEAC-450B-AF6B-4068B120B1FF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A96FDE-91D1-C001-13A7-77604AB1B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B44183-6112-C776-4123-2F44CB143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157B9-B874-4C05-BC2E-E2A8B12999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8531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F5364E-786D-8374-25F1-D10B6017E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6E63349-F1C2-5F1A-1174-52CE7810A2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717A7E5-6C6D-D896-270F-6845EF703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1A70-DEAC-450B-AF6B-4068B120B1FF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801BBE5-5C2D-0B03-F48D-3BEAF4885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CFA3E07-9B19-6FF1-E39F-04E1167ED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157B9-B874-4C05-BC2E-E2A8B12999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3222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097963F-FCCA-3C9E-CF16-661FE5A0FA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6B041DF-B6D8-AA54-A7C4-EF26E3A93A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AA6B4D-F628-D84C-597D-971A07A2D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1A70-DEAC-450B-AF6B-4068B120B1FF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F7D69C-4C77-74A5-9AED-A1EB45794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442AE3-4CD0-DBD2-449E-DD363E8A9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157B9-B874-4C05-BC2E-E2A8B12999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3782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5AD12C-B0BD-41E8-BE50-19A6F7260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5845E5-10C3-0DA2-05C0-86630806C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59A873-2F20-8656-535C-74392C4FF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1A70-DEAC-450B-AF6B-4068B120B1FF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9A1824-3336-2F48-54CE-C148681B8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A47802-675D-F971-6A1A-CF577874F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157B9-B874-4C05-BC2E-E2A8B12999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9273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71B95C-34A6-C01F-DF07-B3314C4C7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05B1A7-0AA9-3376-09AD-79719C532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567AA6-08C3-0AF8-DDF3-F819011BF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1A70-DEAC-450B-AF6B-4068B120B1FF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92B71E-206B-D000-F113-EC9FC8262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EADD78-4320-69CF-0321-1E25382AA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157B9-B874-4C05-BC2E-E2A8B12999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1956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187625-DCA2-BA70-2C91-14370B5B4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920F25-E582-83EB-759C-678B9912FE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0AFAA22-996C-00FA-A1D7-6D0D3AD63D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0451A13-28FA-0AB9-70C9-EE57ADBCC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1A70-DEAC-450B-AF6B-4068B120B1FF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BDC1AFD-6D6B-480E-8FFA-59A2BA7C7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86410A4-3B8C-6258-95A0-1EEFF3918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157B9-B874-4C05-BC2E-E2A8B12999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3320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D19552-6760-FE25-47BC-76C8AB760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95A2F42-88BF-A95C-4D31-6B30A03C0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A9A2C9A-83DA-D012-3191-69C01DDF8C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B7FBCA6-61E4-A036-C69F-92A00E40E0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9606792-8674-CD80-5CD7-C7E1D760D6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D587A67-A3A6-E9A4-A659-240D2BC6E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1A70-DEAC-450B-AF6B-4068B120B1FF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AA9183D-DA1F-8EDD-AD42-D7E0BEE9D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5198E86-F526-651E-DFDD-1E2E59F06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157B9-B874-4C05-BC2E-E2A8B12999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1158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FD015D-FF48-9F3D-4A75-1A9D03912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6291DB5-39C2-CFAD-5DB9-683FACDDB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1A70-DEAC-450B-AF6B-4068B120B1FF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20AA299-2A75-AFCE-A770-69829B149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1E71C5E-350B-571B-E5AB-F8110B11B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157B9-B874-4C05-BC2E-E2A8B12999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3857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E4CA634-407F-B8F7-4D10-1029C33AB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1A70-DEAC-450B-AF6B-4068B120B1FF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4249E10-B388-B6DF-04EE-0BB69A369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A6A72B0-B8ED-2A2B-E867-BEDDA2460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157B9-B874-4C05-BC2E-E2A8B12999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4210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E66E0F-6554-EC6C-9FD2-D3F5F0D2E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F8A43D-CCE1-42C5-C202-5BC456D9C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7B44D17-A716-7DCA-D83B-C5B212EFD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78862F9-36F3-E672-C744-B7D8C19AC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1A70-DEAC-450B-AF6B-4068B120B1FF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04294B1-0CD9-D0A6-46DA-FE6812EE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DE7EBC3-3890-05C7-0018-B2CF438EC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157B9-B874-4C05-BC2E-E2A8B12999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0972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C18738-B102-C0B0-7BF4-BE68F430A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5B4A6FC-141E-176D-556B-12C748166E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0343AB6-C871-52A9-B8D6-EE6B3C0246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51C44BE-54A5-69FA-C150-7C76CCDEB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1A70-DEAC-450B-AF6B-4068B120B1FF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337330E-26C3-43B8-CE0B-89D11CCB8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3EC3D7C-4BA2-8A2F-63EA-DA1E85BC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157B9-B874-4C05-BC2E-E2A8B12999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3160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1485F05-BBCA-A9C8-DC7C-8AB59CE5F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27BF07F-8FA6-81EA-6320-6522FDD0E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0F4E0D-858D-BD37-2207-31FF3BD499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351A70-DEAC-450B-AF6B-4068B120B1FF}" type="datetimeFigureOut">
              <a:rPr lang="fr-FR" smtClean="0"/>
              <a:t>02/09/2024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5C17CF-BF24-4BA0-35F4-84B19F79B1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79458A-DB70-AE02-5248-6A78E9901A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1157B9-B874-4C05-BC2E-E2A8B12999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1481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Caractère coloré, Magenta, rose, rouge&#10;&#10;Description générée automatiquement">
            <a:extLst>
              <a:ext uri="{FF2B5EF4-FFF2-40B4-BE49-F238E27FC236}">
                <a16:creationId xmlns:a16="http://schemas.microsoft.com/office/drawing/2014/main" id="{B577E2BD-592E-EA11-20E4-FA999811F7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201615" cy="6858000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C05CE1DE-563E-389E-956C-1459EF11F59D}"/>
              </a:ext>
            </a:extLst>
          </p:cNvPr>
          <p:cNvSpPr txBox="1"/>
          <p:nvPr/>
        </p:nvSpPr>
        <p:spPr>
          <a:xfrm>
            <a:off x="921327" y="2967335"/>
            <a:ext cx="103493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>
                <a:solidFill>
                  <a:schemeClr val="bg1"/>
                </a:solidFill>
                <a:latin typeface="Elephant Pro" panose="00000500000000000000" pitchFamily="2" charset="0"/>
              </a:rPr>
              <a:t>Bienvenue en cours de SVT</a:t>
            </a:r>
          </a:p>
        </p:txBody>
      </p:sp>
    </p:spTree>
    <p:extLst>
      <p:ext uri="{BB962C8B-B14F-4D97-AF65-F5344CB8AC3E}">
        <p14:creationId xmlns:p14="http://schemas.microsoft.com/office/powerpoint/2010/main" val="3940385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Caractère coloré, Magenta, rose, rouge&#10;&#10;Description générée automatiquement">
            <a:extLst>
              <a:ext uri="{FF2B5EF4-FFF2-40B4-BE49-F238E27FC236}">
                <a16:creationId xmlns:a16="http://schemas.microsoft.com/office/drawing/2014/main" id="{B577E2BD-592E-EA11-20E4-FA999811F7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201615" cy="6858000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C05CE1DE-563E-389E-956C-1459EF11F59D}"/>
              </a:ext>
            </a:extLst>
          </p:cNvPr>
          <p:cNvSpPr txBox="1"/>
          <p:nvPr/>
        </p:nvSpPr>
        <p:spPr>
          <a:xfrm>
            <a:off x="921327" y="2967335"/>
            <a:ext cx="103493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>
                <a:solidFill>
                  <a:schemeClr val="bg1"/>
                </a:solidFill>
                <a:latin typeface="Elephant Pro" panose="00000500000000000000" pitchFamily="2" charset="0"/>
              </a:rPr>
              <a:t>Présentations</a:t>
            </a:r>
          </a:p>
        </p:txBody>
      </p:sp>
    </p:spTree>
    <p:extLst>
      <p:ext uri="{BB962C8B-B14F-4D97-AF65-F5344CB8AC3E}">
        <p14:creationId xmlns:p14="http://schemas.microsoft.com/office/powerpoint/2010/main" val="3991482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Caractère coloré, Magenta, rose, rouge&#10;&#10;Description générée automatiquement">
            <a:extLst>
              <a:ext uri="{FF2B5EF4-FFF2-40B4-BE49-F238E27FC236}">
                <a16:creationId xmlns:a16="http://schemas.microsoft.com/office/drawing/2014/main" id="{B577E2BD-592E-EA11-20E4-FA999811F7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201615" cy="6858000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C05CE1DE-563E-389E-956C-1459EF11F59D}"/>
              </a:ext>
            </a:extLst>
          </p:cNvPr>
          <p:cNvSpPr txBox="1"/>
          <p:nvPr/>
        </p:nvSpPr>
        <p:spPr>
          <a:xfrm>
            <a:off x="921327" y="2967335"/>
            <a:ext cx="103493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>
                <a:solidFill>
                  <a:schemeClr val="bg1"/>
                </a:solidFill>
                <a:latin typeface="Elephant Pro" panose="00000500000000000000" pitchFamily="2" charset="0"/>
              </a:rPr>
              <a:t>Les thématiques de l’année</a:t>
            </a:r>
          </a:p>
        </p:txBody>
      </p:sp>
    </p:spTree>
    <p:extLst>
      <p:ext uri="{BB962C8B-B14F-4D97-AF65-F5344CB8AC3E}">
        <p14:creationId xmlns:p14="http://schemas.microsoft.com/office/powerpoint/2010/main" val="1007969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Caractère coloré, Magenta, rose, rouge&#10;&#10;Description générée automatiquement">
            <a:extLst>
              <a:ext uri="{FF2B5EF4-FFF2-40B4-BE49-F238E27FC236}">
                <a16:creationId xmlns:a16="http://schemas.microsoft.com/office/drawing/2014/main" id="{B577E2BD-592E-EA11-20E4-FA999811F7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8338" y="0"/>
            <a:ext cx="12201615" cy="6858000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C05CE1DE-563E-389E-956C-1459EF11F59D}"/>
              </a:ext>
            </a:extLst>
          </p:cNvPr>
          <p:cNvSpPr txBox="1"/>
          <p:nvPr/>
        </p:nvSpPr>
        <p:spPr>
          <a:xfrm>
            <a:off x="921327" y="307262"/>
            <a:ext cx="103493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>
                <a:solidFill>
                  <a:schemeClr val="bg1"/>
                </a:solidFill>
                <a:latin typeface="Elephant Pro" panose="00000500000000000000" pitchFamily="2" charset="0"/>
              </a:rPr>
              <a:t>3</a:t>
            </a:r>
            <a:r>
              <a:rPr lang="fr-FR" sz="5400" b="1" baseline="30000" dirty="0">
                <a:solidFill>
                  <a:schemeClr val="bg1"/>
                </a:solidFill>
                <a:latin typeface="Elephant Pro" panose="00000500000000000000" pitchFamily="2" charset="0"/>
              </a:rPr>
              <a:t>ème</a:t>
            </a:r>
            <a:r>
              <a:rPr lang="fr-FR" sz="5400" b="1" dirty="0">
                <a:solidFill>
                  <a:schemeClr val="bg1"/>
                </a:solidFill>
                <a:latin typeface="Elephant Pro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0488C122-E224-06E3-BAC4-F089D6DDB7CB}"/>
              </a:ext>
            </a:extLst>
          </p:cNvPr>
          <p:cNvSpPr txBox="1"/>
          <p:nvPr/>
        </p:nvSpPr>
        <p:spPr>
          <a:xfrm>
            <a:off x="540077" y="1230592"/>
            <a:ext cx="332071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solidFill>
                  <a:schemeClr val="bg1"/>
                </a:solidFill>
                <a:latin typeface="Elephant Pro" panose="00000500000000000000" pitchFamily="2" charset="0"/>
              </a:rPr>
              <a:t>La planète Terre, l’environnement et l’action humaine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88C73F3-C026-0198-D866-A573DC767413}"/>
              </a:ext>
            </a:extLst>
          </p:cNvPr>
          <p:cNvSpPr txBox="1"/>
          <p:nvPr/>
        </p:nvSpPr>
        <p:spPr>
          <a:xfrm>
            <a:off x="4484316" y="1537854"/>
            <a:ext cx="31923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solidFill>
                  <a:schemeClr val="bg1"/>
                </a:solidFill>
                <a:latin typeface="Elephant Pro" panose="00000500000000000000" pitchFamily="2" charset="0"/>
              </a:rPr>
              <a:t>Le corps humain et la santé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E65CB69-8ED0-1949-1885-9DCFB797B9EE}"/>
              </a:ext>
            </a:extLst>
          </p:cNvPr>
          <p:cNvSpPr txBox="1"/>
          <p:nvPr/>
        </p:nvSpPr>
        <p:spPr>
          <a:xfrm>
            <a:off x="8459544" y="1537854"/>
            <a:ext cx="31923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solidFill>
                  <a:schemeClr val="bg1"/>
                </a:solidFill>
                <a:latin typeface="Elephant Pro" panose="00000500000000000000" pitchFamily="2" charset="0"/>
              </a:rPr>
              <a:t>Le vivant et son évolution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22058627-9DC6-9C1F-5CCF-B5556F26E989}"/>
              </a:ext>
            </a:extLst>
          </p:cNvPr>
          <p:cNvCxnSpPr>
            <a:cxnSpLocks/>
          </p:cNvCxnSpPr>
          <p:nvPr/>
        </p:nvCxnSpPr>
        <p:spPr>
          <a:xfrm>
            <a:off x="4122821" y="1230592"/>
            <a:ext cx="0" cy="5154166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5C03A5B3-F2AF-0B69-5969-0D9708700334}"/>
              </a:ext>
            </a:extLst>
          </p:cNvPr>
          <p:cNvCxnSpPr>
            <a:cxnSpLocks/>
          </p:cNvCxnSpPr>
          <p:nvPr/>
        </p:nvCxnSpPr>
        <p:spPr>
          <a:xfrm>
            <a:off x="8038189" y="1230592"/>
            <a:ext cx="0" cy="5154166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07010B09-73FD-F5FC-AEA7-E0EC431F07DE}"/>
              </a:ext>
            </a:extLst>
          </p:cNvPr>
          <p:cNvSpPr txBox="1"/>
          <p:nvPr/>
        </p:nvSpPr>
        <p:spPr>
          <a:xfrm>
            <a:off x="417095" y="3807675"/>
            <a:ext cx="29196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bg1"/>
                </a:solidFill>
                <a:latin typeface="Elephant Pro" panose="00000500000000000000" pitchFamily="2" charset="0"/>
              </a:rPr>
              <a:t>- Responsabilité humaine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82C706EB-6872-D721-79E4-433DF6BA9747}"/>
              </a:ext>
            </a:extLst>
          </p:cNvPr>
          <p:cNvCxnSpPr/>
          <p:nvPr/>
        </p:nvCxnSpPr>
        <p:spPr>
          <a:xfrm>
            <a:off x="4122821" y="1230592"/>
            <a:ext cx="0" cy="4384145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C2921AC3-2B57-9B27-3D79-647F7E3A0B03}"/>
              </a:ext>
            </a:extLst>
          </p:cNvPr>
          <p:cNvSpPr txBox="1"/>
          <p:nvPr/>
        </p:nvSpPr>
        <p:spPr>
          <a:xfrm>
            <a:off x="4513212" y="3843040"/>
            <a:ext cx="3192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bg1"/>
                </a:solidFill>
                <a:latin typeface="Elephant Pro" panose="00000500000000000000" pitchFamily="2" charset="0"/>
              </a:rPr>
              <a:t>- Les micro-organismes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FED2F7B-61E4-664D-1201-070539E94DBA}"/>
              </a:ext>
            </a:extLst>
          </p:cNvPr>
          <p:cNvSpPr txBox="1"/>
          <p:nvPr/>
        </p:nvSpPr>
        <p:spPr>
          <a:xfrm>
            <a:off x="8582525" y="3807675"/>
            <a:ext cx="3192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r-FR" sz="2400" b="1" dirty="0">
                <a:solidFill>
                  <a:schemeClr val="bg1"/>
                </a:solidFill>
                <a:latin typeface="Elephant Pro" panose="00000500000000000000" pitchFamily="2" charset="0"/>
              </a:rPr>
              <a:t>Génétique</a:t>
            </a:r>
          </a:p>
          <a:p>
            <a:pPr marL="342900" indent="-342900">
              <a:buFontTx/>
              <a:buChar char="-"/>
            </a:pPr>
            <a:r>
              <a:rPr lang="fr-FR" sz="2400" b="1" dirty="0">
                <a:solidFill>
                  <a:schemeClr val="bg1"/>
                </a:solidFill>
                <a:latin typeface="Elephant Pro" panose="00000500000000000000" pitchFamily="2" charset="0"/>
              </a:rPr>
              <a:t>Evolution</a:t>
            </a:r>
          </a:p>
        </p:txBody>
      </p:sp>
    </p:spTree>
    <p:extLst>
      <p:ext uri="{BB962C8B-B14F-4D97-AF65-F5344CB8AC3E}">
        <p14:creationId xmlns:p14="http://schemas.microsoft.com/office/powerpoint/2010/main" val="1740365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Caractère coloré, Magenta, rose, rouge&#10;&#10;Description générée automatiquement">
            <a:extLst>
              <a:ext uri="{FF2B5EF4-FFF2-40B4-BE49-F238E27FC236}">
                <a16:creationId xmlns:a16="http://schemas.microsoft.com/office/drawing/2014/main" id="{B577E2BD-592E-EA11-20E4-FA999811F7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8338" y="0"/>
            <a:ext cx="12201615" cy="6858000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C05CE1DE-563E-389E-956C-1459EF11F59D}"/>
              </a:ext>
            </a:extLst>
          </p:cNvPr>
          <p:cNvSpPr txBox="1"/>
          <p:nvPr/>
        </p:nvSpPr>
        <p:spPr>
          <a:xfrm>
            <a:off x="921327" y="307262"/>
            <a:ext cx="103493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>
                <a:solidFill>
                  <a:schemeClr val="bg1"/>
                </a:solidFill>
                <a:latin typeface="Elephant Pro" panose="00000500000000000000" pitchFamily="2" charset="0"/>
              </a:rPr>
              <a:t>4</a:t>
            </a:r>
            <a:r>
              <a:rPr lang="fr-FR" sz="5400" b="1" baseline="30000" dirty="0">
                <a:solidFill>
                  <a:schemeClr val="bg1"/>
                </a:solidFill>
                <a:latin typeface="Elephant Pro" panose="00000500000000000000" pitchFamily="2" charset="0"/>
              </a:rPr>
              <a:t>ème</a:t>
            </a:r>
            <a:r>
              <a:rPr lang="fr-FR" sz="5400" b="1" dirty="0">
                <a:solidFill>
                  <a:schemeClr val="bg1"/>
                </a:solidFill>
                <a:latin typeface="Elephant Pro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0488C122-E224-06E3-BAC4-F089D6DDB7CB}"/>
              </a:ext>
            </a:extLst>
          </p:cNvPr>
          <p:cNvSpPr txBox="1"/>
          <p:nvPr/>
        </p:nvSpPr>
        <p:spPr>
          <a:xfrm>
            <a:off x="540077" y="1230592"/>
            <a:ext cx="332071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solidFill>
                  <a:schemeClr val="bg1"/>
                </a:solidFill>
                <a:latin typeface="Elephant Pro" panose="00000500000000000000" pitchFamily="2" charset="0"/>
              </a:rPr>
              <a:t>La planète Terre, l’environnement et l’action humaine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88C73F3-C026-0198-D866-A573DC767413}"/>
              </a:ext>
            </a:extLst>
          </p:cNvPr>
          <p:cNvSpPr txBox="1"/>
          <p:nvPr/>
        </p:nvSpPr>
        <p:spPr>
          <a:xfrm>
            <a:off x="4484316" y="1537854"/>
            <a:ext cx="31923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solidFill>
                  <a:schemeClr val="bg1"/>
                </a:solidFill>
                <a:latin typeface="Elephant Pro" panose="00000500000000000000" pitchFamily="2" charset="0"/>
              </a:rPr>
              <a:t>Le corps humain et la santé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E65CB69-8ED0-1949-1885-9DCFB797B9EE}"/>
              </a:ext>
            </a:extLst>
          </p:cNvPr>
          <p:cNvSpPr txBox="1"/>
          <p:nvPr/>
        </p:nvSpPr>
        <p:spPr>
          <a:xfrm>
            <a:off x="8459544" y="1537854"/>
            <a:ext cx="31923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solidFill>
                  <a:schemeClr val="bg1"/>
                </a:solidFill>
                <a:latin typeface="Elephant Pro" panose="00000500000000000000" pitchFamily="2" charset="0"/>
              </a:rPr>
              <a:t>Le vivant et son évolution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22058627-9DC6-9C1F-5CCF-B5556F26E989}"/>
              </a:ext>
            </a:extLst>
          </p:cNvPr>
          <p:cNvCxnSpPr>
            <a:cxnSpLocks/>
          </p:cNvCxnSpPr>
          <p:nvPr/>
        </p:nvCxnSpPr>
        <p:spPr>
          <a:xfrm>
            <a:off x="4122821" y="1230592"/>
            <a:ext cx="0" cy="5154166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5C03A5B3-F2AF-0B69-5969-0D9708700334}"/>
              </a:ext>
            </a:extLst>
          </p:cNvPr>
          <p:cNvCxnSpPr>
            <a:cxnSpLocks/>
          </p:cNvCxnSpPr>
          <p:nvPr/>
        </p:nvCxnSpPr>
        <p:spPr>
          <a:xfrm>
            <a:off x="8038189" y="1230592"/>
            <a:ext cx="0" cy="5154166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07010B09-73FD-F5FC-AEA7-E0EC431F07DE}"/>
              </a:ext>
            </a:extLst>
          </p:cNvPr>
          <p:cNvSpPr txBox="1"/>
          <p:nvPr/>
        </p:nvSpPr>
        <p:spPr>
          <a:xfrm>
            <a:off x="412813" y="3122904"/>
            <a:ext cx="29196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r-FR" sz="2400" dirty="0">
                <a:solidFill>
                  <a:schemeClr val="bg1"/>
                </a:solidFill>
                <a:latin typeface="Elephant Pro" panose="00000500000000000000" pitchFamily="2" charset="0"/>
              </a:rPr>
              <a:t>Risques géologiques </a:t>
            </a:r>
          </a:p>
          <a:p>
            <a:pPr marL="342900" indent="-342900">
              <a:buFontTx/>
              <a:buChar char="-"/>
            </a:pPr>
            <a:r>
              <a:rPr lang="fr-FR" sz="2400" dirty="0">
                <a:solidFill>
                  <a:schemeClr val="bg1"/>
                </a:solidFill>
                <a:latin typeface="Elephant Pro" panose="00000500000000000000" pitchFamily="2" charset="0"/>
              </a:rPr>
              <a:t>Séisme</a:t>
            </a:r>
          </a:p>
          <a:p>
            <a:pPr marL="342900" indent="-342900">
              <a:buFontTx/>
              <a:buChar char="-"/>
            </a:pPr>
            <a:r>
              <a:rPr lang="fr-FR" sz="2400" dirty="0">
                <a:solidFill>
                  <a:schemeClr val="bg1"/>
                </a:solidFill>
                <a:latin typeface="Elephant Pro" panose="00000500000000000000" pitchFamily="2" charset="0"/>
              </a:rPr>
              <a:t>Volcanisme</a:t>
            </a:r>
          </a:p>
          <a:p>
            <a:pPr marL="342900" indent="-342900">
              <a:buFontTx/>
              <a:buChar char="-"/>
            </a:pPr>
            <a:r>
              <a:rPr lang="fr-FR" sz="2400" dirty="0">
                <a:solidFill>
                  <a:schemeClr val="bg1"/>
                </a:solidFill>
                <a:latin typeface="Elephant Pro" panose="00000500000000000000" pitchFamily="2" charset="0"/>
              </a:rPr>
              <a:t>Tectonique des plaques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82C706EB-6872-D721-79E4-433DF6BA9747}"/>
              </a:ext>
            </a:extLst>
          </p:cNvPr>
          <p:cNvCxnSpPr/>
          <p:nvPr/>
        </p:nvCxnSpPr>
        <p:spPr>
          <a:xfrm>
            <a:off x="4122821" y="1230592"/>
            <a:ext cx="0" cy="4384145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C2921AC3-2B57-9B27-3D79-647F7E3A0B03}"/>
              </a:ext>
            </a:extLst>
          </p:cNvPr>
          <p:cNvSpPr txBox="1"/>
          <p:nvPr/>
        </p:nvSpPr>
        <p:spPr>
          <a:xfrm>
            <a:off x="4484315" y="3046474"/>
            <a:ext cx="31923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r-FR" sz="2400" dirty="0">
                <a:solidFill>
                  <a:schemeClr val="bg1"/>
                </a:solidFill>
                <a:latin typeface="Elephant Pro" panose="00000500000000000000" pitchFamily="2" charset="0"/>
              </a:rPr>
              <a:t>Le système nerveux</a:t>
            </a:r>
          </a:p>
          <a:p>
            <a:pPr marL="342900" indent="-342900">
              <a:buFontTx/>
              <a:buChar char="-"/>
            </a:pPr>
            <a:r>
              <a:rPr lang="fr-FR" sz="2400" dirty="0">
                <a:solidFill>
                  <a:schemeClr val="bg1"/>
                </a:solidFill>
                <a:latin typeface="Elephant Pro" panose="00000500000000000000" pitchFamily="2" charset="0"/>
              </a:rPr>
              <a:t>Reproduction des êtres humains</a:t>
            </a:r>
          </a:p>
          <a:p>
            <a:pPr marL="342900" indent="-342900">
              <a:buFontTx/>
              <a:buChar char="-"/>
            </a:pPr>
            <a:r>
              <a:rPr lang="fr-FR" sz="2400" dirty="0">
                <a:solidFill>
                  <a:schemeClr val="bg1"/>
                </a:solidFill>
                <a:latin typeface="Elephant Pro" panose="00000500000000000000" pitchFamily="2" charset="0"/>
              </a:rPr>
              <a:t>Communication hormonale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FED2F7B-61E4-664D-1201-070539E94DBA}"/>
              </a:ext>
            </a:extLst>
          </p:cNvPr>
          <p:cNvSpPr txBox="1"/>
          <p:nvPr/>
        </p:nvSpPr>
        <p:spPr>
          <a:xfrm>
            <a:off x="8586807" y="3049061"/>
            <a:ext cx="31923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r-FR" sz="2400" dirty="0">
                <a:solidFill>
                  <a:schemeClr val="bg1"/>
                </a:solidFill>
                <a:latin typeface="Elephant Pro" panose="00000500000000000000" pitchFamily="2" charset="0"/>
              </a:rPr>
              <a:t>Nutrition végétale</a:t>
            </a:r>
          </a:p>
          <a:p>
            <a:pPr marL="342900" indent="-342900">
              <a:buFontTx/>
              <a:buChar char="-"/>
            </a:pPr>
            <a:r>
              <a:rPr lang="fr-FR" sz="2400" dirty="0">
                <a:solidFill>
                  <a:schemeClr val="bg1"/>
                </a:solidFill>
                <a:latin typeface="Elephant Pro" panose="00000500000000000000" pitchFamily="2" charset="0"/>
              </a:rPr>
              <a:t>Reproduction sexuée</a:t>
            </a:r>
          </a:p>
        </p:txBody>
      </p:sp>
    </p:spTree>
    <p:extLst>
      <p:ext uri="{BB962C8B-B14F-4D97-AF65-F5344CB8AC3E}">
        <p14:creationId xmlns:p14="http://schemas.microsoft.com/office/powerpoint/2010/main" val="4251962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Caractère coloré, Magenta, rose, rouge&#10;&#10;Description générée automatiquement">
            <a:extLst>
              <a:ext uri="{FF2B5EF4-FFF2-40B4-BE49-F238E27FC236}">
                <a16:creationId xmlns:a16="http://schemas.microsoft.com/office/drawing/2014/main" id="{B577E2BD-592E-EA11-20E4-FA999811F7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303" y="0"/>
            <a:ext cx="12201615" cy="6858000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C05CE1DE-563E-389E-956C-1459EF11F59D}"/>
              </a:ext>
            </a:extLst>
          </p:cNvPr>
          <p:cNvSpPr txBox="1"/>
          <p:nvPr/>
        </p:nvSpPr>
        <p:spPr>
          <a:xfrm>
            <a:off x="921327" y="307262"/>
            <a:ext cx="103493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>
                <a:solidFill>
                  <a:schemeClr val="bg1"/>
                </a:solidFill>
                <a:latin typeface="Elephant Pro" panose="00000500000000000000" pitchFamily="2" charset="0"/>
              </a:rPr>
              <a:t>5</a:t>
            </a:r>
            <a:r>
              <a:rPr lang="fr-FR" sz="5400" b="1" baseline="30000" dirty="0">
                <a:solidFill>
                  <a:schemeClr val="bg1"/>
                </a:solidFill>
                <a:latin typeface="Elephant Pro" panose="00000500000000000000" pitchFamily="2" charset="0"/>
              </a:rPr>
              <a:t>ème</a:t>
            </a:r>
            <a:r>
              <a:rPr lang="fr-FR" sz="5400" b="1" dirty="0">
                <a:solidFill>
                  <a:schemeClr val="bg1"/>
                </a:solidFill>
                <a:latin typeface="Elephant Pro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0488C122-E224-06E3-BAC4-F089D6DDB7CB}"/>
              </a:ext>
            </a:extLst>
          </p:cNvPr>
          <p:cNvSpPr txBox="1"/>
          <p:nvPr/>
        </p:nvSpPr>
        <p:spPr>
          <a:xfrm>
            <a:off x="540077" y="1230592"/>
            <a:ext cx="332071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solidFill>
                  <a:schemeClr val="bg1"/>
                </a:solidFill>
                <a:latin typeface="Elephant Pro" panose="00000500000000000000" pitchFamily="2" charset="0"/>
              </a:rPr>
              <a:t>La planète Terre, l’environnement et l’action humaine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88C73F3-C026-0198-D866-A573DC767413}"/>
              </a:ext>
            </a:extLst>
          </p:cNvPr>
          <p:cNvSpPr txBox="1"/>
          <p:nvPr/>
        </p:nvSpPr>
        <p:spPr>
          <a:xfrm>
            <a:off x="4484316" y="1537854"/>
            <a:ext cx="31923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solidFill>
                  <a:schemeClr val="bg1"/>
                </a:solidFill>
                <a:latin typeface="Elephant Pro" panose="00000500000000000000" pitchFamily="2" charset="0"/>
              </a:rPr>
              <a:t>Le corps humain et la santé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E65CB69-8ED0-1949-1885-9DCFB797B9EE}"/>
              </a:ext>
            </a:extLst>
          </p:cNvPr>
          <p:cNvSpPr txBox="1"/>
          <p:nvPr/>
        </p:nvSpPr>
        <p:spPr>
          <a:xfrm>
            <a:off x="8459544" y="1537854"/>
            <a:ext cx="31923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solidFill>
                  <a:schemeClr val="bg1"/>
                </a:solidFill>
                <a:latin typeface="Elephant Pro" panose="00000500000000000000" pitchFamily="2" charset="0"/>
              </a:rPr>
              <a:t>Le vivant et son évolution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22058627-9DC6-9C1F-5CCF-B5556F26E989}"/>
              </a:ext>
            </a:extLst>
          </p:cNvPr>
          <p:cNvCxnSpPr>
            <a:cxnSpLocks/>
          </p:cNvCxnSpPr>
          <p:nvPr/>
        </p:nvCxnSpPr>
        <p:spPr>
          <a:xfrm>
            <a:off x="4122821" y="1230592"/>
            <a:ext cx="0" cy="5154166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5C03A5B3-F2AF-0B69-5969-0D9708700334}"/>
              </a:ext>
            </a:extLst>
          </p:cNvPr>
          <p:cNvCxnSpPr>
            <a:cxnSpLocks/>
          </p:cNvCxnSpPr>
          <p:nvPr/>
        </p:nvCxnSpPr>
        <p:spPr>
          <a:xfrm>
            <a:off x="8038189" y="1230592"/>
            <a:ext cx="0" cy="5154166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07010B09-73FD-F5FC-AEA7-E0EC431F07DE}"/>
              </a:ext>
            </a:extLst>
          </p:cNvPr>
          <p:cNvSpPr txBox="1"/>
          <p:nvPr/>
        </p:nvSpPr>
        <p:spPr>
          <a:xfrm>
            <a:off x="412813" y="3207510"/>
            <a:ext cx="29196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r-FR" sz="2400" dirty="0">
                <a:solidFill>
                  <a:schemeClr val="bg1"/>
                </a:solidFill>
                <a:latin typeface="Elephant Pro" panose="00000500000000000000" pitchFamily="2" charset="0"/>
              </a:rPr>
              <a:t>Géologie externe</a:t>
            </a:r>
          </a:p>
          <a:p>
            <a:pPr marL="342900" indent="-342900">
              <a:buFontTx/>
              <a:buChar char="-"/>
            </a:pPr>
            <a:r>
              <a:rPr lang="fr-FR" sz="2400" dirty="0">
                <a:solidFill>
                  <a:schemeClr val="bg1"/>
                </a:solidFill>
                <a:latin typeface="Elephant Pro" panose="00000500000000000000" pitchFamily="2" charset="0"/>
              </a:rPr>
              <a:t>Météo/Climat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82C706EB-6872-D721-79E4-433DF6BA9747}"/>
              </a:ext>
            </a:extLst>
          </p:cNvPr>
          <p:cNvCxnSpPr/>
          <p:nvPr/>
        </p:nvCxnSpPr>
        <p:spPr>
          <a:xfrm>
            <a:off x="4122821" y="1230592"/>
            <a:ext cx="0" cy="4384145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C2921AC3-2B57-9B27-3D79-647F7E3A0B03}"/>
              </a:ext>
            </a:extLst>
          </p:cNvPr>
          <p:cNvSpPr txBox="1"/>
          <p:nvPr/>
        </p:nvSpPr>
        <p:spPr>
          <a:xfrm>
            <a:off x="4484315" y="3046474"/>
            <a:ext cx="31923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r-FR" sz="2400" dirty="0">
                <a:solidFill>
                  <a:schemeClr val="bg1"/>
                </a:solidFill>
                <a:latin typeface="Elephant Pro" panose="00000500000000000000" pitchFamily="2" charset="0"/>
              </a:rPr>
              <a:t>Respiration</a:t>
            </a:r>
          </a:p>
          <a:p>
            <a:pPr marL="342900" indent="-342900">
              <a:buFontTx/>
              <a:buChar char="-"/>
            </a:pPr>
            <a:r>
              <a:rPr lang="fr-FR" sz="2400" dirty="0">
                <a:solidFill>
                  <a:schemeClr val="bg1"/>
                </a:solidFill>
                <a:latin typeface="Elephant Pro" panose="00000500000000000000" pitchFamily="2" charset="0"/>
              </a:rPr>
              <a:t>Circulation sanguine</a:t>
            </a:r>
          </a:p>
          <a:p>
            <a:pPr marL="342900" indent="-342900">
              <a:buFontTx/>
              <a:buChar char="-"/>
            </a:pPr>
            <a:r>
              <a:rPr lang="fr-FR" sz="2400" dirty="0">
                <a:solidFill>
                  <a:schemeClr val="bg1"/>
                </a:solidFill>
                <a:latin typeface="Elephant Pro" panose="00000500000000000000" pitchFamily="2" charset="0"/>
              </a:rPr>
              <a:t>Digestion</a:t>
            </a:r>
          </a:p>
          <a:p>
            <a:pPr marL="342900" indent="-342900">
              <a:buFontTx/>
              <a:buChar char="-"/>
            </a:pPr>
            <a:r>
              <a:rPr lang="fr-FR" sz="2400" dirty="0">
                <a:solidFill>
                  <a:schemeClr val="bg1"/>
                </a:solidFill>
                <a:latin typeface="Elephant Pro" panose="00000500000000000000" pitchFamily="2" charset="0"/>
              </a:rPr>
              <a:t>Elimination des déchets</a:t>
            </a:r>
          </a:p>
          <a:p>
            <a:pPr marL="342900" indent="-342900">
              <a:buFontTx/>
              <a:buChar char="-"/>
            </a:pPr>
            <a:r>
              <a:rPr lang="fr-FR" sz="2400" dirty="0">
                <a:solidFill>
                  <a:schemeClr val="bg1"/>
                </a:solidFill>
                <a:latin typeface="Elephant Pro" panose="00000500000000000000" pitchFamily="2" charset="0"/>
              </a:rPr>
              <a:t>Besoin des organes</a:t>
            </a:r>
          </a:p>
          <a:p>
            <a:pPr marL="342900" indent="-342900">
              <a:buFontTx/>
              <a:buChar char="-"/>
            </a:pPr>
            <a:endParaRPr lang="fr-FR" sz="2400" dirty="0">
              <a:solidFill>
                <a:schemeClr val="bg1"/>
              </a:solidFill>
              <a:latin typeface="Elephant Pro" panose="00000500000000000000" pitchFamily="2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FED2F7B-61E4-664D-1201-070539E94DBA}"/>
              </a:ext>
            </a:extLst>
          </p:cNvPr>
          <p:cNvSpPr txBox="1"/>
          <p:nvPr/>
        </p:nvSpPr>
        <p:spPr>
          <a:xfrm>
            <a:off x="8586807" y="3049061"/>
            <a:ext cx="31923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r-FR" sz="2400" dirty="0">
                <a:solidFill>
                  <a:schemeClr val="bg1"/>
                </a:solidFill>
                <a:latin typeface="Elephant Pro" panose="00000500000000000000" pitchFamily="2" charset="0"/>
              </a:rPr>
              <a:t>Nutrition</a:t>
            </a:r>
          </a:p>
          <a:p>
            <a:pPr marL="342900" indent="-342900">
              <a:buFontTx/>
              <a:buChar char="-"/>
            </a:pPr>
            <a:r>
              <a:rPr lang="fr-FR" sz="2400" dirty="0">
                <a:solidFill>
                  <a:schemeClr val="bg1"/>
                </a:solidFill>
                <a:latin typeface="Elephant Pro" panose="00000500000000000000" pitchFamily="2" charset="0"/>
              </a:rPr>
              <a:t>Respiration et milieu de vie</a:t>
            </a:r>
          </a:p>
        </p:txBody>
      </p:sp>
    </p:spTree>
    <p:extLst>
      <p:ext uri="{BB962C8B-B14F-4D97-AF65-F5344CB8AC3E}">
        <p14:creationId xmlns:p14="http://schemas.microsoft.com/office/powerpoint/2010/main" val="1171609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Caractère coloré, Magenta, rose, rouge&#10;&#10;Description générée automatiquement">
            <a:extLst>
              <a:ext uri="{FF2B5EF4-FFF2-40B4-BE49-F238E27FC236}">
                <a16:creationId xmlns:a16="http://schemas.microsoft.com/office/drawing/2014/main" id="{B577E2BD-592E-EA11-20E4-FA999811F7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201615" cy="6858000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C05CE1DE-563E-389E-956C-1459EF11F59D}"/>
              </a:ext>
            </a:extLst>
          </p:cNvPr>
          <p:cNvSpPr txBox="1"/>
          <p:nvPr/>
        </p:nvSpPr>
        <p:spPr>
          <a:xfrm>
            <a:off x="921327" y="307262"/>
            <a:ext cx="103493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>
                <a:solidFill>
                  <a:schemeClr val="bg1"/>
                </a:solidFill>
                <a:latin typeface="Elephant Pro" panose="00000500000000000000" pitchFamily="2" charset="0"/>
              </a:rPr>
              <a:t>6</a:t>
            </a:r>
            <a:r>
              <a:rPr lang="fr-FR" sz="5400" b="1" baseline="30000" dirty="0">
                <a:solidFill>
                  <a:schemeClr val="bg1"/>
                </a:solidFill>
                <a:latin typeface="Elephant Pro" panose="00000500000000000000" pitchFamily="2" charset="0"/>
              </a:rPr>
              <a:t>ème</a:t>
            </a:r>
            <a:endParaRPr lang="fr-FR" sz="5400" b="1" dirty="0">
              <a:solidFill>
                <a:schemeClr val="bg1"/>
              </a:solidFill>
              <a:latin typeface="Elephant Pro" panose="00000500000000000000" pitchFamily="2" charset="0"/>
            </a:endParaRPr>
          </a:p>
          <a:p>
            <a:pPr algn="ctr"/>
            <a:r>
              <a:rPr lang="fr-FR" sz="5400" b="1" dirty="0">
                <a:solidFill>
                  <a:schemeClr val="bg1"/>
                </a:solidFill>
                <a:latin typeface="Elephant Pro" panose="000005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3189530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121</Words>
  <Application>Microsoft Office PowerPoint</Application>
  <PresentationFormat>Grand écran</PresentationFormat>
  <Paragraphs>39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Elephant Pro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Maelle Magy</dc:creator>
  <cp:lastModifiedBy>Maelle Magy</cp:lastModifiedBy>
  <cp:revision>1</cp:revision>
  <dcterms:created xsi:type="dcterms:W3CDTF">2024-09-02T19:29:24Z</dcterms:created>
  <dcterms:modified xsi:type="dcterms:W3CDTF">2024-09-03T18:01:09Z</dcterms:modified>
</cp:coreProperties>
</file>