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36"/>
  </p:notesMasterIdLst>
  <p:sldIdLst>
    <p:sldId id="256" r:id="rId2"/>
    <p:sldId id="257" r:id="rId3"/>
    <p:sldId id="258" r:id="rId4"/>
    <p:sldId id="259" r:id="rId5"/>
    <p:sldId id="261" r:id="rId6"/>
    <p:sldId id="260"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Lst>
  <p:sldSz cx="9144000" cy="5143500" type="screen16x9"/>
  <p:notesSz cx="6858000" cy="9144000"/>
  <p:embeddedFontLst>
    <p:embeddedFont>
      <p:font typeface="Old Standard TT" panose="020B0604020202020204" charset="0"/>
      <p:regular r:id="rId37"/>
      <p:bold r:id="rId38"/>
      <p:italic r:id="rId39"/>
    </p:embeddedFont>
    <p:embeddedFont>
      <p:font typeface="Georgia" panose="02040502050405020303" pitchFamily="18" charset="0"/>
      <p:regular r:id="rId40"/>
      <p:bold r:id="rId41"/>
      <p:italic r:id="rId42"/>
      <p:boldItalic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9EBB4DC-23C0-4374-AE5E-102E87C9D31F}">
  <a:tblStyle styleId="{39EBB4DC-23C0-4374-AE5E-102E87C9D31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6" d="100"/>
          <a:sy n="86" d="100"/>
        </p:scale>
        <p:origin x="72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sante.lefigaro.fr/article/une-greffe-de-peau-quasi-integrale-reussie-sur-un-enfant-de-7-an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Bonjour à toutes et à tous, Léo et moi allons vous présenter un exposé sur les cellules souches embryonnaires humaines et en quoi celles-ci font l’objet de question scientifiquement socialement vives.</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f0b74614a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f0b74614a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L’exposition des cellules souches à différents facteurs de croissance comme la Activin A permet d’obtenir de l’endoderme définitif, c’est le tissu germinal à l’origine des différents types de cellules du tube digestif. Par la suite, l’exposition à différents facteurs de croissance va permettre d’obtenir des cellules spécialisés dans une zone du système digestif, exemple ici l’estomac, l’intestin et le colon.</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f08eeadab4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f08eeadab4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edb917116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edb917116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a:solidFill>
                  <a:schemeClr val="dk1"/>
                </a:solidFill>
              </a:rPr>
              <a:t>Les cellules souches embryonnaires sont celles qui viennent du blastocyste de l’embryon, on les prélève sur des embryons en culture In Vitro. C’est celle qui ont le plus grand pouvoir de différenciation</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edb917116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edb917116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a:solidFill>
                  <a:schemeClr val="dk1"/>
                </a:solidFill>
              </a:rPr>
              <a:t>Les cellules souches tissulaires sont des cellules souches qu’on retrouve chez le corps humain à l’état adulte. Le but de ces cellules est de renouveler les tissus avec des jeunes cellules fraîchement différenciées. Par exemple, chaque jour on perd de la peau, on a besoin de remplacer les cellules de la peau par de nouvelles cellules.</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Cependant ces cellules souches tissulaires n’ont pas une aussi grande pluripotence que celles embryonnaires elles ne peuvent pas donner toutes les types de cellules, elles donnent seulement des types de cellules qu’on retrouve dans le tissu dont elle fait partie, qu’elle entretient.</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Les plus connues sont celles de la moelle osseuse.</a:t>
            </a:r>
            <a:endParaRPr>
              <a:solidFill>
                <a:schemeClr val="dk1"/>
              </a:solidFill>
            </a:endParaRPr>
          </a:p>
          <a:p>
            <a:pPr marL="457200" lvl="0" indent="0" algn="l" rtl="0">
              <a:lnSpc>
                <a:spcPct val="115000"/>
              </a:lnSpc>
              <a:spcBef>
                <a:spcPts val="0"/>
              </a:spcBef>
              <a:spcAft>
                <a:spcPts val="0"/>
              </a:spcAft>
              <a:buNone/>
            </a:pPr>
            <a:r>
              <a:rPr lang="fr">
                <a:solidFill>
                  <a:schemeClr val="dk1"/>
                </a:solidFill>
              </a:rPr>
              <a:t>Nos globules rouges et nos globules blancs ont une durée de vie limitée, par exemple pour les érythrocytes cette durée est d’environ 120 jours.</a:t>
            </a:r>
            <a:endParaRPr>
              <a:solidFill>
                <a:schemeClr val="dk1"/>
              </a:solidFill>
            </a:endParaRPr>
          </a:p>
          <a:p>
            <a:pPr marL="457200" lvl="0" indent="0" algn="l" rtl="0">
              <a:lnSpc>
                <a:spcPct val="115000"/>
              </a:lnSpc>
              <a:spcBef>
                <a:spcPts val="0"/>
              </a:spcBef>
              <a:spcAft>
                <a:spcPts val="0"/>
              </a:spcAft>
              <a:buNone/>
            </a:pPr>
            <a:r>
              <a:rPr lang="fr">
                <a:solidFill>
                  <a:schemeClr val="dk1"/>
                </a:solidFill>
              </a:rPr>
              <a:t>Il y a donc un besoin de renouveler ces cellules, pour cela on a besoin des cellules souches présentent dans la moelle osseuse, ces cellules par différentiation et multiplication donneront de nouveaux globules rouges et globules blancs (aussi des plaquettes sanguines).</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Cette cellule souche multipotente se nomme la cellule souche hématopoïétique (CSH), par différenciation on peut soit obtenir une cellule lymphoïde progénitrice (CLP), c’est la voie lymphoïde qui permettra de donner des lymphocytes, ou on peut obtenir une cellule myéloïde progénitrice (CMP) qui permettra de donner les cellules sanguines (érythrocytes, granulocytes, monocytes…)</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La différentiation de la CSH est commandée par l’action de cytokine, par exemple sous l’action de l'érythropoïétine la cellule va être amenée à se multiplier et de différencier en érythrocyte.</a:t>
            </a:r>
            <a:endParaRPr>
              <a:solidFill>
                <a:schemeClr val="dk1"/>
              </a:solidFill>
            </a:endParaRPr>
          </a:p>
          <a:p>
            <a:pPr marL="457200" lvl="0" indent="0" algn="l" rtl="0">
              <a:lnSpc>
                <a:spcPct val="115000"/>
              </a:lnSpc>
              <a:spcBef>
                <a:spcPts val="0"/>
              </a:spcBef>
              <a:spcAft>
                <a:spcPts val="0"/>
              </a:spcAft>
              <a:buNone/>
            </a:pPr>
            <a:r>
              <a:rPr lang="fr">
                <a:solidFill>
                  <a:schemeClr val="dk1"/>
                </a:solidFill>
              </a:rPr>
              <a:t>On voit que cette différenciation en érythrocyte car il y a production d’une quantité plus importante de érythropoïétine lorsqu’il baisse de dioxygène dans les artères rénales (l’érythropoïétine est produite en partie le cerveau et l’utérus)</a:t>
            </a: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edb917116e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edb917116e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a:solidFill>
                  <a:schemeClr val="dk1"/>
                </a:solidFill>
              </a:rPr>
              <a:t>Les cellules souches induites ont été créé par les travaux du professeur Yanamaka en 2007, ce sont des cellules différenciées qu’on reprogramme, on l’a fait revenir dans un état indifférencié, et ainsi on obtient une cellule souche qui va pouvoir être différenciée en un autre type de cellule.</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Toutes les cellules somatiques de notre organisme présentent le même génome, la même séquence de gènes, il y a en tout environ 22 000 gènes.</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Ce qui change d’une cellule à une autre c’est les gènes qui s’expriment, sur 22 000 gènes il y a en a environ 14 000 qui sont exprimés, c’est la combinaison de l’expression de ces gènes qui va permettre d’obtenir les particularités de la cellule.</a:t>
            </a:r>
            <a:endParaRPr>
              <a:solidFill>
                <a:schemeClr val="dk1"/>
              </a:solidFill>
            </a:endParaRPr>
          </a:p>
          <a:p>
            <a:pPr marL="0" lvl="0" indent="0" algn="l" rtl="0">
              <a:lnSpc>
                <a:spcPct val="115000"/>
              </a:lnSpc>
              <a:spcBef>
                <a:spcPts val="0"/>
              </a:spcBef>
              <a:spcAft>
                <a:spcPts val="0"/>
              </a:spcAft>
              <a:buNone/>
            </a:pPr>
            <a:r>
              <a:rPr lang="fr">
                <a:solidFill>
                  <a:schemeClr val="dk1"/>
                </a:solidFill>
              </a:rPr>
              <a:t>Par exemple, une cellule de l’épiderme va avoir des gènes qui vont s’exprimer pour pouvoir obtenir de la mélanine et ainsi avoir une coloration de la peau.</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Cette combinaison d’expression des gènes s'appelle le transcriptome.</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Un gène est exprimé lorsqu’il est transcrit, la transcription.</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La cellule indifférenciée, la cellule souche, est caractérisée par l’expression de certains gènes. Lorsque la cellule s’est différenciée elle cesse d’exprimer les gènes de la cellule souche.</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Le moyen de reprogrammer les cellules différenciées en cellules souches c’est de faire en sorte que les gènes de la cellule souche puissent à nouveau s’exprimer.</a:t>
            </a:r>
            <a:endParaRPr>
              <a:solidFill>
                <a:schemeClr val="dk1"/>
              </a:solidFill>
            </a:endParaRPr>
          </a:p>
          <a:p>
            <a:pPr marL="0" lvl="0" indent="0" algn="l" rtl="0">
              <a:lnSpc>
                <a:spcPct val="115000"/>
              </a:lnSpc>
              <a:spcBef>
                <a:spcPts val="0"/>
              </a:spcBef>
              <a:spcAft>
                <a:spcPts val="0"/>
              </a:spcAft>
              <a:buNone/>
            </a:pPr>
            <a:r>
              <a:rPr lang="fr">
                <a:solidFill>
                  <a:schemeClr val="dk1"/>
                </a:solidFill>
              </a:rPr>
              <a:t>Pour cela on utilise des facteurs de transcription qui vont se fixer sur l’ADN et permettre la transcription des gènes de la cellule souche.</a:t>
            </a:r>
            <a:endParaRPr>
              <a:solidFill>
                <a:schemeClr val="dk1"/>
              </a:solidFill>
            </a:endParaRPr>
          </a:p>
          <a:p>
            <a:pPr marL="0" lvl="0" indent="0" algn="l" rtl="0">
              <a:lnSpc>
                <a:spcPct val="115000"/>
              </a:lnSpc>
              <a:spcBef>
                <a:spcPts val="0"/>
              </a:spcBef>
              <a:spcAft>
                <a:spcPts val="0"/>
              </a:spcAft>
              <a:buNone/>
            </a:pPr>
            <a:r>
              <a:rPr lang="fr">
                <a:solidFill>
                  <a:schemeClr val="dk1"/>
                </a:solidFill>
              </a:rPr>
              <a:t>Pour introduire ces facteurs de transcription, on va introduire des ARN synthétique dans le cytoplasme de la cellule, ces ARN sont placés dans une vésicules lipidiques qui va pouvoir traverser la membrane, puis dans le cytoplasme les ARN subissent la traduction et ainsi les facteurs de transcription vont pouvoir être synthétisés puis rejoindre l’ADN situés dans le noyau.</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Ainsi les facteurs de transcription permettent aux gènes de la cellules souches de s’exprimer à nouveau, grâce à cela on va pouvoir obtenir des cellules souches induites à partir de cellules différenciées.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f0bf915b09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f0bf915b09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sz="1250">
                <a:solidFill>
                  <a:schemeClr val="dk1"/>
                </a:solidFill>
                <a:highlight>
                  <a:srgbClr val="FFFFFF"/>
                </a:highlight>
              </a:rPr>
              <a:t> En effet, l’amplification massive en culture de cellules de l’épiderme (appelées kératinocytes) est nécessaire à la production de greffons. Elle est effectuée à partir d’un échantillon de peau issu du patient qui contient des kératinocytes matures et une population minoritaire de cellules souches kératinocytaires.</a:t>
            </a:r>
            <a:endParaRPr sz="1250">
              <a:solidFill>
                <a:schemeClr val="dk1"/>
              </a:solidFill>
              <a:highlight>
                <a:srgbClr val="FFFFFF"/>
              </a:highlight>
            </a:endParaRPr>
          </a:p>
          <a:p>
            <a:pPr marL="0" lvl="0" indent="0" algn="l" rtl="0">
              <a:spcBef>
                <a:spcPts val="0"/>
              </a:spcBef>
              <a:spcAft>
                <a:spcPts val="0"/>
              </a:spcAft>
              <a:buNone/>
            </a:pPr>
            <a:endParaRPr sz="1250">
              <a:solidFill>
                <a:schemeClr val="dk1"/>
              </a:solidFill>
              <a:highlight>
                <a:srgbClr val="FFFFFF"/>
              </a:highlight>
            </a:endParaRPr>
          </a:p>
          <a:p>
            <a:pPr marL="0" lvl="0" indent="0" algn="l" rtl="0">
              <a:spcBef>
                <a:spcPts val="0"/>
              </a:spcBef>
              <a:spcAft>
                <a:spcPts val="0"/>
              </a:spcAft>
              <a:buNone/>
            </a:pPr>
            <a:r>
              <a:rPr lang="fr" sz="1250" u="sng">
                <a:solidFill>
                  <a:schemeClr val="hlink"/>
                </a:solidFill>
                <a:highlight>
                  <a:srgbClr val="FFFFFF"/>
                </a:highlight>
                <a:hlinkClick r:id="rId3"/>
              </a:rPr>
              <a:t>https://sante.lefigaro.fr/article/une-greffe-de-peau-quasi-integrale-reussie-sur-un-enfant-de-7-ans/</a:t>
            </a:r>
            <a:endParaRPr sz="1250">
              <a:solidFill>
                <a:schemeClr val="dk1"/>
              </a:solidFill>
              <a:highlight>
                <a:srgbClr val="FFFFFF"/>
              </a:highlight>
            </a:endParaRPr>
          </a:p>
          <a:p>
            <a:pPr marL="0" lvl="0" indent="0" algn="l" rtl="0">
              <a:spcBef>
                <a:spcPts val="0"/>
              </a:spcBef>
              <a:spcAft>
                <a:spcPts val="0"/>
              </a:spcAft>
              <a:buNone/>
            </a:pPr>
            <a:endParaRPr sz="1250">
              <a:solidFill>
                <a:schemeClr val="dk1"/>
              </a:solidFill>
              <a:highlight>
                <a:srgbClr val="FFFFFF"/>
              </a:highlight>
            </a:endParaRPr>
          </a:p>
          <a:p>
            <a:pPr marL="0" lvl="0" indent="0" algn="l" rtl="0">
              <a:spcBef>
                <a:spcPts val="0"/>
              </a:spcBef>
              <a:spcAft>
                <a:spcPts val="0"/>
              </a:spcAft>
              <a:buNone/>
            </a:pPr>
            <a:endParaRPr sz="1250">
              <a:solidFill>
                <a:schemeClr val="dk1"/>
              </a:solidFill>
              <a:highlight>
                <a:srgbClr val="FFFFFF"/>
              </a:highlight>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f0bf915b09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f0bf915b09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1400"/>
              </a:spcBef>
              <a:spcAft>
                <a:spcPts val="0"/>
              </a:spcAft>
              <a:buNone/>
            </a:pPr>
            <a:endParaRPr sz="1300" b="1">
              <a:solidFill>
                <a:srgbClr val="333333"/>
              </a:solidFill>
              <a:highlight>
                <a:srgbClr val="FFFFFF"/>
              </a:highlight>
            </a:endParaRPr>
          </a:p>
          <a:p>
            <a:pPr marL="0" lvl="0" indent="0" algn="l" rtl="0">
              <a:lnSpc>
                <a:spcPct val="115000"/>
              </a:lnSpc>
              <a:spcBef>
                <a:spcPts val="1400"/>
              </a:spcBef>
              <a:spcAft>
                <a:spcPts val="0"/>
              </a:spcAft>
              <a:buClr>
                <a:schemeClr val="dk1"/>
              </a:buClr>
              <a:buSzPts val="1100"/>
              <a:buFont typeface="Arial"/>
              <a:buNone/>
            </a:pPr>
            <a:r>
              <a:rPr lang="fr" sz="1300" b="1">
                <a:solidFill>
                  <a:srgbClr val="333333"/>
                </a:solidFill>
                <a:highlight>
                  <a:srgbClr val="FFFFFF"/>
                </a:highlight>
              </a:rPr>
              <a:t>Les essais cliniques en cours à partir de cellules IPS</a:t>
            </a:r>
            <a:endParaRPr sz="1300" b="1">
              <a:solidFill>
                <a:srgbClr val="333333"/>
              </a:solidFill>
              <a:highlight>
                <a:srgbClr val="FFFFFF"/>
              </a:highlight>
            </a:endParaRPr>
          </a:p>
          <a:p>
            <a:pPr marL="0" lvl="0" indent="0" algn="l" rtl="0">
              <a:lnSpc>
                <a:spcPct val="115000"/>
              </a:lnSpc>
              <a:spcBef>
                <a:spcPts val="400"/>
              </a:spcBef>
              <a:spcAft>
                <a:spcPts val="0"/>
              </a:spcAft>
              <a:buClr>
                <a:schemeClr val="dk1"/>
              </a:buClr>
              <a:buSzPts val="1100"/>
              <a:buFont typeface="Arial"/>
              <a:buNone/>
            </a:pPr>
            <a:r>
              <a:rPr lang="fr" sz="1200">
                <a:solidFill>
                  <a:srgbClr val="333333"/>
                </a:solidFill>
                <a:highlight>
                  <a:srgbClr val="FFFFFF"/>
                </a:highlight>
              </a:rPr>
              <a:t>Les cellules IPS sont peu utilisées en thérapie cellulaire, en raison de l’étape de reprogrammation dont la sécurité pose question. Si les essais cliniques menés avec les cellules souches embryonnaires s’avèrent concluants, notamment sur le plan de la tolérance immunitaire, il y a peu de chances que les cellules IPS soient plus largement utilisées à l’avenir. Si en revanche, les cellules souches embryonnaires sont finalement plus immunogènes que prévu, l’utilisation de cellules IPS autologues connaîtra probablement un essor. </a:t>
            </a:r>
            <a:endParaRPr sz="1200">
              <a:solidFill>
                <a:srgbClr val="333333"/>
              </a:solidFill>
              <a:highlight>
                <a:srgbClr val="FFFFFF"/>
              </a:highlight>
            </a:endParaRPr>
          </a:p>
          <a:p>
            <a:pPr marL="0" lvl="0" indent="0" algn="l" rtl="0">
              <a:spcBef>
                <a:spcPts val="150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ecfa838611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ecfa83861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f08eeadab4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f08eeadab4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gf0bf915b09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4" name="Google Shape;214;gf0bf915b09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f08eeadab4_0_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f08eeadab4_0_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Pour se faire, on va tout d’abord vous présenter toutes les notions associées à ce sujet, ensuite en quoi c’est une question scientifiquement socialement vive, la place que possède ce sujet dans les programmes et enfin les démarches et documents d’appels proposés aux élèves.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f08eeadab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f08eeadab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Rappel bref à l’auditoire qu’on vient de leur raconter qu’on utilise des embryons, on peut faire du clonage et qu’il peut y avoir des problèmes dans l’utilisation des cellules</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f0bf915b09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f0bf915b09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f08eeadab4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f08eeadab4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Rappel : Les cellules souches sont prélevées sur des embryon culivé In Vitro</a:t>
            </a:r>
            <a:endParaRPr/>
          </a:p>
          <a:p>
            <a:pPr marL="0" lvl="0" indent="0" algn="l" rtl="0">
              <a:spcBef>
                <a:spcPts val="0"/>
              </a:spcBef>
              <a:spcAft>
                <a:spcPts val="0"/>
              </a:spcAft>
              <a:buNone/>
            </a:pPr>
            <a:endParaRPr/>
          </a:p>
          <a:p>
            <a:pPr marL="0" lvl="0" indent="0" algn="l" rtl="0">
              <a:spcBef>
                <a:spcPts val="0"/>
              </a:spcBef>
              <a:spcAft>
                <a:spcPts val="0"/>
              </a:spcAft>
              <a:buNone/>
            </a:pPr>
            <a:r>
              <a:rPr lang="fr"/>
              <a:t>Beaucoup de religions sont contre la culture In Vitro et l’utilisation d’embryon dans la science.</a:t>
            </a:r>
            <a:endParaRPr/>
          </a:p>
          <a:p>
            <a:pPr marL="0" lvl="0" indent="0" algn="l" rtl="0">
              <a:spcBef>
                <a:spcPts val="0"/>
              </a:spcBef>
              <a:spcAft>
                <a:spcPts val="0"/>
              </a:spcAft>
              <a:buNone/>
            </a:pPr>
            <a:endParaRPr/>
          </a:p>
          <a:p>
            <a:pPr marL="0" lvl="0" indent="0" algn="l" rtl="0">
              <a:spcBef>
                <a:spcPts val="0"/>
              </a:spcBef>
              <a:spcAft>
                <a:spcPts val="0"/>
              </a:spcAft>
              <a:buNone/>
            </a:pPr>
            <a:r>
              <a:rPr lang="fr" sz="1200">
                <a:solidFill>
                  <a:srgbClr val="333333"/>
                </a:solidFill>
                <a:highlight>
                  <a:srgbClr val="FFFFFF"/>
                </a:highlight>
              </a:rPr>
              <a:t>l’embryon ne peut être instrumentalisé à des fins de recherche et ne peut donc être conçu dans cette seule finalité:un embryon doit obligatoirement être conçu dans le cadre d’un projet parental. </a:t>
            </a:r>
            <a:endParaRPr sz="1200">
              <a:solidFill>
                <a:srgbClr val="333333"/>
              </a:solidFill>
              <a:highlight>
                <a:srgbClr val="FFFFFF"/>
              </a:highlight>
            </a:endParaRPr>
          </a:p>
          <a:p>
            <a:pPr marL="0" lvl="0" indent="0" algn="l" rtl="0">
              <a:spcBef>
                <a:spcPts val="0"/>
              </a:spcBef>
              <a:spcAft>
                <a:spcPts val="0"/>
              </a:spcAft>
              <a:buNone/>
            </a:pPr>
            <a:endParaRPr sz="1200">
              <a:solidFill>
                <a:srgbClr val="333333"/>
              </a:solidFill>
              <a:highlight>
                <a:srgbClr val="FFFFFF"/>
              </a:highlight>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f08eeadab4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 name="Google Shape;241;gf08eeadab4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a:solidFill>
                  <a:schemeClr val="dk1"/>
                </a:solidFill>
              </a:rPr>
              <a:t>Il est possible avec la science des cellules souches de faire des clones, mais ceci est considéré en France comme un crime contre l’humanité.</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Dans la masse cellulaire interne de l’embryon, là où on prélève les cellules souches, toutes les cellules souches contiennent le même ADN.</a:t>
            </a:r>
            <a:endParaRPr>
              <a:solidFill>
                <a:schemeClr val="dk1"/>
              </a:solidFill>
            </a:endParaRPr>
          </a:p>
          <a:p>
            <a:pPr marL="0" lvl="0" indent="0" algn="l" rtl="0">
              <a:lnSpc>
                <a:spcPct val="115000"/>
              </a:lnSpc>
              <a:spcBef>
                <a:spcPts val="0"/>
              </a:spcBef>
              <a:spcAft>
                <a:spcPts val="0"/>
              </a:spcAft>
              <a:buNone/>
            </a:pPr>
            <a:r>
              <a:rPr lang="fr">
                <a:solidFill>
                  <a:schemeClr val="dk1"/>
                </a:solidFill>
              </a:rPr>
              <a:t>Ce qu’on peut faire c’est prendre un ovule non fécondé, on retire le noyau de ploïdie (n) de cette cellule, et on met à la place le noyau de ploïdie (2n) de la cellule souche dans l’ovule. On obtient donc une cellule (2n) qui part des mitoses va donner un embryon.</a:t>
            </a:r>
            <a:endParaRPr>
              <a:solidFill>
                <a:schemeClr val="dk1"/>
              </a:solidFill>
            </a:endParaRPr>
          </a:p>
          <a:p>
            <a:pPr marL="0" lvl="0" indent="0" algn="l" rtl="0">
              <a:lnSpc>
                <a:spcPct val="115000"/>
              </a:lnSpc>
              <a:spcBef>
                <a:spcPts val="0"/>
              </a:spcBef>
              <a:spcAft>
                <a:spcPts val="0"/>
              </a:spcAft>
              <a:buNone/>
            </a:pPr>
            <a:r>
              <a:rPr lang="fr">
                <a:solidFill>
                  <a:schemeClr val="dk1"/>
                </a:solidFill>
              </a:rPr>
              <a:t>Si on répète ce phénomène plusieurs fois avec des cellules souches avec le même génotype, on obtient plusieurs embryons avec le même génotype, ensuite si on introduit chacun de ces embryons dans différents utérus, on pourra potentiellement obtenir par la grossesse plusieurs nouveaux nés avec le même génotype.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ecfa838611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9" name="Google Shape;249;gecfa838611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edb917116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 name="Google Shape;255;gedb917116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Beaucoup d’opinions sont exprimés au niveau des cellules souches, ce sujet est d’une telle ampleur que les gouvernement doivent réglementer l’utilisation de ces cellules.</a:t>
            </a:r>
            <a:endParaRPr/>
          </a:p>
          <a:p>
            <a:pPr marL="0" lvl="0" indent="0" algn="l" rtl="0">
              <a:spcBef>
                <a:spcPts val="0"/>
              </a:spcBef>
              <a:spcAft>
                <a:spcPts val="0"/>
              </a:spcAft>
              <a:buNone/>
            </a:pPr>
            <a:r>
              <a:rPr lang="fr" sz="1350">
                <a:solidFill>
                  <a:srgbClr val="383F4E"/>
                </a:solidFill>
                <a:highlight>
                  <a:srgbClr val="FFFFFF"/>
                </a:highlight>
                <a:latin typeface="Georgia"/>
                <a:ea typeface="Georgia"/>
                <a:cs typeface="Georgia"/>
                <a:sym typeface="Georgia"/>
              </a:rPr>
              <a:t>Le président américain, Barack Obama, a levé, lundi 9 mars, les restrictions imposées par George W. Bush au financement par l'Etat fédéral de la recherche sur les cellules souches obtenues à partir de l'embryon humain. Invoquant l'espoir que cette recherche aide à soigner certaines des maladies les plus graves, il a signé un décret révisant la politique de M. Bush en la matière.</a:t>
            </a:r>
            <a:endParaRPr/>
          </a:p>
          <a:p>
            <a:pPr marL="0" lvl="0" indent="0" algn="l" rtl="0">
              <a:spcBef>
                <a:spcPts val="0"/>
              </a:spcBef>
              <a:spcAft>
                <a:spcPts val="0"/>
              </a:spcAft>
              <a:buNone/>
            </a:pPr>
            <a:r>
              <a:rPr lang="fr"/>
              <a:t>L’évolution de la réglementation permet l’évolution de la science autour des cellules souches, on constate que la découverte des cellules souches INDUITES est intéressante car mieux accepter éthiquement, mais elle présente toujours des problèmes comme la possibiltés de faire du clonage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edb917116e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edb917116e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Quelle place les cellules souches occupe au sein des programmes et comment introduire ce sujet aux élèves.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f08eeadab4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f08eeadab4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ecfa838611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ecfa838611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ecfa838611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ecfa838611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f0bf915b09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f0bf915b09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f08eeadab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2" name="Google Shape;292;gf08eeadab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f08eeadab4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f08eeadab4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Cette article permettra aux élèves d’apprendre ce qu’est une cellule souche embryonnaire. Ils y trouveront le fonctionnement, l’origine et les différentes utilisations possibles. Dans cette article il y a présentation de la question de l’éthique face au cellule souche, qu’est ce qu’il peut poser problèmes dans cette utilisation.</a:t>
            </a:r>
            <a:endParaRPr/>
          </a:p>
          <a:p>
            <a:pPr marL="0" lvl="0" indent="0" algn="l" rtl="0">
              <a:spcBef>
                <a:spcPts val="0"/>
              </a:spcBef>
              <a:spcAft>
                <a:spcPts val="0"/>
              </a:spcAft>
              <a:buNone/>
            </a:pPr>
            <a:r>
              <a:rPr lang="fr"/>
              <a:t>On peut imaginer que à l’aide de documents annexes et de cet article, on peut dans un groupe d’élève mettre en place une activité où on donnerait des rôles aux élèves avec des rôles qui seraient pour et d’autres contre, ils devraient donc chercher dans ces documents des éléments pour étoffer leur opinion.</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gedb917116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 name="Google Shape;308;gedb917116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a:solidFill>
                  <a:schemeClr val="dk1"/>
                </a:solidFill>
              </a:rPr>
              <a:t>Sujet qui relève beaucoup de question éthique pouvant être traité dans un cours d’éducation civique et moral.</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fr">
                <a:solidFill>
                  <a:schemeClr val="dk1"/>
                </a:solidFill>
              </a:rPr>
              <a:t>On peut questionner les élèves sur la balance entre les progrès apportés par ces expériences et a moral derrière ces expériences et les risques qu’il peut y avoir si ce n’est pas contrôlés.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f08eeadab4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f08eeadab4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De nombreuse possibilités pour certaines encore inachevés. De nombreux points qui questionne l’éthique, posant des questions sur les limites de l’utilisation et la manipulation du génome humain. Evolution avec des alternatives avec l’utilisation des cellules souches induites au lieu de celle embryonnaire. Un sujet aussi scientifique que moral, il est donc important de l’enseigner aux élèves la science autour des cellules souches afin qu’ils puissent acquérir des notions qui les aideront à se forger leur propre opinion.</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edc6b0d3a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edc6b0d3a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f0bf915b09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f0bf915b09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f08eeadab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f08eeadab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EXPLICATION : </a:t>
            </a:r>
            <a:r>
              <a:rPr lang="fr">
                <a:solidFill>
                  <a:schemeClr val="dk1"/>
                </a:solidFill>
              </a:rPr>
              <a:t>Notre corps est composé d’organes, chacun de ces organes assurent des fonctions et cela grâce à des tissus, tissus contenant des cellules spécialisées pour la fonction requise.</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On peut citer l’exemple du pancréas qui sécrètent des substances comme le suc gastrique pour aider à la digestion, on peut donc observer que les cellules du pancréas s’organisent en amas, c’est une glande, cela permet de déverser le plus de substance au niveau des conduits.</a:t>
            </a:r>
            <a:endParaRPr>
              <a:solidFill>
                <a:schemeClr val="dk1"/>
              </a:solidFill>
            </a:endParaRPr>
          </a:p>
          <a:p>
            <a:pPr marL="0" lvl="0" indent="0" algn="l" rtl="0">
              <a:lnSpc>
                <a:spcPct val="115000"/>
              </a:lnSpc>
              <a:spcBef>
                <a:spcPts val="0"/>
              </a:spcBef>
              <a:spcAft>
                <a:spcPts val="0"/>
              </a:spcAft>
              <a:buNone/>
            </a:pPr>
            <a:r>
              <a:rPr lang="fr">
                <a:solidFill>
                  <a:schemeClr val="dk1"/>
                </a:solidFill>
              </a:rPr>
              <a:t>Les cellules nerveuses ont besoin de transférer l’influx nerveux de cellule nerveuse en cellule nerveuse, pour faciliter cette communication ces cellules présentent de très grandes membranes où se propage l’influx nerveux.</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Il y a donc beaucoup de types de cellules avec des propriétés différentes, on a 200 types de cellules en tout.</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TRANSITION : </a:t>
            </a:r>
            <a:r>
              <a:rPr lang="fr"/>
              <a:t>Hors l’organisme à l'état de zygote ne présente présente qu'une type de cellule comment à partir de cette unique type de cellule on peut obtenir plusieurs types de cellules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f08eeadab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f08eeadab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Les cellules souches sont des cellules indifférenciées capable de s'auto renouveler et de se différencier en cellules matures spécialisées (schéma au tableau voir feuille). La différence entre des cellules souches et les cellules souches embryonnaires </a:t>
            </a:r>
            <a:endParaRPr/>
          </a:p>
          <a:p>
            <a:pPr marL="0" lvl="0" indent="0" algn="l" rtl="0">
              <a:spcBef>
                <a:spcPts val="0"/>
              </a:spcBef>
              <a:spcAft>
                <a:spcPts val="0"/>
              </a:spcAft>
              <a:buNone/>
            </a:pPr>
            <a:r>
              <a:rPr lang="fr"/>
              <a:t>est la possibilité de créer un tissu spécifique, les cellules souches sont pour la plupart spécialisé dans un tissus spécifique et avec les cellules souches embryonnaires qui elles peuvent (bien-sur) avec des conditions particulière donner tous les types de tissus.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f0bf915b0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f0bf915b0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f08eeadab4_0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f08eeadab4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a:solidFill>
                  <a:schemeClr val="dk1"/>
                </a:solidFill>
              </a:rPr>
              <a:t>Les cellules souches proviennent de l’embryon.</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L’embryon provient de la fécondation entre un spermatozoïde et un ovule. On a plusieurs mitoses et au bout de 56 jours on obtient cette structure qu’on appelle le blastocyste (schéma avec trophoblaste, blastocèle et embryoblaste), c’est au niveau de l’embryoblaste qu’on va retrouver les cellules souches qu’on définit de pluripotentes.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Le terme pluripotent signifie qu'à partir d'une cellule nous pouvons obtenir n’importe quelle type de cellule qui constitue notre organisme. On a quelques exemples au niveau du schéma.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Comment ce processus de différenciation des cellules souches fonctionne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Une cellule souche va se différencier en un certain type de cellule selon les signaux qui va recevoir, ces signaux vont induire la transcription de certains gènes de l’ADN de la cellule et c’est l’expression de ces gènes qui va permettre d’apporter à la cellule de nouvelles propriétés, une nouvelle structure.</a:t>
            </a:r>
            <a:endParaRPr>
              <a:solidFill>
                <a:schemeClr val="dk1"/>
              </a:solidFill>
            </a:endParaRPr>
          </a:p>
          <a:p>
            <a:pPr marL="0" lvl="0" indent="0" algn="l" rtl="0">
              <a:lnSpc>
                <a:spcPct val="115000"/>
              </a:lnSpc>
              <a:spcBef>
                <a:spcPts val="0"/>
              </a:spcBef>
              <a:spcAft>
                <a:spcPts val="0"/>
              </a:spcAft>
              <a:buNone/>
            </a:pPr>
            <a:r>
              <a:rPr lang="fr">
                <a:solidFill>
                  <a:schemeClr val="dk1"/>
                </a:solidFill>
              </a:rPr>
              <a:t>On peut guider les cellules souches vers une voie de différenciation en les soumettant à certains facteurs de croissance et à des molécules chimiques.</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fr">
                <a:solidFill>
                  <a:schemeClr val="dk1"/>
                </a:solidFill>
              </a:rPr>
              <a:t>Les cellules souches ont aussi une autre propriété c’est l’autorenouvellement, elles peuvent se diviser quasi à l’infini.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f0b74614a6_1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f0b74614a6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
              <a:t>La spécialisation d’une cellule est lié au caractéristique qu’elle obtient, ces caractéristiques peuvent être obtenu par l’expression de certains gènes qui vont permettre d’obtenir une certaine organisation mais aussi des caractéristiques comme la production d’une hormone précise. Exemple les cellules de la muqueuse de l’estomac ont une caractéristique c’est la production de gastrine, pour cela il faut que les gènes qui code pour la production de cette hormone soit exprimés, qu’il puisse être transcrit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100"/>
            <a:ext cx="9144000" cy="171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 name="Google Shape;11;p2"/>
          <p:cNvCxnSpPr/>
          <p:nvPr/>
        </p:nvCxnSpPr>
        <p:spPr>
          <a:xfrm>
            <a:off x="641934" y="3597500"/>
            <a:ext cx="390300" cy="0"/>
          </a:xfrm>
          <a:prstGeom prst="straightConnector1">
            <a:avLst/>
          </a:prstGeom>
          <a:noFill/>
          <a:ln w="28575" cap="flat" cmpd="sng">
            <a:solidFill>
              <a:schemeClr val="accent1"/>
            </a:solidFill>
            <a:prstDash val="solid"/>
            <a:round/>
            <a:headEnd type="none" w="sm" len="sm"/>
            <a:tailEnd type="none" w="sm" len="sm"/>
          </a:ln>
        </p:spPr>
      </p:cxnSp>
      <p:sp>
        <p:nvSpPr>
          <p:cNvPr id="12" name="Google Shape;12;p2"/>
          <p:cNvSpPr txBox="1">
            <a:spLocks noGrp="1"/>
          </p:cNvSpPr>
          <p:nvPr>
            <p:ph type="ctr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a:endParaRPr/>
          </a:p>
        </p:txBody>
      </p:sp>
      <p:sp>
        <p:nvSpPr>
          <p:cNvPr id="13" name="Google Shape;13;p2"/>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1"/>
          <p:cNvSpPr txBox="1">
            <a:spLocks noGrp="1"/>
          </p:cNvSpPr>
          <p:nvPr>
            <p:ph type="title" hasCustomPrompt="1"/>
          </p:nvPr>
        </p:nvSpPr>
        <p:spPr>
          <a:xfrm>
            <a:off x="311700" y="1039650"/>
            <a:ext cx="8520600" cy="2106300"/>
          </a:xfrm>
          <a:prstGeom prst="rect">
            <a:avLst/>
          </a:prstGeom>
        </p:spPr>
        <p:txBody>
          <a:bodyPr spcFirstLastPara="1" wrap="square" lIns="91425" tIns="91425" rIns="91425" bIns="91425" anchor="b" anchorCtr="0">
            <a:normAutofit/>
          </a:bodyPr>
          <a:lstStyle>
            <a:lvl1pPr lvl="0" algn="ctr">
              <a:spcBef>
                <a:spcPts val="0"/>
              </a:spcBef>
              <a:spcAft>
                <a:spcPts val="0"/>
              </a:spcAft>
              <a:buSzPts val="14000"/>
              <a:buNone/>
              <a:defRPr sz="14000" b="1"/>
            </a:lvl1pPr>
            <a:lvl2pPr lvl="1" algn="ctr">
              <a:spcBef>
                <a:spcPts val="0"/>
              </a:spcBef>
              <a:spcAft>
                <a:spcPts val="0"/>
              </a:spcAft>
              <a:buSzPts val="14000"/>
              <a:buNone/>
              <a:defRPr sz="14000" b="1"/>
            </a:lvl2pPr>
            <a:lvl3pPr lvl="2" algn="ctr">
              <a:spcBef>
                <a:spcPts val="0"/>
              </a:spcBef>
              <a:spcAft>
                <a:spcPts val="0"/>
              </a:spcAft>
              <a:buSzPts val="14000"/>
              <a:buNone/>
              <a:defRPr sz="14000" b="1"/>
            </a:lvl3pPr>
            <a:lvl4pPr lvl="3" algn="ctr">
              <a:spcBef>
                <a:spcPts val="0"/>
              </a:spcBef>
              <a:spcAft>
                <a:spcPts val="0"/>
              </a:spcAft>
              <a:buSzPts val="14000"/>
              <a:buNone/>
              <a:defRPr sz="14000" b="1"/>
            </a:lvl4pPr>
            <a:lvl5pPr lvl="4" algn="ctr">
              <a:spcBef>
                <a:spcPts val="0"/>
              </a:spcBef>
              <a:spcAft>
                <a:spcPts val="0"/>
              </a:spcAft>
              <a:buSzPts val="14000"/>
              <a:buNone/>
              <a:defRPr sz="14000" b="1"/>
            </a:lvl5pPr>
            <a:lvl6pPr lvl="5" algn="ctr">
              <a:spcBef>
                <a:spcPts val="0"/>
              </a:spcBef>
              <a:spcAft>
                <a:spcPts val="0"/>
              </a:spcAft>
              <a:buSzPts val="14000"/>
              <a:buNone/>
              <a:defRPr sz="14000" b="1"/>
            </a:lvl6pPr>
            <a:lvl7pPr lvl="6" algn="ctr">
              <a:spcBef>
                <a:spcPts val="0"/>
              </a:spcBef>
              <a:spcAft>
                <a:spcPts val="0"/>
              </a:spcAft>
              <a:buSzPts val="14000"/>
              <a:buNone/>
              <a:defRPr sz="14000" b="1"/>
            </a:lvl7pPr>
            <a:lvl8pPr lvl="7" algn="ctr">
              <a:spcBef>
                <a:spcPts val="0"/>
              </a:spcBef>
              <a:spcAft>
                <a:spcPts val="0"/>
              </a:spcAft>
              <a:buSzPts val="14000"/>
              <a:buNone/>
              <a:defRPr sz="14000" b="1"/>
            </a:lvl8pPr>
            <a:lvl9pPr lvl="8" algn="ctr">
              <a:spcBef>
                <a:spcPts val="0"/>
              </a:spcBef>
              <a:spcAft>
                <a:spcPts val="0"/>
              </a:spcAft>
              <a:buSzPts val="14000"/>
              <a:buNone/>
              <a:defRPr sz="14000" b="1"/>
            </a:lvl9pPr>
          </a:lstStyle>
          <a:p>
            <a:r>
              <a:t>xx%</a:t>
            </a:r>
          </a:p>
        </p:txBody>
      </p:sp>
      <p:sp>
        <p:nvSpPr>
          <p:cNvPr id="51" name="Google Shape;51;p11"/>
          <p:cNvSpPr txBox="1">
            <a:spLocks noGrp="1"/>
          </p:cNvSpPr>
          <p:nvPr>
            <p:ph type="body" idx="1"/>
          </p:nvPr>
        </p:nvSpPr>
        <p:spPr>
          <a:xfrm>
            <a:off x="311700" y="32284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2" name="Google Shape;52;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cxnSp>
        <p:nvCxnSpPr>
          <p:cNvPr id="16" name="Google Shape;16;p3"/>
          <p:cNvCxnSpPr/>
          <p:nvPr/>
        </p:nvCxnSpPr>
        <p:spPr>
          <a:xfrm>
            <a:off x="641934" y="3597500"/>
            <a:ext cx="390300" cy="0"/>
          </a:xfrm>
          <a:prstGeom prst="straightConnector1">
            <a:avLst/>
          </a:prstGeom>
          <a:noFill/>
          <a:ln w="28575" cap="flat" cmpd="sng">
            <a:solidFill>
              <a:schemeClr val="lt2"/>
            </a:solidFill>
            <a:prstDash val="solid"/>
            <a:round/>
            <a:headEnd type="none" w="sm" len="sm"/>
            <a:tailEnd type="none" w="sm" len="sm"/>
          </a:ln>
        </p:spPr>
      </p:cxnSp>
      <p:sp>
        <p:nvSpPr>
          <p:cNvPr id="17" name="Google Shape;17;p3"/>
          <p:cNvSpPr txBox="1">
            <a:spLocks noGrp="1"/>
          </p:cNvSpPr>
          <p:nvPr>
            <p:ph type="title"/>
          </p:nvPr>
        </p:nvSpPr>
        <p:spPr>
          <a:xfrm>
            <a:off x="512700" y="1893300"/>
            <a:ext cx="8118600" cy="1522800"/>
          </a:xfrm>
          <a:prstGeom prst="rect">
            <a:avLst/>
          </a:prstGeom>
        </p:spPr>
        <p:txBody>
          <a:bodyPr spcFirstLastPara="1" wrap="square" lIns="91425" tIns="91425" rIns="91425" bIns="91425" anchor="b" anchorCtr="0">
            <a:normAutofit/>
          </a:bodyPr>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6" name="Google Shape;26;p5"/>
          <p:cNvSpPr txBox="1">
            <a:spLocks noGrp="1"/>
          </p:cNvSpPr>
          <p:nvPr>
            <p:ph type="body" idx="1"/>
          </p:nvPr>
        </p:nvSpPr>
        <p:spPr>
          <a:xfrm>
            <a:off x="3117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7" name="Google Shape;27;p5"/>
          <p:cNvSpPr txBox="1">
            <a:spLocks noGrp="1"/>
          </p:cNvSpPr>
          <p:nvPr>
            <p:ph type="body" idx="2"/>
          </p:nvPr>
        </p:nvSpPr>
        <p:spPr>
          <a:xfrm>
            <a:off x="4832400" y="1171675"/>
            <a:ext cx="3999900" cy="33972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1" name="Google Shape;3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4" name="Google Shape;3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 name="Google Shape;35;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490250" y="526350"/>
            <a:ext cx="5604000" cy="40908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a:endParaRPr/>
          </a:p>
        </p:txBody>
      </p:sp>
      <p:sp>
        <p:nvSpPr>
          <p:cNvPr id="38" name="Google Shape;38;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9"/>
        <p:cNvGrpSpPr/>
        <p:nvPr/>
      </p:nvGrpSpPr>
      <p:grpSpPr>
        <a:xfrm>
          <a:off x="0" y="0"/>
          <a:ext cx="0" cy="0"/>
          <a:chOff x="0" y="0"/>
          <a:chExt cx="0" cy="0"/>
        </a:xfrm>
      </p:grpSpPr>
      <p:sp>
        <p:nvSpPr>
          <p:cNvPr id="40" name="Google Shape;40;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9"/>
          <p:cNvCxnSpPr/>
          <p:nvPr/>
        </p:nvCxnSpPr>
        <p:spPr>
          <a:xfrm>
            <a:off x="5029675" y="4495500"/>
            <a:ext cx="686400" cy="0"/>
          </a:xfrm>
          <a:prstGeom prst="straightConnector1">
            <a:avLst/>
          </a:prstGeom>
          <a:noFill/>
          <a:ln w="19050" cap="flat" cmpd="sng">
            <a:solidFill>
              <a:schemeClr val="lt2"/>
            </a:solidFill>
            <a:prstDash val="solid"/>
            <a:round/>
            <a:headEnd type="none" w="sm" len="sm"/>
            <a:tailEnd type="none" w="sm" len="sm"/>
          </a:ln>
        </p:spPr>
      </p:cxnSp>
      <p:sp>
        <p:nvSpPr>
          <p:cNvPr id="42" name="Google Shape;42;p9"/>
          <p:cNvSpPr txBox="1">
            <a:spLocks noGrp="1"/>
          </p:cNvSpPr>
          <p:nvPr>
            <p:ph type="title"/>
          </p:nvPr>
        </p:nvSpPr>
        <p:spPr>
          <a:xfrm>
            <a:off x="265500" y="1382350"/>
            <a:ext cx="4045200" cy="1333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a:endParaRPr/>
          </a:p>
        </p:txBody>
      </p:sp>
      <p:sp>
        <p:nvSpPr>
          <p:cNvPr id="43" name="Google Shape;43;p9"/>
          <p:cNvSpPr txBox="1">
            <a:spLocks noGrp="1"/>
          </p:cNvSpPr>
          <p:nvPr>
            <p:ph type="subTitle" idx="1"/>
          </p:nvPr>
        </p:nvSpPr>
        <p:spPr>
          <a:xfrm>
            <a:off x="265500" y="27690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accent1"/>
              </a:buClr>
              <a:buSzPts val="1800"/>
              <a:buChar char="●"/>
              <a:defRPr>
                <a:solidFill>
                  <a:schemeClr val="accent1"/>
                </a:solidFill>
              </a:defRPr>
            </a:lvl1pPr>
            <a:lvl2pPr marL="914400" lvl="1" indent="-317500">
              <a:spcBef>
                <a:spcPts val="0"/>
              </a:spcBef>
              <a:spcAft>
                <a:spcPts val="0"/>
              </a:spcAft>
              <a:buClr>
                <a:schemeClr val="accent1"/>
              </a:buClr>
              <a:buSzPts val="1400"/>
              <a:buChar char="○"/>
              <a:defRPr>
                <a:solidFill>
                  <a:schemeClr val="accent1"/>
                </a:solidFill>
              </a:defRPr>
            </a:lvl2pPr>
            <a:lvl3pPr marL="1371600" lvl="2" indent="-317500">
              <a:spcBef>
                <a:spcPts val="0"/>
              </a:spcBef>
              <a:spcAft>
                <a:spcPts val="0"/>
              </a:spcAft>
              <a:buClr>
                <a:schemeClr val="accent1"/>
              </a:buClr>
              <a:buSzPts val="1400"/>
              <a:buChar char="■"/>
              <a:defRPr>
                <a:solidFill>
                  <a:schemeClr val="accent1"/>
                </a:solidFill>
              </a:defRPr>
            </a:lvl3pPr>
            <a:lvl4pPr marL="1828800" lvl="3" indent="-317500">
              <a:spcBef>
                <a:spcPts val="0"/>
              </a:spcBef>
              <a:spcAft>
                <a:spcPts val="0"/>
              </a:spcAft>
              <a:buClr>
                <a:schemeClr val="accent1"/>
              </a:buClr>
              <a:buSzPts val="1400"/>
              <a:buChar char="●"/>
              <a:defRPr>
                <a:solidFill>
                  <a:schemeClr val="accent1"/>
                </a:solidFill>
              </a:defRPr>
            </a:lvl4pPr>
            <a:lvl5pPr marL="2286000" lvl="4" indent="-317500">
              <a:spcBef>
                <a:spcPts val="0"/>
              </a:spcBef>
              <a:spcAft>
                <a:spcPts val="0"/>
              </a:spcAft>
              <a:buClr>
                <a:schemeClr val="accent1"/>
              </a:buClr>
              <a:buSzPts val="1400"/>
              <a:buChar char="○"/>
              <a:defRPr>
                <a:solidFill>
                  <a:schemeClr val="accent1"/>
                </a:solidFill>
              </a:defRPr>
            </a:lvl5pPr>
            <a:lvl6pPr marL="2743200" lvl="5" indent="-317500">
              <a:spcBef>
                <a:spcPts val="0"/>
              </a:spcBef>
              <a:spcAft>
                <a:spcPts val="0"/>
              </a:spcAft>
              <a:buClr>
                <a:schemeClr val="accent1"/>
              </a:buClr>
              <a:buSzPts val="1400"/>
              <a:buChar char="■"/>
              <a:defRPr>
                <a:solidFill>
                  <a:schemeClr val="accent1"/>
                </a:solidFill>
              </a:defRPr>
            </a:lvl6pPr>
            <a:lvl7pPr marL="3200400" lvl="6" indent="-317500">
              <a:spcBef>
                <a:spcPts val="0"/>
              </a:spcBef>
              <a:spcAft>
                <a:spcPts val="0"/>
              </a:spcAft>
              <a:buClr>
                <a:schemeClr val="accent1"/>
              </a:buClr>
              <a:buSzPts val="1400"/>
              <a:buChar char="●"/>
              <a:defRPr>
                <a:solidFill>
                  <a:schemeClr val="accent1"/>
                </a:solidFill>
              </a:defRPr>
            </a:lvl7pPr>
            <a:lvl8pPr marL="3657600" lvl="7" indent="-317500">
              <a:spcBef>
                <a:spcPts val="0"/>
              </a:spcBef>
              <a:spcAft>
                <a:spcPts val="0"/>
              </a:spcAft>
              <a:buClr>
                <a:schemeClr val="accent1"/>
              </a:buClr>
              <a:buSzPts val="1400"/>
              <a:buChar char="○"/>
              <a:defRPr>
                <a:solidFill>
                  <a:schemeClr val="accent1"/>
                </a:solidFill>
              </a:defRPr>
            </a:lvl8pPr>
            <a:lvl9pPr marL="4114800" lvl="8" indent="-317500">
              <a:spcBef>
                <a:spcPts val="0"/>
              </a:spcBef>
              <a:spcAft>
                <a:spcPts val="0"/>
              </a:spcAft>
              <a:buClr>
                <a:schemeClr val="accent1"/>
              </a:buClr>
              <a:buSzPts val="1400"/>
              <a:buChar char="■"/>
              <a:defRPr>
                <a:solidFill>
                  <a:schemeClr val="accent1"/>
                </a:solidFill>
              </a:defRPr>
            </a:lvl9pPr>
          </a:lstStyle>
          <a:p>
            <a:endParaRPr/>
          </a:p>
        </p:txBody>
      </p:sp>
      <p:sp>
        <p:nvSpPr>
          <p:cNvPr id="45" name="Google Shape;45;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8" name="Google Shape;48;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paperback">
    <p:bg>
      <p:bgPr>
        <a:solidFill>
          <a:schemeClr val="accen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61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a:endParaRPr/>
          </a:p>
        </p:txBody>
      </p:sp>
      <p:sp>
        <p:nvSpPr>
          <p:cNvPr id="7" name="Google Shape;7;p1"/>
          <p:cNvSpPr txBox="1">
            <a:spLocks noGrp="1"/>
          </p:cNvSpPr>
          <p:nvPr>
            <p:ph type="body" idx="1"/>
          </p:nvPr>
        </p:nvSpPr>
        <p:spPr>
          <a:xfrm>
            <a:off x="311700" y="1171600"/>
            <a:ext cx="8520600" cy="3397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marL="914400" lvl="1"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marL="1371600" lvl="2"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marL="1828800" lvl="3"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marL="2286000" lvl="4"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marL="2743200" lvl="5"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marL="3200400" lvl="6"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marL="3657600" lvl="7"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marL="4114800" lvl="8" indent="-317500">
              <a:lnSpc>
                <a:spcPct val="115000"/>
              </a:lnSpc>
              <a:spcBef>
                <a:spcPts val="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3.jp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inserm.fr/dossier/cellules-souches-embryonnaires-humaines/" TargetMode="External"/><Relationship Id="rId7"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hyperlink" Target="https://www.eurostemcell.org/fr/que-peut-traiter-avec-les-cellules-souches" TargetMode="External"/><Relationship Id="rId4" Type="http://schemas.openxmlformats.org/officeDocument/2006/relationships/hyperlink" Target="https://www.fondationlejeune.org/loi-de-bioethique-le-triomphe-du-marche-au-detriment-du-respect-de-la-vi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147450" y="1108775"/>
            <a:ext cx="8849100" cy="23028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fr"/>
              <a:t>L’utilisation des cellules souches embryonnaires humaines.</a:t>
            </a:r>
            <a:endParaRPr/>
          </a:p>
        </p:txBody>
      </p:sp>
      <p:sp>
        <p:nvSpPr>
          <p:cNvPr id="60" name="Google Shape;60;p13"/>
          <p:cNvSpPr txBox="1">
            <a:spLocks noGrp="1"/>
          </p:cNvSpPr>
          <p:nvPr>
            <p:ph type="subTitle" idx="1"/>
          </p:nvPr>
        </p:nvSpPr>
        <p:spPr>
          <a:xfrm>
            <a:off x="512700" y="3840639"/>
            <a:ext cx="8118600" cy="787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a:t>Leclercq Léo - Magy Maëlle </a:t>
            </a:r>
            <a:endParaRPr/>
          </a:p>
        </p:txBody>
      </p:sp>
      <p:pic>
        <p:nvPicPr>
          <p:cNvPr id="61" name="Google Shape;61;p13"/>
          <p:cNvPicPr preferRelativeResize="0"/>
          <p:nvPr/>
        </p:nvPicPr>
        <p:blipFill>
          <a:blip r:embed="rId3">
            <a:alphaModFix/>
          </a:blip>
          <a:stretch>
            <a:fillRect/>
          </a:stretch>
        </p:blipFill>
        <p:spPr>
          <a:xfrm>
            <a:off x="0" y="0"/>
            <a:ext cx="4572000" cy="1750325"/>
          </a:xfrm>
          <a:prstGeom prst="rect">
            <a:avLst/>
          </a:prstGeom>
          <a:noFill/>
          <a:ln>
            <a:noFill/>
          </a:ln>
        </p:spPr>
      </p:pic>
      <p:pic>
        <p:nvPicPr>
          <p:cNvPr id="62" name="Google Shape;62;p13"/>
          <p:cNvPicPr preferRelativeResize="0"/>
          <p:nvPr/>
        </p:nvPicPr>
        <p:blipFill rotWithShape="1">
          <a:blip r:embed="rId4">
            <a:alphaModFix/>
          </a:blip>
          <a:srcRect t="-2208" b="60295"/>
          <a:stretch/>
        </p:blipFill>
        <p:spPr>
          <a:xfrm>
            <a:off x="4572000" y="-92500"/>
            <a:ext cx="4572000" cy="1842824"/>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Un exemple de voie de différenciation</a:t>
            </a:r>
            <a:endParaRPr b="1" u="sng"/>
          </a:p>
        </p:txBody>
      </p:sp>
      <p:sp>
        <p:nvSpPr>
          <p:cNvPr id="137" name="Google Shape;137;p22"/>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a:t>Cellule souche --------------------&gt; Cellule de l’appareil digestif</a:t>
            </a:r>
            <a:endParaRPr/>
          </a:p>
        </p:txBody>
      </p:sp>
      <p:sp>
        <p:nvSpPr>
          <p:cNvPr id="138" name="Google Shape;138;p22"/>
          <p:cNvSpPr txBox="1"/>
          <p:nvPr/>
        </p:nvSpPr>
        <p:spPr>
          <a:xfrm>
            <a:off x="1753475" y="1116675"/>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facteurs de croissance</a:t>
            </a:r>
            <a:endParaRPr>
              <a:latin typeface="Old Standard TT"/>
              <a:ea typeface="Old Standard TT"/>
              <a:cs typeface="Old Standard TT"/>
              <a:sym typeface="Old Standard TT"/>
            </a:endParaRPr>
          </a:p>
        </p:txBody>
      </p:sp>
      <p:pic>
        <p:nvPicPr>
          <p:cNvPr id="139" name="Google Shape;139;p22"/>
          <p:cNvPicPr preferRelativeResize="0"/>
          <p:nvPr/>
        </p:nvPicPr>
        <p:blipFill>
          <a:blip r:embed="rId3">
            <a:alphaModFix/>
          </a:blip>
          <a:stretch>
            <a:fillRect/>
          </a:stretch>
        </p:blipFill>
        <p:spPr>
          <a:xfrm>
            <a:off x="898799" y="1680549"/>
            <a:ext cx="1281067" cy="1352550"/>
          </a:xfrm>
          <a:prstGeom prst="rect">
            <a:avLst/>
          </a:prstGeom>
          <a:noFill/>
          <a:ln>
            <a:noFill/>
          </a:ln>
        </p:spPr>
      </p:pic>
      <p:pic>
        <p:nvPicPr>
          <p:cNvPr id="140" name="Google Shape;140;p22"/>
          <p:cNvPicPr preferRelativeResize="0"/>
          <p:nvPr/>
        </p:nvPicPr>
        <p:blipFill rotWithShape="1">
          <a:blip r:embed="rId4">
            <a:alphaModFix/>
          </a:blip>
          <a:srcRect l="15020" t="8891" r="22782" b="21100"/>
          <a:stretch/>
        </p:blipFill>
        <p:spPr>
          <a:xfrm>
            <a:off x="1052075" y="3962825"/>
            <a:ext cx="876750" cy="946875"/>
          </a:xfrm>
          <a:prstGeom prst="rect">
            <a:avLst/>
          </a:prstGeom>
          <a:noFill/>
          <a:ln>
            <a:noFill/>
          </a:ln>
        </p:spPr>
      </p:pic>
      <p:sp>
        <p:nvSpPr>
          <p:cNvPr id="141" name="Google Shape;141;p22"/>
          <p:cNvSpPr/>
          <p:nvPr/>
        </p:nvSpPr>
        <p:spPr>
          <a:xfrm>
            <a:off x="1367750" y="3125513"/>
            <a:ext cx="245400" cy="744900"/>
          </a:xfrm>
          <a:prstGeom prst="up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2"/>
          <p:cNvSpPr txBox="1"/>
          <p:nvPr/>
        </p:nvSpPr>
        <p:spPr>
          <a:xfrm>
            <a:off x="1613150" y="3366650"/>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rgbClr val="4A86E8"/>
                </a:solidFill>
                <a:latin typeface="Old Standard TT"/>
                <a:ea typeface="Old Standard TT"/>
                <a:cs typeface="Old Standard TT"/>
                <a:sym typeface="Old Standard TT"/>
              </a:rPr>
              <a:t>Activin A</a:t>
            </a:r>
            <a:endParaRPr sz="1600">
              <a:solidFill>
                <a:srgbClr val="4A86E8"/>
              </a:solidFill>
              <a:latin typeface="Old Standard TT"/>
              <a:ea typeface="Old Standard TT"/>
              <a:cs typeface="Old Standard TT"/>
              <a:sym typeface="Old Standard TT"/>
            </a:endParaRPr>
          </a:p>
        </p:txBody>
      </p:sp>
      <p:pic>
        <p:nvPicPr>
          <p:cNvPr id="143" name="Google Shape;143;p22"/>
          <p:cNvPicPr preferRelativeResize="0"/>
          <p:nvPr/>
        </p:nvPicPr>
        <p:blipFill>
          <a:blip r:embed="rId5">
            <a:alphaModFix/>
          </a:blip>
          <a:stretch>
            <a:fillRect/>
          </a:stretch>
        </p:blipFill>
        <p:spPr>
          <a:xfrm>
            <a:off x="3658925" y="1680550"/>
            <a:ext cx="4276099" cy="3207075"/>
          </a:xfrm>
          <a:prstGeom prst="rect">
            <a:avLst/>
          </a:prstGeom>
          <a:noFill/>
          <a:ln>
            <a:noFill/>
          </a:ln>
        </p:spPr>
      </p:pic>
      <p:sp>
        <p:nvSpPr>
          <p:cNvPr id="144" name="Google Shape;144;p22"/>
          <p:cNvSpPr txBox="1"/>
          <p:nvPr/>
        </p:nvSpPr>
        <p:spPr>
          <a:xfrm rot="-5400000">
            <a:off x="6569725" y="2978625"/>
            <a:ext cx="3284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Old Standard TT"/>
                <a:ea typeface="Old Standard TT"/>
                <a:cs typeface="Old Standard TT"/>
                <a:sym typeface="Old Standard TT"/>
              </a:rPr>
              <a:t>La différenciation des cellules souches humaines en organoïdes intestinaux - Inserm</a:t>
            </a:r>
            <a:endParaRPr sz="1200">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3"/>
          <p:cNvSpPr txBox="1">
            <a:spLocks noGrp="1"/>
          </p:cNvSpPr>
          <p:nvPr>
            <p:ph type="title"/>
          </p:nvPr>
        </p:nvSpPr>
        <p:spPr>
          <a:xfrm>
            <a:off x="311700" y="-68250"/>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Les types de cellules souches</a:t>
            </a:r>
            <a:r>
              <a:rPr lang="fr"/>
              <a:t> </a:t>
            </a:r>
            <a:endParaRPr/>
          </a:p>
        </p:txBody>
      </p:sp>
      <p:sp>
        <p:nvSpPr>
          <p:cNvPr id="150" name="Google Shape;150;p23"/>
          <p:cNvSpPr txBox="1">
            <a:spLocks noGrp="1"/>
          </p:cNvSpPr>
          <p:nvPr>
            <p:ph type="body" idx="1"/>
          </p:nvPr>
        </p:nvSpPr>
        <p:spPr>
          <a:xfrm>
            <a:off x="487175" y="117440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1" name="Google Shape;151;p23" descr="5. Comment obtient-on les cellules souches ? - Cellules Souches  Embryonnaires"/>
          <p:cNvPicPr preferRelativeResize="0"/>
          <p:nvPr/>
        </p:nvPicPr>
        <p:blipFill rotWithShape="1">
          <a:blip r:embed="rId3">
            <a:alphaModFix/>
          </a:blip>
          <a:srcRect r="59533" b="40680"/>
          <a:stretch/>
        </p:blipFill>
        <p:spPr>
          <a:xfrm>
            <a:off x="5625875" y="432625"/>
            <a:ext cx="2261856" cy="1554025"/>
          </a:xfrm>
          <a:prstGeom prst="rect">
            <a:avLst/>
          </a:prstGeom>
          <a:noFill/>
          <a:ln>
            <a:noFill/>
          </a:ln>
        </p:spPr>
      </p:pic>
      <p:pic>
        <p:nvPicPr>
          <p:cNvPr id="152" name="Google Shape;152;p23"/>
          <p:cNvPicPr preferRelativeResize="0"/>
          <p:nvPr/>
        </p:nvPicPr>
        <p:blipFill>
          <a:blip r:embed="rId4">
            <a:alphaModFix/>
          </a:blip>
          <a:stretch>
            <a:fillRect/>
          </a:stretch>
        </p:blipFill>
        <p:spPr>
          <a:xfrm>
            <a:off x="5202775" y="1931938"/>
            <a:ext cx="3108050" cy="1554025"/>
          </a:xfrm>
          <a:prstGeom prst="rect">
            <a:avLst/>
          </a:prstGeom>
          <a:noFill/>
          <a:ln>
            <a:noFill/>
          </a:ln>
        </p:spPr>
      </p:pic>
      <p:graphicFrame>
        <p:nvGraphicFramePr>
          <p:cNvPr id="153" name="Google Shape;153;p23"/>
          <p:cNvGraphicFramePr/>
          <p:nvPr/>
        </p:nvGraphicFramePr>
        <p:xfrm>
          <a:off x="401000" y="432630"/>
          <a:ext cx="8606800" cy="4552650"/>
        </p:xfrm>
        <a:graphic>
          <a:graphicData uri="http://schemas.openxmlformats.org/drawingml/2006/table">
            <a:tbl>
              <a:tblPr>
                <a:noFill/>
                <a:tableStyleId>{39EBB4DC-23C0-4374-AE5E-102E87C9D31F}</a:tableStyleId>
              </a:tblPr>
              <a:tblGrid>
                <a:gridCol w="4303400">
                  <a:extLst>
                    <a:ext uri="{9D8B030D-6E8A-4147-A177-3AD203B41FA5}">
                      <a16:colId xmlns:a16="http://schemas.microsoft.com/office/drawing/2014/main" val="20000"/>
                    </a:ext>
                  </a:extLst>
                </a:gridCol>
                <a:gridCol w="4303400">
                  <a:extLst>
                    <a:ext uri="{9D8B030D-6E8A-4147-A177-3AD203B41FA5}">
                      <a16:colId xmlns:a16="http://schemas.microsoft.com/office/drawing/2014/main" val="20001"/>
                    </a:ext>
                  </a:extLst>
                </a:gridCol>
              </a:tblGrid>
              <a:tr h="1517550">
                <a:tc>
                  <a:txBody>
                    <a:bodyPr/>
                    <a:lstStyle/>
                    <a:p>
                      <a:pPr marL="0" lvl="0" indent="0" algn="l" rtl="0">
                        <a:spcBef>
                          <a:spcPts val="0"/>
                        </a:spcBef>
                        <a:spcAft>
                          <a:spcPts val="0"/>
                        </a:spcAft>
                        <a:buNone/>
                      </a:pPr>
                      <a:r>
                        <a:rPr lang="fr"/>
                        <a:t>Embryonnaire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0"/>
                  </a:ext>
                </a:extLst>
              </a:tr>
              <a:tr h="1517550">
                <a:tc>
                  <a:txBody>
                    <a:bodyPr/>
                    <a:lstStyle/>
                    <a:p>
                      <a:pPr marL="0" lvl="0" indent="0" algn="l" rtl="0">
                        <a:spcBef>
                          <a:spcPts val="0"/>
                        </a:spcBef>
                        <a:spcAft>
                          <a:spcPts val="0"/>
                        </a:spcAft>
                        <a:buNone/>
                      </a:pPr>
                      <a:r>
                        <a:rPr lang="fr"/>
                        <a:t>Tissulaire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1"/>
                  </a:ext>
                </a:extLst>
              </a:tr>
              <a:tr h="1517550">
                <a:tc>
                  <a:txBody>
                    <a:bodyPr/>
                    <a:lstStyle/>
                    <a:p>
                      <a:pPr marL="0" lvl="0" indent="0" algn="l" rtl="0">
                        <a:spcBef>
                          <a:spcPts val="0"/>
                        </a:spcBef>
                        <a:spcAft>
                          <a:spcPts val="0"/>
                        </a:spcAft>
                        <a:buNone/>
                      </a:pPr>
                      <a:r>
                        <a:rPr lang="fr"/>
                        <a:t>Induite</a:t>
                      </a:r>
                      <a:endParaRPr/>
                    </a:p>
                  </a:txBody>
                  <a:tcPr marL="91425" marR="91425" marT="91425" marB="91425"/>
                </a:tc>
                <a:tc>
                  <a:txBody>
                    <a:bodyPr/>
                    <a:lstStyle/>
                    <a:p>
                      <a:pPr marL="0" lvl="0" indent="0" algn="l" rtl="0">
                        <a:spcBef>
                          <a:spcPts val="0"/>
                        </a:spcBef>
                        <a:spcAft>
                          <a:spcPts val="0"/>
                        </a:spcAft>
                        <a:buNone/>
                      </a:pPr>
                      <a:endParaRPr/>
                    </a:p>
                  </a:txBody>
                  <a:tcPr marL="91425" marR="91425" marT="91425" marB="91425"/>
                </a:tc>
                <a:extLst>
                  <a:ext uri="{0D108BD9-81ED-4DB2-BD59-A6C34878D82A}">
                    <a16:rowId xmlns:a16="http://schemas.microsoft.com/office/drawing/2014/main" val="10002"/>
                  </a:ext>
                </a:extLst>
              </a:tr>
            </a:tbl>
          </a:graphicData>
        </a:graphic>
      </p:graphicFrame>
      <p:pic>
        <p:nvPicPr>
          <p:cNvPr id="154" name="Google Shape;154;p23" descr="Introduction aux cellules souches | L&amp;#39;Hôpital d&amp;#39;Ottawa"/>
          <p:cNvPicPr preferRelativeResize="0"/>
          <p:nvPr/>
        </p:nvPicPr>
        <p:blipFill rotWithShape="1">
          <a:blip r:embed="rId5">
            <a:alphaModFix/>
          </a:blip>
          <a:srcRect t="47366" b="21188"/>
          <a:stretch/>
        </p:blipFill>
        <p:spPr>
          <a:xfrm>
            <a:off x="5035613" y="3485975"/>
            <a:ext cx="3442375" cy="1425726"/>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fr" b="1" u="sng"/>
              <a:t>Les types de cellules souches</a:t>
            </a:r>
            <a:r>
              <a:rPr lang="fr"/>
              <a:t> </a:t>
            </a:r>
            <a:endParaRPr/>
          </a:p>
          <a:p>
            <a:pPr marL="0" lvl="0" indent="0" algn="l" rtl="0">
              <a:spcBef>
                <a:spcPts val="0"/>
              </a:spcBef>
              <a:spcAft>
                <a:spcPts val="0"/>
              </a:spcAft>
              <a:buNone/>
            </a:pPr>
            <a:endParaRPr/>
          </a:p>
        </p:txBody>
      </p:sp>
      <p:sp>
        <p:nvSpPr>
          <p:cNvPr id="160" name="Google Shape;160;p2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u="sng"/>
              <a:t>Les cellules souches EMBRYONNAIRES</a:t>
            </a:r>
            <a:endParaRPr u="sng"/>
          </a:p>
          <a:p>
            <a:pPr marL="457200" lvl="0" indent="-342900" algn="l" rtl="0">
              <a:spcBef>
                <a:spcPts val="1200"/>
              </a:spcBef>
              <a:spcAft>
                <a:spcPts val="0"/>
              </a:spcAft>
              <a:buSzPts val="1800"/>
              <a:buChar char="-"/>
            </a:pPr>
            <a:r>
              <a:rPr lang="fr"/>
              <a:t>Totipotente</a:t>
            </a:r>
            <a:endParaRPr/>
          </a:p>
          <a:p>
            <a:pPr marL="457200" lvl="0" indent="-342900" algn="l" rtl="0">
              <a:spcBef>
                <a:spcPts val="0"/>
              </a:spcBef>
              <a:spcAft>
                <a:spcPts val="0"/>
              </a:spcAft>
              <a:buSzPts val="1800"/>
              <a:buChar char="-"/>
            </a:pPr>
            <a:r>
              <a:rPr lang="fr"/>
              <a:t>Auto-renouvellement</a:t>
            </a:r>
            <a:endParaRPr/>
          </a:p>
        </p:txBody>
      </p:sp>
      <p:pic>
        <p:nvPicPr>
          <p:cNvPr id="161" name="Google Shape;161;p24"/>
          <p:cNvPicPr preferRelativeResize="0"/>
          <p:nvPr/>
        </p:nvPicPr>
        <p:blipFill>
          <a:blip r:embed="rId3">
            <a:alphaModFix/>
          </a:blip>
          <a:stretch>
            <a:fillRect/>
          </a:stretch>
        </p:blipFill>
        <p:spPr>
          <a:xfrm>
            <a:off x="3577050" y="1753450"/>
            <a:ext cx="5038275" cy="2361325"/>
          </a:xfrm>
          <a:prstGeom prst="rect">
            <a:avLst/>
          </a:prstGeom>
          <a:noFill/>
          <a:ln>
            <a:noFill/>
          </a:ln>
        </p:spPr>
      </p:pic>
      <p:sp>
        <p:nvSpPr>
          <p:cNvPr id="162" name="Google Shape;162;p24"/>
          <p:cNvSpPr txBox="1"/>
          <p:nvPr/>
        </p:nvSpPr>
        <p:spPr>
          <a:xfrm>
            <a:off x="3705650" y="4360275"/>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163" name="Google Shape;163;p24"/>
          <p:cNvSpPr txBox="1"/>
          <p:nvPr/>
        </p:nvSpPr>
        <p:spPr>
          <a:xfrm>
            <a:off x="3273150" y="4252575"/>
            <a:ext cx="6733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a:solidFill>
                  <a:schemeClr val="dk1"/>
                </a:solidFill>
                <a:latin typeface="Old Standard TT"/>
                <a:ea typeface="Old Standard TT"/>
                <a:cs typeface="Old Standard TT"/>
                <a:sym typeface="Old Standard TT"/>
              </a:rPr>
              <a:t>Obtention des cellules souches embryonnaire </a:t>
            </a:r>
            <a:r>
              <a:rPr lang="fr" sz="1200" i="1">
                <a:solidFill>
                  <a:schemeClr val="dk1"/>
                </a:solidFill>
                <a:latin typeface="Old Standard TT"/>
                <a:ea typeface="Old Standard TT"/>
                <a:cs typeface="Old Standard TT"/>
                <a:sym typeface="Old Standard TT"/>
              </a:rPr>
              <a:t>©bag.admin</a:t>
            </a:r>
            <a:endParaRPr>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fr" b="1" u="sng"/>
              <a:t>Les types de cellules souches</a:t>
            </a:r>
            <a:r>
              <a:rPr lang="fr"/>
              <a:t> </a:t>
            </a:r>
            <a:endParaRPr/>
          </a:p>
          <a:p>
            <a:pPr marL="0" lvl="0" indent="0" algn="l" rtl="0">
              <a:spcBef>
                <a:spcPts val="0"/>
              </a:spcBef>
              <a:spcAft>
                <a:spcPts val="0"/>
              </a:spcAft>
              <a:buNone/>
            </a:pPr>
            <a:endParaRPr/>
          </a:p>
        </p:txBody>
      </p:sp>
      <p:sp>
        <p:nvSpPr>
          <p:cNvPr id="169" name="Google Shape;169;p2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u="sng"/>
              <a:t>Les cellules souches TISSULAIRES</a:t>
            </a:r>
            <a:endParaRPr u="sng"/>
          </a:p>
          <a:p>
            <a:pPr marL="457200" lvl="0" indent="-342900" algn="l" rtl="0">
              <a:spcBef>
                <a:spcPts val="1200"/>
              </a:spcBef>
              <a:spcAft>
                <a:spcPts val="0"/>
              </a:spcAft>
              <a:buSzPts val="1800"/>
              <a:buChar char="-"/>
            </a:pPr>
            <a:r>
              <a:rPr lang="fr"/>
              <a:t>Renouvellement des tissus</a:t>
            </a:r>
            <a:endParaRPr/>
          </a:p>
          <a:p>
            <a:pPr marL="457200" lvl="0" indent="-342900" algn="l" rtl="0">
              <a:spcBef>
                <a:spcPts val="0"/>
              </a:spcBef>
              <a:spcAft>
                <a:spcPts val="0"/>
              </a:spcAft>
              <a:buSzPts val="1800"/>
              <a:buChar char="-"/>
            </a:pPr>
            <a:r>
              <a:rPr lang="fr"/>
              <a:t>Multipotentes</a:t>
            </a:r>
            <a:endParaRPr/>
          </a:p>
        </p:txBody>
      </p:sp>
      <p:pic>
        <p:nvPicPr>
          <p:cNvPr id="170" name="Google Shape;170;p25"/>
          <p:cNvPicPr preferRelativeResize="0"/>
          <p:nvPr/>
        </p:nvPicPr>
        <p:blipFill rotWithShape="1">
          <a:blip r:embed="rId3">
            <a:alphaModFix/>
          </a:blip>
          <a:srcRect t="6817" r="58444" b="24665"/>
          <a:stretch/>
        </p:blipFill>
        <p:spPr>
          <a:xfrm>
            <a:off x="642950" y="2367575"/>
            <a:ext cx="2215900" cy="2639225"/>
          </a:xfrm>
          <a:prstGeom prst="rect">
            <a:avLst/>
          </a:prstGeom>
          <a:noFill/>
          <a:ln>
            <a:noFill/>
          </a:ln>
        </p:spPr>
      </p:pic>
      <p:pic>
        <p:nvPicPr>
          <p:cNvPr id="171" name="Google Shape;171;p25"/>
          <p:cNvPicPr preferRelativeResize="0"/>
          <p:nvPr/>
        </p:nvPicPr>
        <p:blipFill>
          <a:blip r:embed="rId4">
            <a:alphaModFix/>
          </a:blip>
          <a:stretch>
            <a:fillRect/>
          </a:stretch>
        </p:blipFill>
        <p:spPr>
          <a:xfrm>
            <a:off x="3800075" y="1283363"/>
            <a:ext cx="4932225" cy="3285425"/>
          </a:xfrm>
          <a:prstGeom prst="rect">
            <a:avLst/>
          </a:prstGeom>
          <a:noFill/>
          <a:ln>
            <a:noFill/>
          </a:ln>
        </p:spPr>
      </p:pic>
      <p:sp>
        <p:nvSpPr>
          <p:cNvPr id="172" name="Google Shape;172;p25"/>
          <p:cNvSpPr txBox="1"/>
          <p:nvPr/>
        </p:nvSpPr>
        <p:spPr>
          <a:xfrm rot="-5400000">
            <a:off x="-852950" y="3394675"/>
            <a:ext cx="2727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200">
                <a:solidFill>
                  <a:schemeClr val="dk1"/>
                </a:solidFill>
                <a:latin typeface="Old Standard TT"/>
                <a:ea typeface="Old Standard TT"/>
                <a:cs typeface="Old Standard TT"/>
                <a:sym typeface="Old Standard TT"/>
              </a:rPr>
              <a:t>Moelle osseuse : La fabrique des cellules souches</a:t>
            </a:r>
            <a:r>
              <a:rPr lang="fr">
                <a:solidFill>
                  <a:schemeClr val="dk1"/>
                </a:solidFill>
                <a:latin typeface="Old Standard TT"/>
                <a:ea typeface="Old Standard TT"/>
                <a:cs typeface="Old Standard TT"/>
                <a:sym typeface="Old Standard TT"/>
              </a:rPr>
              <a:t> </a:t>
            </a:r>
            <a:r>
              <a:rPr lang="fr" sz="1200" i="1">
                <a:solidFill>
                  <a:schemeClr val="dk1"/>
                </a:solidFill>
                <a:latin typeface="Old Standard TT"/>
                <a:ea typeface="Old Standard TT"/>
                <a:cs typeface="Old Standard TT"/>
                <a:sym typeface="Old Standard TT"/>
              </a:rPr>
              <a:t>©bag.admin</a:t>
            </a:r>
            <a:endParaRPr>
              <a:latin typeface="Old Standard TT"/>
              <a:ea typeface="Old Standard TT"/>
              <a:cs typeface="Old Standard TT"/>
              <a:sym typeface="Old Standard TT"/>
            </a:endParaRPr>
          </a:p>
        </p:txBody>
      </p:sp>
      <p:sp>
        <p:nvSpPr>
          <p:cNvPr id="173" name="Google Shape;173;p25"/>
          <p:cNvSpPr txBox="1"/>
          <p:nvPr/>
        </p:nvSpPr>
        <p:spPr>
          <a:xfrm>
            <a:off x="3800075" y="4477175"/>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200">
                <a:solidFill>
                  <a:schemeClr val="dk1"/>
                </a:solidFill>
                <a:latin typeface="Old Standard TT"/>
                <a:ea typeface="Old Standard TT"/>
                <a:cs typeface="Old Standard TT"/>
                <a:sym typeface="Old Standard TT"/>
              </a:rPr>
              <a:t>Hematopoesis</a:t>
            </a:r>
            <a:r>
              <a:rPr lang="fr">
                <a:solidFill>
                  <a:schemeClr val="dk1"/>
                </a:solidFill>
                <a:latin typeface="Old Standard TT"/>
                <a:ea typeface="Old Standard TT"/>
                <a:cs typeface="Old Standard TT"/>
                <a:sym typeface="Old Standard TT"/>
              </a:rPr>
              <a:t> </a:t>
            </a:r>
            <a:r>
              <a:rPr lang="fr" sz="1000" i="1">
                <a:solidFill>
                  <a:schemeClr val="dk1"/>
                </a:solidFill>
                <a:latin typeface="Old Standard TT"/>
                <a:ea typeface="Old Standard TT"/>
                <a:cs typeface="Old Standard TT"/>
                <a:sym typeface="Old Standard TT"/>
              </a:rPr>
              <a:t>©A.rad</a:t>
            </a:r>
            <a:endParaRPr sz="1200">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fr" b="1" u="sng"/>
              <a:t>Les types de cellules souches</a:t>
            </a:r>
            <a:r>
              <a:rPr lang="fr"/>
              <a:t> </a:t>
            </a:r>
            <a:endParaRPr/>
          </a:p>
          <a:p>
            <a:pPr marL="0" lvl="0" indent="0" algn="l" rtl="0">
              <a:spcBef>
                <a:spcPts val="0"/>
              </a:spcBef>
              <a:spcAft>
                <a:spcPts val="0"/>
              </a:spcAft>
              <a:buNone/>
            </a:pPr>
            <a:endParaRPr/>
          </a:p>
        </p:txBody>
      </p:sp>
      <p:sp>
        <p:nvSpPr>
          <p:cNvPr id="179" name="Google Shape;179;p26"/>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fr" u="sng"/>
              <a:t>Les cellules souches INDUITES</a:t>
            </a:r>
            <a:endParaRPr u="sng"/>
          </a:p>
          <a:p>
            <a:pPr marL="457200" lvl="0" indent="-342900" algn="l" rtl="0">
              <a:spcBef>
                <a:spcPts val="1200"/>
              </a:spcBef>
              <a:spcAft>
                <a:spcPts val="0"/>
              </a:spcAft>
              <a:buSzPts val="1800"/>
              <a:buChar char="-"/>
            </a:pPr>
            <a:r>
              <a:rPr lang="fr"/>
              <a:t>Reprogrammation de cellules différenciées</a:t>
            </a:r>
            <a:endParaRPr/>
          </a:p>
          <a:p>
            <a:pPr marL="457200" lvl="0" indent="0" algn="l" rtl="0">
              <a:spcBef>
                <a:spcPts val="1200"/>
              </a:spcBef>
              <a:spcAft>
                <a:spcPts val="0"/>
              </a:spcAft>
              <a:buNone/>
            </a:pPr>
            <a:r>
              <a:rPr lang="fr"/>
              <a:t>en indifférenciées</a:t>
            </a:r>
            <a:endParaRPr/>
          </a:p>
          <a:p>
            <a:pPr marL="457200" lvl="0" indent="-342900" algn="l" rtl="0">
              <a:spcBef>
                <a:spcPts val="1200"/>
              </a:spcBef>
              <a:spcAft>
                <a:spcPts val="0"/>
              </a:spcAft>
              <a:buSzPts val="1800"/>
              <a:buChar char="-"/>
            </a:pPr>
            <a:r>
              <a:rPr lang="fr"/>
              <a:t>Utilisation de facteur de transcription</a:t>
            </a:r>
            <a:endParaRPr/>
          </a:p>
          <a:p>
            <a:pPr marL="457200" lvl="0" indent="-342900" algn="l" rtl="0">
              <a:spcBef>
                <a:spcPts val="0"/>
              </a:spcBef>
              <a:spcAft>
                <a:spcPts val="0"/>
              </a:spcAft>
              <a:buSzPts val="1800"/>
              <a:buChar char="-"/>
            </a:pPr>
            <a:r>
              <a:rPr lang="fr"/>
              <a:t>Découverte par le professeur</a:t>
            </a:r>
            <a:endParaRPr/>
          </a:p>
          <a:p>
            <a:pPr marL="457200" lvl="0" indent="0" algn="l" rtl="0">
              <a:spcBef>
                <a:spcPts val="1200"/>
              </a:spcBef>
              <a:spcAft>
                <a:spcPts val="1200"/>
              </a:spcAft>
              <a:buNone/>
            </a:pPr>
            <a:r>
              <a:rPr lang="fr"/>
              <a:t>Yanamaka en 2007</a:t>
            </a:r>
            <a:endParaRPr/>
          </a:p>
        </p:txBody>
      </p:sp>
      <p:pic>
        <p:nvPicPr>
          <p:cNvPr id="180" name="Google Shape;180;p26"/>
          <p:cNvPicPr preferRelativeResize="0"/>
          <p:nvPr/>
        </p:nvPicPr>
        <p:blipFill>
          <a:blip r:embed="rId3">
            <a:alphaModFix/>
          </a:blip>
          <a:stretch>
            <a:fillRect/>
          </a:stretch>
        </p:blipFill>
        <p:spPr>
          <a:xfrm>
            <a:off x="5773675" y="763037"/>
            <a:ext cx="2728675" cy="4214325"/>
          </a:xfrm>
          <a:prstGeom prst="rect">
            <a:avLst/>
          </a:prstGeom>
          <a:noFill/>
          <a:ln>
            <a:noFill/>
          </a:ln>
        </p:spPr>
      </p:pic>
      <p:sp>
        <p:nvSpPr>
          <p:cNvPr id="181" name="Google Shape;181;p26"/>
          <p:cNvSpPr txBox="1"/>
          <p:nvPr/>
        </p:nvSpPr>
        <p:spPr>
          <a:xfrm rot="5400000">
            <a:off x="5424050" y="3944975"/>
            <a:ext cx="6733200" cy="3693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Clr>
                <a:schemeClr val="dk1"/>
              </a:buClr>
              <a:buSzPts val="1100"/>
              <a:buFont typeface="Arial"/>
              <a:buNone/>
            </a:pPr>
            <a:r>
              <a:rPr lang="fr" sz="1200">
                <a:solidFill>
                  <a:schemeClr val="dk1"/>
                </a:solidFill>
                <a:latin typeface="Old Standard TT"/>
                <a:ea typeface="Old Standard TT"/>
                <a:cs typeface="Old Standard TT"/>
                <a:sym typeface="Old Standard TT"/>
              </a:rPr>
              <a:t>Techniques de production des cellules souches AFP/infographie</a:t>
            </a:r>
            <a:endParaRPr>
              <a:solidFill>
                <a:schemeClr val="dk1"/>
              </a:solidFill>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7"/>
          <p:cNvSpPr txBox="1">
            <a:spLocks noGrp="1"/>
          </p:cNvSpPr>
          <p:nvPr>
            <p:ph type="title"/>
          </p:nvPr>
        </p:nvSpPr>
        <p:spPr>
          <a:xfrm>
            <a:off x="311700" y="445025"/>
            <a:ext cx="88323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Utilisation des cellules souches tissulaires</a:t>
            </a:r>
            <a:endParaRPr b="1" u="sng"/>
          </a:p>
        </p:txBody>
      </p:sp>
      <p:sp>
        <p:nvSpPr>
          <p:cNvPr id="187" name="Google Shape;187;p27"/>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La thérapie cellulaire</a:t>
            </a:r>
            <a:endParaRPr/>
          </a:p>
          <a:p>
            <a:pPr marL="0" lvl="0" indent="0" algn="l" rtl="0">
              <a:spcBef>
                <a:spcPts val="1200"/>
              </a:spcBef>
              <a:spcAft>
                <a:spcPts val="0"/>
              </a:spcAft>
              <a:buNone/>
            </a:pPr>
            <a:r>
              <a:rPr lang="fr"/>
              <a:t>Exemple: La greffe de peau. </a:t>
            </a: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188" name="Google Shape;188;p27"/>
          <p:cNvPicPr preferRelativeResize="0"/>
          <p:nvPr/>
        </p:nvPicPr>
        <p:blipFill>
          <a:blip r:embed="rId3">
            <a:alphaModFix/>
          </a:blip>
          <a:stretch>
            <a:fillRect/>
          </a:stretch>
        </p:blipFill>
        <p:spPr>
          <a:xfrm>
            <a:off x="5160225" y="1058225"/>
            <a:ext cx="3983775" cy="3860750"/>
          </a:xfrm>
          <a:prstGeom prst="rect">
            <a:avLst/>
          </a:prstGeom>
          <a:noFill/>
          <a:ln>
            <a:noFill/>
          </a:ln>
        </p:spPr>
      </p:pic>
      <p:sp>
        <p:nvSpPr>
          <p:cNvPr id="189" name="Google Shape;189;p27"/>
          <p:cNvSpPr txBox="1"/>
          <p:nvPr/>
        </p:nvSpPr>
        <p:spPr>
          <a:xfrm>
            <a:off x="230300" y="2425900"/>
            <a:ext cx="42684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Depuis 1970.</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Amplification massive des kératinocytes</a:t>
            </a:r>
            <a:endParaRPr>
              <a:latin typeface="Old Standard TT"/>
              <a:ea typeface="Old Standard TT"/>
              <a:cs typeface="Old Standard TT"/>
              <a:sym typeface="Old Standard TT"/>
            </a:endParaRPr>
          </a:p>
        </p:txBody>
      </p:sp>
      <p:sp>
        <p:nvSpPr>
          <p:cNvPr id="190" name="Google Shape;190;p27"/>
          <p:cNvSpPr txBox="1"/>
          <p:nvPr/>
        </p:nvSpPr>
        <p:spPr>
          <a:xfrm>
            <a:off x="7461925" y="719525"/>
            <a:ext cx="3116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latin typeface="Old Standard TT"/>
                <a:ea typeface="Old Standard TT"/>
                <a:cs typeface="Old Standard TT"/>
                <a:sym typeface="Old Standard TT"/>
              </a:rPr>
              <a:t>Le Figaro Santé/Infographie</a:t>
            </a:r>
            <a:endParaRPr sz="1000">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8"/>
          <p:cNvSpPr txBox="1">
            <a:spLocks noGrp="1"/>
          </p:cNvSpPr>
          <p:nvPr>
            <p:ph type="title"/>
          </p:nvPr>
        </p:nvSpPr>
        <p:spPr>
          <a:xfrm>
            <a:off x="311700" y="445025"/>
            <a:ext cx="88323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Utilisation des cellules souches embryonnaires</a:t>
            </a:r>
            <a:endParaRPr b="1" u="sng"/>
          </a:p>
        </p:txBody>
      </p:sp>
      <p:sp>
        <p:nvSpPr>
          <p:cNvPr id="196" name="Google Shape;196;p28"/>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La thérapie cellulaire</a:t>
            </a:r>
            <a:endParaRPr/>
          </a:p>
          <a:p>
            <a:pPr marL="0" lvl="0" indent="0" algn="l" rtl="0">
              <a:spcBef>
                <a:spcPts val="1200"/>
              </a:spcBef>
              <a:spcAft>
                <a:spcPts val="0"/>
              </a:spcAft>
              <a:buNone/>
            </a:pPr>
            <a:r>
              <a:rPr lang="fr"/>
              <a:t>Exemple : Les maladies cardiovasculaires</a:t>
            </a:r>
            <a:endParaRPr/>
          </a:p>
          <a:p>
            <a:pPr marL="0" lvl="0" indent="0" algn="l" rtl="0">
              <a:spcBef>
                <a:spcPts val="1200"/>
              </a:spcBef>
              <a:spcAft>
                <a:spcPts val="1200"/>
              </a:spcAft>
              <a:buNone/>
            </a:pPr>
            <a:endParaRPr/>
          </a:p>
        </p:txBody>
      </p:sp>
      <p:sp>
        <p:nvSpPr>
          <p:cNvPr id="197" name="Google Shape;197;p28"/>
          <p:cNvSpPr txBox="1"/>
          <p:nvPr/>
        </p:nvSpPr>
        <p:spPr>
          <a:xfrm>
            <a:off x="526350" y="2149525"/>
            <a:ext cx="7580400" cy="2124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Font typeface="Old Standard TT"/>
              <a:buChar char="-"/>
            </a:pPr>
            <a:r>
              <a:rPr lang="fr">
                <a:solidFill>
                  <a:schemeClr val="dk1"/>
                </a:solidFill>
                <a:latin typeface="Old Standard TT"/>
                <a:ea typeface="Old Standard TT"/>
                <a:cs typeface="Old Standard TT"/>
                <a:sym typeface="Old Standard TT"/>
              </a:rPr>
              <a:t>Le coeur humain à longtemps été considéré comme un organe en phase terminale de différenciation incapable de régénérer.</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Par principe les cellules souches embryonnaires sont les seules à se différencier naturellement en cellule cardiaque, sans avoir à être forcées par des mécanismes chimiques ou des modifications génétiques.</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Plus facile d’utiliser des cellules souches embryonnaires </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fr" b="1" u="sng"/>
              <a:t>Utilisation des cellules souches embryonnaires</a:t>
            </a:r>
            <a:endParaRPr b="1" u="sng"/>
          </a:p>
          <a:p>
            <a:pPr marL="0" lvl="0" indent="0" algn="l" rtl="0">
              <a:spcBef>
                <a:spcPts val="0"/>
              </a:spcBef>
              <a:spcAft>
                <a:spcPts val="0"/>
              </a:spcAft>
              <a:buNone/>
            </a:pPr>
            <a:endParaRPr/>
          </a:p>
        </p:txBody>
      </p:sp>
      <p:sp>
        <p:nvSpPr>
          <p:cNvPr id="203" name="Google Shape;203;p29"/>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a:p>
            <a:pPr marL="457200" lvl="0" indent="-342900" algn="l" rtl="0">
              <a:spcBef>
                <a:spcPts val="1200"/>
              </a:spcBef>
              <a:spcAft>
                <a:spcPts val="0"/>
              </a:spcAft>
              <a:buSzPts val="1800"/>
              <a:buChar char="-"/>
            </a:pPr>
            <a:r>
              <a:rPr lang="fr"/>
              <a:t>Pour mieux connaître le développement humain </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fr"/>
              <a:t>Modéliser des pathologies</a:t>
            </a:r>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0"/>
          <p:cNvSpPr txBox="1">
            <a:spLocks noGrp="1"/>
          </p:cNvSpPr>
          <p:nvPr>
            <p:ph type="title"/>
          </p:nvPr>
        </p:nvSpPr>
        <p:spPr>
          <a:xfrm>
            <a:off x="141600" y="1685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Prélèvement des cellules souches</a:t>
            </a:r>
            <a:endParaRPr b="1" u="sng"/>
          </a:p>
        </p:txBody>
      </p:sp>
      <p:sp>
        <p:nvSpPr>
          <p:cNvPr id="209" name="Google Shape;209;p30"/>
          <p:cNvSpPr txBox="1">
            <a:spLocks noGrp="1"/>
          </p:cNvSpPr>
          <p:nvPr>
            <p:ph type="body" idx="1"/>
          </p:nvPr>
        </p:nvSpPr>
        <p:spPr>
          <a:xfrm>
            <a:off x="311700" y="1171600"/>
            <a:ext cx="3081600" cy="33972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endParaRPr/>
          </a:p>
          <a:p>
            <a:pPr marL="457200" lvl="0" indent="-317182" algn="l" rtl="0">
              <a:spcBef>
                <a:spcPts val="1200"/>
              </a:spcBef>
              <a:spcAft>
                <a:spcPts val="0"/>
              </a:spcAft>
              <a:buSzPct val="100000"/>
              <a:buChar char="-"/>
            </a:pPr>
            <a:r>
              <a:rPr lang="fr"/>
              <a:t>Ponction dans la moelle osseuse</a:t>
            </a:r>
            <a:endParaRPr/>
          </a:p>
          <a:p>
            <a:pPr marL="0" lvl="0" indent="0" algn="l" rtl="0">
              <a:spcBef>
                <a:spcPts val="1200"/>
              </a:spcBef>
              <a:spcAft>
                <a:spcPts val="0"/>
              </a:spcAft>
              <a:buNone/>
            </a:pPr>
            <a:endParaRPr/>
          </a:p>
          <a:p>
            <a:pPr marL="457200" lvl="0" indent="-317182" algn="l" rtl="0">
              <a:spcBef>
                <a:spcPts val="1200"/>
              </a:spcBef>
              <a:spcAft>
                <a:spcPts val="0"/>
              </a:spcAft>
              <a:buSzPct val="100000"/>
              <a:buChar char="-"/>
            </a:pPr>
            <a:r>
              <a:rPr lang="fr"/>
              <a:t>Prélèvement dans le sang</a:t>
            </a:r>
            <a:endParaRPr/>
          </a:p>
          <a:p>
            <a:pPr marL="0" lvl="0" indent="0" algn="l" rtl="0">
              <a:spcBef>
                <a:spcPts val="1200"/>
              </a:spcBef>
              <a:spcAft>
                <a:spcPts val="0"/>
              </a:spcAft>
              <a:buNone/>
            </a:pPr>
            <a:endParaRPr/>
          </a:p>
          <a:p>
            <a:pPr marL="457200" lvl="0" indent="-317182" algn="l" rtl="0">
              <a:spcBef>
                <a:spcPts val="1200"/>
              </a:spcBef>
              <a:spcAft>
                <a:spcPts val="0"/>
              </a:spcAft>
              <a:buSzPct val="100000"/>
              <a:buChar char="-"/>
            </a:pPr>
            <a:r>
              <a:rPr lang="fr"/>
              <a:t>Embryoblaste du blastocyste </a:t>
            </a:r>
            <a:endParaRPr/>
          </a:p>
          <a:p>
            <a:pPr marL="457200" lvl="0" indent="0" algn="l" rtl="0">
              <a:spcBef>
                <a:spcPts val="1200"/>
              </a:spcBef>
              <a:spcAft>
                <a:spcPts val="0"/>
              </a:spcAft>
              <a:buNone/>
            </a:pPr>
            <a:endParaRPr/>
          </a:p>
          <a:p>
            <a:pPr marL="457200" lvl="0" indent="-317182" algn="l" rtl="0">
              <a:spcBef>
                <a:spcPts val="1200"/>
              </a:spcBef>
              <a:spcAft>
                <a:spcPts val="0"/>
              </a:spcAft>
              <a:buSzPct val="100000"/>
              <a:buChar char="-"/>
            </a:pPr>
            <a:r>
              <a:rPr lang="fr"/>
              <a:t>Embryon de culture in-vitro</a:t>
            </a:r>
            <a:endParaRPr/>
          </a:p>
          <a:p>
            <a:pPr marL="457200" lvl="0" indent="0" algn="l" rtl="0">
              <a:spcBef>
                <a:spcPts val="1200"/>
              </a:spcBef>
              <a:spcAft>
                <a:spcPts val="1200"/>
              </a:spcAft>
              <a:buNone/>
            </a:pPr>
            <a:endParaRPr/>
          </a:p>
        </p:txBody>
      </p:sp>
      <p:pic>
        <p:nvPicPr>
          <p:cNvPr id="210" name="Google Shape;210;p30" descr="– Origine des cellules souches embryonnaires et diff érenciation cellulaire.  "/>
          <p:cNvPicPr preferRelativeResize="0"/>
          <p:nvPr/>
        </p:nvPicPr>
        <p:blipFill>
          <a:blip r:embed="rId3">
            <a:alphaModFix/>
          </a:blip>
          <a:stretch>
            <a:fillRect/>
          </a:stretch>
        </p:blipFill>
        <p:spPr>
          <a:xfrm>
            <a:off x="3301050" y="1214800"/>
            <a:ext cx="5713751" cy="3310800"/>
          </a:xfrm>
          <a:prstGeom prst="rect">
            <a:avLst/>
          </a:prstGeom>
          <a:noFill/>
          <a:ln>
            <a:noFill/>
          </a:ln>
        </p:spPr>
      </p:pic>
      <p:sp>
        <p:nvSpPr>
          <p:cNvPr id="211" name="Google Shape;211;p30"/>
          <p:cNvSpPr txBox="1"/>
          <p:nvPr/>
        </p:nvSpPr>
        <p:spPr>
          <a:xfrm>
            <a:off x="2281600" y="4568800"/>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a:solidFill>
                  <a:schemeClr val="dk1"/>
                </a:solidFill>
                <a:latin typeface="Old Standard TT"/>
                <a:ea typeface="Old Standard TT"/>
                <a:cs typeface="Old Standard TT"/>
                <a:sym typeface="Old Standard TT"/>
              </a:rPr>
              <a:t>Origine des cellules souches et différenciation cellulaires </a:t>
            </a:r>
            <a:r>
              <a:rPr lang="fr" sz="1200" i="1">
                <a:solidFill>
                  <a:schemeClr val="dk1"/>
                </a:solidFill>
                <a:latin typeface="Old Standard TT"/>
                <a:ea typeface="Old Standard TT"/>
                <a:cs typeface="Old Standard TT"/>
                <a:sym typeface="Old Standard TT"/>
              </a:rPr>
              <a:t>©Olivier Féraud - ResearchGate</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3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Les limites de l’utilisation des cellules souches </a:t>
            </a:r>
            <a:endParaRPr b="1" u="sng"/>
          </a:p>
        </p:txBody>
      </p:sp>
      <p:sp>
        <p:nvSpPr>
          <p:cNvPr id="217" name="Google Shape;217;p31"/>
          <p:cNvSpPr txBox="1">
            <a:spLocks noGrp="1"/>
          </p:cNvSpPr>
          <p:nvPr>
            <p:ph type="body" idx="1"/>
          </p:nvPr>
        </p:nvSpPr>
        <p:spPr>
          <a:xfrm>
            <a:off x="311700" y="1259025"/>
            <a:ext cx="8520600" cy="3156300"/>
          </a:xfrm>
          <a:prstGeom prst="rect">
            <a:avLst/>
          </a:prstGeom>
        </p:spPr>
        <p:txBody>
          <a:bodyPr spcFirstLastPara="1" wrap="square" lIns="91425" tIns="91425" rIns="91425" bIns="91425" anchor="t" anchorCtr="0">
            <a:normAutofit lnSpcReduction="10000"/>
          </a:bodyPr>
          <a:lstStyle/>
          <a:p>
            <a:pPr marL="457200" lvl="0" indent="-342900" algn="l" rtl="0">
              <a:spcBef>
                <a:spcPts val="0"/>
              </a:spcBef>
              <a:spcAft>
                <a:spcPts val="0"/>
              </a:spcAft>
              <a:buSzPts val="1800"/>
              <a:buChar char="-"/>
            </a:pPr>
            <a:r>
              <a:rPr lang="fr" dirty="0"/>
              <a:t>Trouver la bonne population, et le bon niveau de maturité de la population.</a:t>
            </a:r>
            <a:endParaRPr dirty="0"/>
          </a:p>
          <a:p>
            <a:pPr marL="0" lvl="0" indent="0" algn="l" rtl="0">
              <a:spcBef>
                <a:spcPts val="1200"/>
              </a:spcBef>
              <a:spcAft>
                <a:spcPts val="0"/>
              </a:spcAft>
              <a:buNone/>
            </a:pPr>
            <a:endParaRPr dirty="0"/>
          </a:p>
          <a:p>
            <a:pPr marL="457200" lvl="0" indent="-342900" algn="l" rtl="0">
              <a:spcBef>
                <a:spcPts val="1200"/>
              </a:spcBef>
              <a:spcAft>
                <a:spcPts val="0"/>
              </a:spcAft>
              <a:buSzPts val="1800"/>
              <a:buChar char="-"/>
            </a:pPr>
            <a:r>
              <a:rPr lang="fr" dirty="0"/>
              <a:t>Accès à la zone à traiter parfois difficile. (comme par exemple le coeur) </a:t>
            </a:r>
            <a:endParaRPr dirty="0"/>
          </a:p>
          <a:p>
            <a:pPr marL="0" lvl="0" indent="0" algn="l" rtl="0">
              <a:spcBef>
                <a:spcPts val="1200"/>
              </a:spcBef>
              <a:spcAft>
                <a:spcPts val="0"/>
              </a:spcAft>
              <a:buNone/>
            </a:pPr>
            <a:endParaRPr dirty="0"/>
          </a:p>
          <a:p>
            <a:pPr marL="457200" lvl="0" indent="-342900" algn="l" rtl="0">
              <a:spcBef>
                <a:spcPts val="1200"/>
              </a:spcBef>
              <a:spcAft>
                <a:spcPts val="0"/>
              </a:spcAft>
              <a:buSzPts val="1800"/>
              <a:buChar char="-"/>
            </a:pPr>
            <a:r>
              <a:rPr lang="fr" dirty="0"/>
              <a:t>Potentiel rejet</a:t>
            </a:r>
            <a:r>
              <a:rPr lang="fr" dirty="0" smtClean="0"/>
              <a:t>.</a:t>
            </a:r>
          </a:p>
          <a:p>
            <a:pPr marL="457200" lvl="0" indent="-342900" algn="l" rtl="0">
              <a:spcBef>
                <a:spcPts val="1200"/>
              </a:spcBef>
              <a:spcAft>
                <a:spcPts val="0"/>
              </a:spcAft>
              <a:buSzPts val="1800"/>
              <a:buChar char="-"/>
            </a:pPr>
            <a:endParaRPr lang="fr" dirty="0"/>
          </a:p>
          <a:p>
            <a:pPr marL="457200" lvl="0" indent="-342900" algn="l" rtl="0">
              <a:spcBef>
                <a:spcPts val="1200"/>
              </a:spcBef>
              <a:spcAft>
                <a:spcPts val="0"/>
              </a:spcAft>
              <a:buSzPts val="1800"/>
              <a:buChar char="-"/>
            </a:pPr>
            <a:r>
              <a:rPr lang="fr" dirty="0" smtClean="0"/>
              <a:t>Il faut faire attention à ne pas créer une autre maladie en les utilisant.</a:t>
            </a:r>
            <a:endParaRPr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4"/>
          <p:cNvSpPr txBox="1">
            <a:spLocks noGrp="1"/>
          </p:cNvSpPr>
          <p:nvPr>
            <p:ph type="title"/>
          </p:nvPr>
        </p:nvSpPr>
        <p:spPr>
          <a:xfrm>
            <a:off x="311700" y="336650"/>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u="sng"/>
              <a:t>Plan</a:t>
            </a:r>
            <a:endParaRPr u="sng"/>
          </a:p>
        </p:txBody>
      </p:sp>
      <p:sp>
        <p:nvSpPr>
          <p:cNvPr id="68" name="Google Shape;68;p14"/>
          <p:cNvSpPr txBox="1">
            <a:spLocks noGrp="1"/>
          </p:cNvSpPr>
          <p:nvPr>
            <p:ph type="body" idx="1"/>
          </p:nvPr>
        </p:nvSpPr>
        <p:spPr>
          <a:xfrm>
            <a:off x="311700" y="466175"/>
            <a:ext cx="8520600" cy="2922300"/>
          </a:xfrm>
          <a:prstGeom prst="rect">
            <a:avLst/>
          </a:prstGeom>
        </p:spPr>
        <p:txBody>
          <a:bodyPr spcFirstLastPara="1" wrap="square" lIns="91425" tIns="91425" rIns="91425" bIns="91425" anchor="t" anchorCtr="0">
            <a:normAutofit fontScale="25000" lnSpcReduction="20000"/>
          </a:bodyPr>
          <a:lstStyle/>
          <a:p>
            <a:pPr marL="0" lvl="0" indent="0" algn="l" rtl="0">
              <a:spcBef>
                <a:spcPts val="0"/>
              </a:spcBef>
              <a:spcAft>
                <a:spcPts val="0"/>
              </a:spcAft>
              <a:buNone/>
            </a:pPr>
            <a:endParaRPr sz="7750" b="1">
              <a:latin typeface="Georgia"/>
              <a:ea typeface="Georgia"/>
              <a:cs typeface="Georgia"/>
              <a:sym typeface="Georgia"/>
            </a:endParaRPr>
          </a:p>
          <a:p>
            <a:pPr marL="457200" lvl="0" indent="-364331" algn="l" rtl="0">
              <a:spcBef>
                <a:spcPts val="1200"/>
              </a:spcBef>
              <a:spcAft>
                <a:spcPts val="0"/>
              </a:spcAft>
              <a:buSzPct val="100000"/>
              <a:buAutoNum type="romanUcPeriod"/>
            </a:pPr>
            <a:r>
              <a:rPr lang="fr" sz="8550" b="1"/>
              <a:t>Les notions associées aux cellules souches embryonnaires humaines.</a:t>
            </a:r>
            <a:endParaRPr sz="8550" b="1"/>
          </a:p>
          <a:p>
            <a:pPr marL="0" lvl="0" indent="0" algn="l" rtl="0">
              <a:spcBef>
                <a:spcPts val="1200"/>
              </a:spcBef>
              <a:spcAft>
                <a:spcPts val="0"/>
              </a:spcAft>
              <a:buNone/>
            </a:pPr>
            <a:endParaRPr sz="8550" b="1"/>
          </a:p>
          <a:p>
            <a:pPr marL="457200" lvl="0" indent="-364331" algn="l" rtl="0">
              <a:spcBef>
                <a:spcPts val="1200"/>
              </a:spcBef>
              <a:spcAft>
                <a:spcPts val="0"/>
              </a:spcAft>
              <a:buSzPct val="100000"/>
              <a:buAutoNum type="romanUcPeriod"/>
            </a:pPr>
            <a:r>
              <a:rPr lang="fr" sz="8550" b="1"/>
              <a:t>En quoi ce sujet est une question scientifiquement et socialement vive.</a:t>
            </a:r>
            <a:endParaRPr sz="8550" b="1"/>
          </a:p>
          <a:p>
            <a:pPr marL="0" lvl="0" indent="0" algn="l" rtl="0">
              <a:spcBef>
                <a:spcPts val="1200"/>
              </a:spcBef>
              <a:spcAft>
                <a:spcPts val="0"/>
              </a:spcAft>
              <a:buNone/>
            </a:pPr>
            <a:endParaRPr sz="8550" b="1"/>
          </a:p>
          <a:p>
            <a:pPr marL="457200" lvl="0" indent="-364331" algn="l" rtl="0">
              <a:spcBef>
                <a:spcPts val="1200"/>
              </a:spcBef>
              <a:spcAft>
                <a:spcPts val="0"/>
              </a:spcAft>
              <a:buSzPct val="100000"/>
              <a:buAutoNum type="romanUcPeriod"/>
            </a:pPr>
            <a:r>
              <a:rPr lang="fr" sz="8550" b="1"/>
              <a:t>La place du sujet au collège et au lycée</a:t>
            </a:r>
            <a:endParaRPr sz="8550" b="1"/>
          </a:p>
          <a:p>
            <a:pPr marL="0" lvl="0" indent="0" algn="l" rtl="0">
              <a:spcBef>
                <a:spcPts val="1200"/>
              </a:spcBef>
              <a:spcAft>
                <a:spcPts val="0"/>
              </a:spcAft>
              <a:buNone/>
            </a:pPr>
            <a:endParaRPr sz="8550" b="1"/>
          </a:p>
          <a:p>
            <a:pPr marL="0" lvl="0" indent="0" algn="l" rtl="0">
              <a:spcBef>
                <a:spcPts val="1200"/>
              </a:spcBef>
              <a:spcAft>
                <a:spcPts val="0"/>
              </a:spcAft>
              <a:buNone/>
            </a:pPr>
            <a:endParaRPr sz="8550" b="1"/>
          </a:p>
          <a:p>
            <a:pPr marL="457200" lvl="0" indent="0" algn="l" rtl="0">
              <a:spcBef>
                <a:spcPts val="1200"/>
              </a:spcBef>
              <a:spcAft>
                <a:spcPts val="0"/>
              </a:spcAft>
              <a:buNone/>
            </a:pPr>
            <a:r>
              <a:rPr lang="fr" sz="8550" b="1"/>
              <a:t> </a:t>
            </a:r>
            <a:endParaRPr sz="7750" b="1">
              <a:latin typeface="Georgia"/>
              <a:ea typeface="Georgia"/>
              <a:cs typeface="Georgia"/>
              <a:sym typeface="Georgia"/>
            </a:endParaRPr>
          </a:p>
          <a:p>
            <a:pPr marL="0" lvl="0" indent="0" algn="l" rtl="0">
              <a:spcBef>
                <a:spcPts val="1200"/>
              </a:spcBef>
              <a:spcAft>
                <a:spcPts val="1200"/>
              </a:spcAft>
              <a:buNone/>
            </a:pPr>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2"/>
          <p:cNvSpPr txBox="1">
            <a:spLocks noGrp="1"/>
          </p:cNvSpPr>
          <p:nvPr>
            <p:ph type="body" idx="1"/>
          </p:nvPr>
        </p:nvSpPr>
        <p:spPr>
          <a:xfrm>
            <a:off x="311700" y="873150"/>
            <a:ext cx="8520600" cy="3397200"/>
          </a:xfrm>
          <a:prstGeom prst="rect">
            <a:avLst/>
          </a:prstGeom>
        </p:spPr>
        <p:txBody>
          <a:bodyPr spcFirstLastPara="1" wrap="square" lIns="91425" tIns="91425" rIns="91425" bIns="91425" anchor="t" anchorCtr="0">
            <a:normAutofit fontScale="70000" lnSpcReduction="10000"/>
          </a:bodyPr>
          <a:lstStyle/>
          <a:p>
            <a:pPr marL="0" lvl="0" indent="0" algn="l" rtl="0">
              <a:spcBef>
                <a:spcPts val="0"/>
              </a:spcBef>
              <a:spcAft>
                <a:spcPts val="1200"/>
              </a:spcAft>
              <a:buNone/>
            </a:pPr>
            <a:r>
              <a:rPr lang="fr" sz="8550" b="1"/>
              <a:t>II. En quoi ce sujet est une question scientifiquement et socialement vive.</a:t>
            </a:r>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3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u="sng"/>
              <a:t>Ce sujet implique des questions</a:t>
            </a:r>
            <a:endParaRPr u="sng"/>
          </a:p>
        </p:txBody>
      </p:sp>
      <p:sp>
        <p:nvSpPr>
          <p:cNvPr id="228" name="Google Shape;228;p33"/>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Éthiques</a:t>
            </a:r>
            <a:endParaRPr/>
          </a:p>
          <a:p>
            <a:pPr marL="0" lvl="0" indent="0" algn="l" rtl="0">
              <a:spcBef>
                <a:spcPts val="1200"/>
              </a:spcBef>
              <a:spcAft>
                <a:spcPts val="0"/>
              </a:spcAft>
              <a:buNone/>
            </a:pPr>
            <a:endParaRPr/>
          </a:p>
          <a:p>
            <a:pPr marL="457200" lvl="0" indent="-342900" algn="l" rtl="0">
              <a:spcBef>
                <a:spcPts val="1200"/>
              </a:spcBef>
              <a:spcAft>
                <a:spcPts val="0"/>
              </a:spcAft>
              <a:buSzPts val="1800"/>
              <a:buChar char="-"/>
            </a:pPr>
            <a:r>
              <a:rPr lang="fr"/>
              <a:t>Politiques</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fr"/>
              <a:t>Légales</a:t>
            </a:r>
            <a:endParaRPr/>
          </a:p>
        </p:txBody>
      </p:sp>
      <p:pic>
        <p:nvPicPr>
          <p:cNvPr id="229" name="Google Shape;229;p33" descr="Université - D.U. Ethique et société"/>
          <p:cNvPicPr preferRelativeResize="0"/>
          <p:nvPr/>
        </p:nvPicPr>
        <p:blipFill>
          <a:blip r:embed="rId3">
            <a:alphaModFix/>
          </a:blip>
          <a:stretch>
            <a:fillRect/>
          </a:stretch>
        </p:blipFill>
        <p:spPr>
          <a:xfrm>
            <a:off x="5007375" y="1325888"/>
            <a:ext cx="2716825" cy="3088625"/>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Ethique</a:t>
            </a:r>
            <a:endParaRPr b="1" u="sng"/>
          </a:p>
        </p:txBody>
      </p:sp>
      <p:sp>
        <p:nvSpPr>
          <p:cNvPr id="235" name="Google Shape;235;p34"/>
          <p:cNvSpPr txBox="1">
            <a:spLocks noGrp="1"/>
          </p:cNvSpPr>
          <p:nvPr>
            <p:ph type="body" idx="1"/>
          </p:nvPr>
        </p:nvSpPr>
        <p:spPr>
          <a:xfrm>
            <a:off x="230300" y="1058225"/>
            <a:ext cx="4498500" cy="1112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2200" u="sng"/>
              <a:t>Utilisation des embryons </a:t>
            </a:r>
            <a:endParaRPr sz="2200" u="sng"/>
          </a:p>
        </p:txBody>
      </p:sp>
      <p:pic>
        <p:nvPicPr>
          <p:cNvPr id="236" name="Google Shape;236;p34"/>
          <p:cNvPicPr preferRelativeResize="0"/>
          <p:nvPr/>
        </p:nvPicPr>
        <p:blipFill rotWithShape="1">
          <a:blip r:embed="rId3">
            <a:alphaModFix/>
          </a:blip>
          <a:srcRect l="21350" t="-4060" r="2423" b="4060"/>
          <a:stretch/>
        </p:blipFill>
        <p:spPr>
          <a:xfrm>
            <a:off x="5435227" y="681513"/>
            <a:ext cx="2416574" cy="3780475"/>
          </a:xfrm>
          <a:prstGeom prst="rect">
            <a:avLst/>
          </a:prstGeom>
          <a:noFill/>
          <a:ln>
            <a:noFill/>
          </a:ln>
        </p:spPr>
      </p:pic>
      <p:sp>
        <p:nvSpPr>
          <p:cNvPr id="237" name="Google Shape;237;p34"/>
          <p:cNvSpPr txBox="1"/>
          <p:nvPr/>
        </p:nvSpPr>
        <p:spPr>
          <a:xfrm>
            <a:off x="230375" y="1581425"/>
            <a:ext cx="4498500" cy="34170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Certaines religions sont contre:</a:t>
            </a:r>
            <a:endParaRPr>
              <a:latin typeface="Old Standard TT"/>
              <a:ea typeface="Old Standard TT"/>
              <a:cs typeface="Old Standard TT"/>
              <a:sym typeface="Old Standard TT"/>
            </a:endParaRPr>
          </a:p>
          <a:p>
            <a:pPr marL="914400" lvl="1"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Eglise catholique: la vie commence au stade de l’ovule fécondé </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Certaines religions sont “pour”:</a:t>
            </a:r>
            <a:endParaRPr>
              <a:latin typeface="Old Standard TT"/>
              <a:ea typeface="Old Standard TT"/>
              <a:cs typeface="Old Standard TT"/>
              <a:sym typeface="Old Standard TT"/>
            </a:endParaRPr>
          </a:p>
          <a:p>
            <a:pPr marL="914400" lvl="1"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Bouddhisme, il estime que les bénéfices justifient le sacrifice d’un embryon</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914400" lvl="1"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Judaïsme, ils placent le début de la vie un peu plus tard dans le développement embryonnaire.</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Culture </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238" name="Google Shape;238;p34"/>
          <p:cNvSpPr txBox="1"/>
          <p:nvPr/>
        </p:nvSpPr>
        <p:spPr>
          <a:xfrm>
            <a:off x="6248975" y="4462000"/>
            <a:ext cx="3132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solidFill>
                  <a:srgbClr val="54595D"/>
                </a:solidFill>
                <a:highlight>
                  <a:srgbClr val="F8F9FA"/>
                </a:highlight>
              </a:rPr>
              <a:t>www.lifeissues.org</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3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6666"/>
              <a:buFont typeface="Arial"/>
              <a:buNone/>
            </a:pPr>
            <a:r>
              <a:rPr lang="fr" b="1" u="sng"/>
              <a:t>Ethique</a:t>
            </a:r>
            <a:endParaRPr b="1" u="sng"/>
          </a:p>
          <a:p>
            <a:pPr marL="0" lvl="0" indent="0" algn="l" rtl="0">
              <a:spcBef>
                <a:spcPts val="0"/>
              </a:spcBef>
              <a:spcAft>
                <a:spcPts val="0"/>
              </a:spcAft>
              <a:buNone/>
            </a:pPr>
            <a:endParaRPr/>
          </a:p>
        </p:txBody>
      </p:sp>
      <p:pic>
        <p:nvPicPr>
          <p:cNvPr id="244" name="Google Shape;244;p35"/>
          <p:cNvPicPr preferRelativeResize="0"/>
          <p:nvPr/>
        </p:nvPicPr>
        <p:blipFill>
          <a:blip r:embed="rId3">
            <a:alphaModFix/>
          </a:blip>
          <a:stretch>
            <a:fillRect/>
          </a:stretch>
        </p:blipFill>
        <p:spPr>
          <a:xfrm>
            <a:off x="4908875" y="232950"/>
            <a:ext cx="3098625" cy="4384501"/>
          </a:xfrm>
          <a:prstGeom prst="rect">
            <a:avLst/>
          </a:prstGeom>
          <a:noFill/>
          <a:ln>
            <a:noFill/>
          </a:ln>
        </p:spPr>
      </p:pic>
      <p:sp>
        <p:nvSpPr>
          <p:cNvPr id="245" name="Google Shape;245;p35"/>
          <p:cNvSpPr txBox="1"/>
          <p:nvPr/>
        </p:nvSpPr>
        <p:spPr>
          <a:xfrm>
            <a:off x="935175" y="1963875"/>
            <a:ext cx="37173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2600">
                <a:latin typeface="Old Standard TT"/>
                <a:ea typeface="Old Standard TT"/>
                <a:cs typeface="Old Standard TT"/>
                <a:sym typeface="Old Standard TT"/>
              </a:rPr>
              <a:t>Le Clonage</a:t>
            </a:r>
            <a:endParaRPr sz="2600">
              <a:latin typeface="Old Standard TT"/>
              <a:ea typeface="Old Standard TT"/>
              <a:cs typeface="Old Standard TT"/>
              <a:sym typeface="Old Standard TT"/>
            </a:endParaRPr>
          </a:p>
        </p:txBody>
      </p:sp>
      <p:sp>
        <p:nvSpPr>
          <p:cNvPr id="246" name="Google Shape;246;p35"/>
          <p:cNvSpPr txBox="1"/>
          <p:nvPr/>
        </p:nvSpPr>
        <p:spPr>
          <a:xfrm>
            <a:off x="4786138" y="4512225"/>
            <a:ext cx="3344100" cy="581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fr" sz="1200">
                <a:solidFill>
                  <a:schemeClr val="dk1"/>
                </a:solidFill>
                <a:latin typeface="Old Standard TT"/>
                <a:ea typeface="Old Standard TT"/>
                <a:cs typeface="Old Standard TT"/>
                <a:sym typeface="Old Standard TT"/>
              </a:rPr>
              <a:t>Techniques de production des cellules souches AFP/infographie</a:t>
            </a:r>
            <a:endParaRPr>
              <a:solidFill>
                <a:schemeClr val="dk1"/>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3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Légal</a:t>
            </a:r>
            <a:endParaRPr b="1" u="sng"/>
          </a:p>
        </p:txBody>
      </p:sp>
      <p:sp>
        <p:nvSpPr>
          <p:cNvPr id="252" name="Google Shape;252;p36"/>
          <p:cNvSpPr txBox="1">
            <a:spLocks noGrp="1"/>
          </p:cNvSpPr>
          <p:nvPr>
            <p:ph type="body" idx="1"/>
          </p:nvPr>
        </p:nvSpPr>
        <p:spPr>
          <a:xfrm>
            <a:off x="311700" y="1847175"/>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fr" sz="2500"/>
              <a:t>On ne peut pas breveter le patrimoine génétique humain ! </a:t>
            </a:r>
            <a:endParaRPr sz="250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Politique</a:t>
            </a:r>
            <a:endParaRPr b="1" u="sng"/>
          </a:p>
        </p:txBody>
      </p:sp>
      <p:sp>
        <p:nvSpPr>
          <p:cNvPr id="258" name="Google Shape;258;p37"/>
          <p:cNvSpPr txBox="1">
            <a:spLocks noGrp="1"/>
          </p:cNvSpPr>
          <p:nvPr>
            <p:ph type="body" idx="1"/>
          </p:nvPr>
        </p:nvSpPr>
        <p:spPr>
          <a:xfrm>
            <a:off x="206100" y="1279100"/>
            <a:ext cx="31770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La réglementation dépend des pays </a:t>
            </a:r>
            <a:endParaRPr/>
          </a:p>
          <a:p>
            <a:pPr marL="914400" lvl="1" indent="-317500" algn="l" rtl="0">
              <a:spcBef>
                <a:spcPts val="0"/>
              </a:spcBef>
              <a:spcAft>
                <a:spcPts val="0"/>
              </a:spcAft>
              <a:buSzPts val="1400"/>
              <a:buChar char="-"/>
            </a:pPr>
            <a:r>
              <a:rPr lang="fr"/>
              <a:t>Les lois bioéthiques en France</a:t>
            </a:r>
            <a:endParaRPr/>
          </a:p>
          <a:p>
            <a:pPr marL="0" lvl="0" indent="0" algn="l" rtl="0">
              <a:spcBef>
                <a:spcPts val="1200"/>
              </a:spcBef>
              <a:spcAft>
                <a:spcPts val="0"/>
              </a:spcAft>
              <a:buNone/>
            </a:pPr>
            <a:endParaRPr/>
          </a:p>
          <a:p>
            <a:pPr marL="914400" lvl="1" indent="-317500" algn="l" rtl="0">
              <a:spcBef>
                <a:spcPts val="1200"/>
              </a:spcBef>
              <a:spcAft>
                <a:spcPts val="0"/>
              </a:spcAft>
              <a:buSzPts val="1400"/>
              <a:buChar char="-"/>
            </a:pPr>
            <a:r>
              <a:rPr lang="fr"/>
              <a:t>Les Etats-unis, et la levée de l’interdiction de l’exploitation des cellules souches en 2009.</a:t>
            </a:r>
            <a:endParaRPr/>
          </a:p>
        </p:txBody>
      </p:sp>
      <p:pic>
        <p:nvPicPr>
          <p:cNvPr id="259" name="Google Shape;259;p37"/>
          <p:cNvPicPr preferRelativeResize="0"/>
          <p:nvPr/>
        </p:nvPicPr>
        <p:blipFill>
          <a:blip r:embed="rId3">
            <a:alphaModFix/>
          </a:blip>
          <a:stretch>
            <a:fillRect/>
          </a:stretch>
        </p:blipFill>
        <p:spPr>
          <a:xfrm>
            <a:off x="3383023" y="567875"/>
            <a:ext cx="5665750" cy="3832075"/>
          </a:xfrm>
          <a:prstGeom prst="rect">
            <a:avLst/>
          </a:prstGeom>
          <a:noFill/>
          <a:ln>
            <a:noFill/>
          </a:ln>
        </p:spPr>
      </p:pic>
      <p:sp>
        <p:nvSpPr>
          <p:cNvPr id="260" name="Google Shape;260;p37"/>
          <p:cNvSpPr txBox="1"/>
          <p:nvPr/>
        </p:nvSpPr>
        <p:spPr>
          <a:xfrm>
            <a:off x="3623475" y="4560050"/>
            <a:ext cx="52662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Vie publique au coeur du débat publique - Loi du 2 août  2021 relative à la bioéthique</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8"/>
          <p:cNvSpPr txBox="1">
            <a:spLocks noGrp="1"/>
          </p:cNvSpPr>
          <p:nvPr>
            <p:ph type="body" idx="1"/>
          </p:nvPr>
        </p:nvSpPr>
        <p:spPr>
          <a:xfrm>
            <a:off x="311700" y="873150"/>
            <a:ext cx="8520600" cy="3397200"/>
          </a:xfrm>
          <a:prstGeom prst="rect">
            <a:avLst/>
          </a:prstGeom>
        </p:spPr>
        <p:txBody>
          <a:bodyPr spcFirstLastPara="1" wrap="square" lIns="91425" tIns="91425" rIns="91425" bIns="91425" anchor="t" anchorCtr="0">
            <a:normAutofit fontScale="77500" lnSpcReduction="20000"/>
          </a:bodyPr>
          <a:lstStyle/>
          <a:p>
            <a:pPr marL="0" lvl="0" indent="0" algn="l" rtl="0">
              <a:spcBef>
                <a:spcPts val="0"/>
              </a:spcBef>
              <a:spcAft>
                <a:spcPts val="1200"/>
              </a:spcAft>
              <a:buNone/>
            </a:pPr>
            <a:r>
              <a:rPr lang="fr" sz="8550" b="1" dirty="0"/>
              <a:t>III. La place du sujet dans les </a:t>
            </a:r>
            <a:r>
              <a:rPr lang="fr" sz="8550" b="1" dirty="0" smtClean="0"/>
              <a:t>collèges et lycées.</a:t>
            </a:r>
            <a:endParaRP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La place dans les programmes</a:t>
            </a:r>
            <a:endParaRPr b="1" u="sng"/>
          </a:p>
        </p:txBody>
      </p:sp>
      <p:sp>
        <p:nvSpPr>
          <p:cNvPr id="271" name="Google Shape;271;p39"/>
          <p:cNvSpPr txBox="1">
            <a:spLocks noGrp="1"/>
          </p:cNvSpPr>
          <p:nvPr>
            <p:ph type="body" idx="1"/>
          </p:nvPr>
        </p:nvSpPr>
        <p:spPr>
          <a:xfrm>
            <a:off x="0" y="1257413"/>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Cycle 4: </a:t>
            </a:r>
            <a:endParaRPr/>
          </a:p>
        </p:txBody>
      </p:sp>
      <p:pic>
        <p:nvPicPr>
          <p:cNvPr id="272" name="Google Shape;272;p39"/>
          <p:cNvPicPr preferRelativeResize="0"/>
          <p:nvPr/>
        </p:nvPicPr>
        <p:blipFill>
          <a:blip r:embed="rId3">
            <a:alphaModFix/>
          </a:blip>
          <a:stretch>
            <a:fillRect/>
          </a:stretch>
        </p:blipFill>
        <p:spPr>
          <a:xfrm>
            <a:off x="311700" y="2685650"/>
            <a:ext cx="5720126" cy="2109900"/>
          </a:xfrm>
          <a:prstGeom prst="rect">
            <a:avLst/>
          </a:prstGeom>
          <a:noFill/>
          <a:ln>
            <a:noFill/>
          </a:ln>
        </p:spPr>
      </p:pic>
      <p:pic>
        <p:nvPicPr>
          <p:cNvPr id="273" name="Google Shape;273;p39"/>
          <p:cNvPicPr preferRelativeResize="0"/>
          <p:nvPr/>
        </p:nvPicPr>
        <p:blipFill>
          <a:blip r:embed="rId4">
            <a:alphaModFix/>
          </a:blip>
          <a:stretch>
            <a:fillRect/>
          </a:stretch>
        </p:blipFill>
        <p:spPr>
          <a:xfrm>
            <a:off x="2449697" y="1257422"/>
            <a:ext cx="6694299" cy="1451025"/>
          </a:xfrm>
          <a:prstGeom prst="rect">
            <a:avLst/>
          </a:prstGeom>
          <a:noFill/>
          <a:ln>
            <a:noFill/>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0"/>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La place dans les programmes</a:t>
            </a:r>
            <a:endParaRPr b="1" u="sng"/>
          </a:p>
        </p:txBody>
      </p:sp>
      <p:sp>
        <p:nvSpPr>
          <p:cNvPr id="279" name="Google Shape;279;p40"/>
          <p:cNvSpPr txBox="1">
            <a:spLocks noGrp="1"/>
          </p:cNvSpPr>
          <p:nvPr>
            <p:ph type="body" idx="1"/>
          </p:nvPr>
        </p:nvSpPr>
        <p:spPr>
          <a:xfrm>
            <a:off x="0" y="1257413"/>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Seconde : </a:t>
            </a:r>
            <a:endParaRPr/>
          </a:p>
        </p:txBody>
      </p:sp>
      <p:pic>
        <p:nvPicPr>
          <p:cNvPr id="280" name="Google Shape;280;p40" descr="Calaméo - Svt Terminale"/>
          <p:cNvPicPr preferRelativeResize="0"/>
          <p:nvPr/>
        </p:nvPicPr>
        <p:blipFill>
          <a:blip r:embed="rId3">
            <a:alphaModFix/>
          </a:blip>
          <a:stretch>
            <a:fillRect/>
          </a:stretch>
        </p:blipFill>
        <p:spPr>
          <a:xfrm>
            <a:off x="5938425" y="1343225"/>
            <a:ext cx="2514750" cy="3225575"/>
          </a:xfrm>
          <a:prstGeom prst="rect">
            <a:avLst/>
          </a:prstGeom>
          <a:noFill/>
          <a:ln>
            <a:noFill/>
          </a:ln>
        </p:spPr>
      </p:pic>
      <p:sp>
        <p:nvSpPr>
          <p:cNvPr id="281" name="Google Shape;281;p40"/>
          <p:cNvSpPr txBox="1"/>
          <p:nvPr/>
        </p:nvSpPr>
        <p:spPr>
          <a:xfrm>
            <a:off x="5938425" y="4568800"/>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Manuel scolaire - éditeur bordas</a:t>
            </a:r>
            <a:endParaRPr>
              <a:latin typeface="Old Standard TT"/>
              <a:ea typeface="Old Standard TT"/>
              <a:cs typeface="Old Standard TT"/>
              <a:sym typeface="Old Standard TT"/>
            </a:endParaRPr>
          </a:p>
        </p:txBody>
      </p:sp>
      <p:pic>
        <p:nvPicPr>
          <p:cNvPr id="282" name="Google Shape;282;p40"/>
          <p:cNvPicPr preferRelativeResize="0"/>
          <p:nvPr/>
        </p:nvPicPr>
        <p:blipFill>
          <a:blip r:embed="rId4">
            <a:alphaModFix/>
          </a:blip>
          <a:stretch>
            <a:fillRect/>
          </a:stretch>
        </p:blipFill>
        <p:spPr>
          <a:xfrm>
            <a:off x="1700310" y="1257412"/>
            <a:ext cx="4172640" cy="3397199"/>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4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La place dans les programmes</a:t>
            </a:r>
            <a:endParaRPr b="1" u="sng"/>
          </a:p>
        </p:txBody>
      </p:sp>
      <p:sp>
        <p:nvSpPr>
          <p:cNvPr id="288" name="Google Shape;288;p41"/>
          <p:cNvSpPr txBox="1">
            <a:spLocks noGrp="1"/>
          </p:cNvSpPr>
          <p:nvPr>
            <p:ph type="body" idx="1"/>
          </p:nvPr>
        </p:nvSpPr>
        <p:spPr>
          <a:xfrm>
            <a:off x="0" y="1257413"/>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Terminale spécialité : </a:t>
            </a:r>
            <a:endParaRPr/>
          </a:p>
        </p:txBody>
      </p:sp>
      <p:pic>
        <p:nvPicPr>
          <p:cNvPr id="289" name="Google Shape;289;p41"/>
          <p:cNvPicPr preferRelativeResize="0"/>
          <p:nvPr/>
        </p:nvPicPr>
        <p:blipFill>
          <a:blip r:embed="rId3">
            <a:alphaModFix/>
          </a:blip>
          <a:stretch>
            <a:fillRect/>
          </a:stretch>
        </p:blipFill>
        <p:spPr>
          <a:xfrm>
            <a:off x="2777175" y="1713450"/>
            <a:ext cx="5743424" cy="29411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5"/>
          <p:cNvSpPr txBox="1"/>
          <p:nvPr/>
        </p:nvSpPr>
        <p:spPr>
          <a:xfrm>
            <a:off x="291900" y="1095300"/>
            <a:ext cx="8852100" cy="2952900"/>
          </a:xfrm>
          <a:prstGeom prst="rect">
            <a:avLst/>
          </a:prstGeom>
          <a:noFill/>
          <a:ln>
            <a:noFill/>
          </a:ln>
        </p:spPr>
        <p:txBody>
          <a:bodyPr spcFirstLastPara="1" wrap="square" lIns="91425" tIns="91425" rIns="91425" bIns="91425" anchor="t" anchorCtr="0">
            <a:spAutoFit/>
          </a:bodyPr>
          <a:lstStyle/>
          <a:p>
            <a:pPr marL="457200" lvl="0" indent="-574675" algn="l" rtl="0">
              <a:lnSpc>
                <a:spcPct val="115000"/>
              </a:lnSpc>
              <a:spcBef>
                <a:spcPts val="0"/>
              </a:spcBef>
              <a:spcAft>
                <a:spcPts val="0"/>
              </a:spcAft>
              <a:buClr>
                <a:schemeClr val="dk1"/>
              </a:buClr>
              <a:buSzPts val="5450"/>
              <a:buFont typeface="Old Standard TT"/>
              <a:buAutoNum type="romanUcPeriod"/>
            </a:pPr>
            <a:r>
              <a:rPr lang="fr" sz="5450" b="1">
                <a:solidFill>
                  <a:schemeClr val="dk1"/>
                </a:solidFill>
                <a:latin typeface="Old Standard TT"/>
                <a:ea typeface="Old Standard TT"/>
                <a:cs typeface="Old Standard TT"/>
                <a:sym typeface="Old Standard TT"/>
              </a:rPr>
              <a:t>Les notions associées aux cellules souches embryonnaires humaines.</a:t>
            </a:r>
            <a:endParaRPr sz="10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p42"/>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Présentation du sujet aux élèves</a:t>
            </a:r>
            <a:endParaRPr b="1" u="sng"/>
          </a:p>
        </p:txBody>
      </p:sp>
      <p:pic>
        <p:nvPicPr>
          <p:cNvPr id="295" name="Google Shape;295;p42" descr="https://www.letudiant.fr/static/uploads/mediatheque/ETU_ETU/8/1/2356781-adobestock-254378815-766x438.jpeg"/>
          <p:cNvPicPr preferRelativeResize="0"/>
          <p:nvPr/>
        </p:nvPicPr>
        <p:blipFill>
          <a:blip r:embed="rId3">
            <a:alphaModFix/>
          </a:blip>
          <a:stretch>
            <a:fillRect/>
          </a:stretch>
        </p:blipFill>
        <p:spPr>
          <a:xfrm>
            <a:off x="3483550" y="1764624"/>
            <a:ext cx="4904076" cy="2804175"/>
          </a:xfrm>
          <a:prstGeom prst="rect">
            <a:avLst/>
          </a:prstGeom>
          <a:noFill/>
          <a:ln>
            <a:noFill/>
          </a:ln>
        </p:spPr>
      </p:pic>
      <p:sp>
        <p:nvSpPr>
          <p:cNvPr id="296" name="Google Shape;296;p42"/>
          <p:cNvSpPr txBox="1"/>
          <p:nvPr/>
        </p:nvSpPr>
        <p:spPr>
          <a:xfrm>
            <a:off x="383850" y="1289725"/>
            <a:ext cx="3099600" cy="23397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Sous forme d’un jeu de rôle: </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Avec une représentation: </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914400" lvl="1"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Religieuse (hors Judaïsme et Bouddhisme)</a:t>
            </a:r>
            <a:endParaRPr>
              <a:latin typeface="Old Standard TT"/>
              <a:ea typeface="Old Standard TT"/>
              <a:cs typeface="Old Standard TT"/>
              <a:sym typeface="Old Standard TT"/>
            </a:endParaRPr>
          </a:p>
          <a:p>
            <a:pPr marL="457200" lvl="0" indent="0" algn="l" rtl="0">
              <a:spcBef>
                <a:spcPts val="0"/>
              </a:spcBef>
              <a:spcAft>
                <a:spcPts val="0"/>
              </a:spcAft>
              <a:buNone/>
            </a:pPr>
            <a:endParaRPr>
              <a:latin typeface="Old Standard TT"/>
              <a:ea typeface="Old Standard TT"/>
              <a:cs typeface="Old Standard TT"/>
              <a:sym typeface="Old Standard TT"/>
            </a:endParaRPr>
          </a:p>
          <a:p>
            <a:pPr marL="914400" lvl="1"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D’un chercheur</a:t>
            </a:r>
            <a:endParaRPr>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a:p>
            <a:pPr marL="914400" lvl="1"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L’Etat</a:t>
            </a:r>
            <a:endParaRPr>
              <a:latin typeface="Old Standard TT"/>
              <a:ea typeface="Old Standard TT"/>
              <a:cs typeface="Old Standard TT"/>
              <a:sym typeface="Old Standard T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3"/>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Documents et démarches</a:t>
            </a:r>
            <a:endParaRPr b="1" u="sng"/>
          </a:p>
        </p:txBody>
      </p:sp>
      <p:sp>
        <p:nvSpPr>
          <p:cNvPr id="302" name="Google Shape;302;p43"/>
          <p:cNvSpPr txBox="1">
            <a:spLocks noGrp="1"/>
          </p:cNvSpPr>
          <p:nvPr>
            <p:ph type="body" idx="1"/>
          </p:nvPr>
        </p:nvSpPr>
        <p:spPr>
          <a:xfrm>
            <a:off x="311700" y="873150"/>
            <a:ext cx="8520600" cy="33972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Char char="-"/>
            </a:pPr>
            <a:r>
              <a:rPr lang="fr" sz="1400"/>
              <a:t>Document d’accroche</a:t>
            </a:r>
            <a:endParaRPr sz="1400"/>
          </a:p>
          <a:p>
            <a:pPr marL="0" lvl="0" indent="0" algn="l" rtl="0">
              <a:spcBef>
                <a:spcPts val="1200"/>
              </a:spcBef>
              <a:spcAft>
                <a:spcPts val="0"/>
              </a:spcAft>
              <a:buNone/>
            </a:pPr>
            <a:r>
              <a:rPr lang="fr" sz="1400"/>
              <a:t>En plus d’un travail maison de recherche de l’élève sur son rôle et son sujet, nous proposerons ces documents: </a:t>
            </a:r>
            <a:endParaRPr sz="1400"/>
          </a:p>
          <a:p>
            <a:pPr marL="0" lvl="0" indent="0" algn="l" rtl="0">
              <a:spcBef>
                <a:spcPts val="1200"/>
              </a:spcBef>
              <a:spcAft>
                <a:spcPts val="0"/>
              </a:spcAft>
              <a:buNone/>
            </a:pPr>
            <a:r>
              <a:rPr lang="fr" sz="1400"/>
              <a:t>→ Article de l’Inserm sur les cellules souches</a:t>
            </a:r>
            <a:r>
              <a:rPr lang="fr"/>
              <a:t> </a:t>
            </a:r>
            <a:r>
              <a:rPr lang="fr" sz="1100" u="sng">
                <a:solidFill>
                  <a:srgbClr val="1155CC"/>
                </a:solidFill>
                <a:latin typeface="Arial"/>
                <a:ea typeface="Arial"/>
                <a:cs typeface="Arial"/>
                <a:sym typeface="Arial"/>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Cellules souches embryonnaires humaines ⋅ Inserm, La science pour la santé</a:t>
            </a:r>
            <a:endParaRPr sz="1100">
              <a:latin typeface="Arial"/>
              <a:ea typeface="Arial"/>
              <a:cs typeface="Arial"/>
              <a:sym typeface="Arial"/>
            </a:endParaRPr>
          </a:p>
          <a:p>
            <a:pPr marL="0" lvl="0" indent="0" algn="l" rtl="0">
              <a:spcBef>
                <a:spcPts val="1200"/>
              </a:spcBef>
              <a:spcAft>
                <a:spcPts val="0"/>
              </a:spcAft>
              <a:buNone/>
            </a:pPr>
            <a:r>
              <a:rPr lang="fr" sz="1400"/>
              <a:t>→ Article de la fondation Jérôme Lejeune </a:t>
            </a:r>
            <a:r>
              <a:rPr lang="fr" sz="1100" u="sng">
                <a:solidFill>
                  <a:srgbClr val="1155CC"/>
                </a:solidFill>
                <a:latin typeface="Arial"/>
                <a:ea typeface="Arial"/>
                <a:cs typeface="Arial"/>
                <a:sym typeface="Arial"/>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Loi de bioéthique : le triomphe du marché au détriment du respect de la vie</a:t>
            </a:r>
            <a:r>
              <a:rPr lang="fr" sz="1100">
                <a:latin typeface="Arial"/>
                <a:ea typeface="Arial"/>
                <a:cs typeface="Arial"/>
                <a:sym typeface="Arial"/>
              </a:rPr>
              <a:t> </a:t>
            </a:r>
            <a:endParaRPr sz="1100">
              <a:latin typeface="Arial"/>
              <a:ea typeface="Arial"/>
              <a:cs typeface="Arial"/>
              <a:sym typeface="Arial"/>
            </a:endParaRPr>
          </a:p>
          <a:p>
            <a:pPr marL="0" lvl="0" indent="0" algn="l" rtl="0">
              <a:spcBef>
                <a:spcPts val="1200"/>
              </a:spcBef>
              <a:spcAft>
                <a:spcPts val="0"/>
              </a:spcAft>
              <a:buClr>
                <a:schemeClr val="dk1"/>
              </a:buClr>
              <a:buSzPts val="1100"/>
              <a:buFont typeface="Arial"/>
              <a:buNone/>
            </a:pPr>
            <a:r>
              <a:rPr lang="fr" sz="1400"/>
              <a:t>→ Article EuroStemCell </a:t>
            </a:r>
            <a:r>
              <a:rPr lang="fr" sz="1400" u="sng">
                <a:solidFill>
                  <a:schemeClr val="hlink"/>
                </a:solidFill>
                <a:hlinkClick r:id="rId5"/>
              </a:rPr>
              <a:t>Que peut-on traiter avec les cellules souches? | Eurostemcell</a:t>
            </a:r>
            <a:r>
              <a:rPr lang="fr" sz="1400"/>
              <a:t> </a:t>
            </a:r>
            <a:endParaRPr sz="1100">
              <a:latin typeface="Arial"/>
              <a:ea typeface="Arial"/>
              <a:cs typeface="Arial"/>
              <a:sym typeface="Arial"/>
            </a:endParaRPr>
          </a:p>
          <a:p>
            <a:pPr marL="0" lvl="0" indent="0" algn="l" rtl="0">
              <a:spcBef>
                <a:spcPts val="1200"/>
              </a:spcBef>
              <a:spcAft>
                <a:spcPts val="0"/>
              </a:spcAft>
              <a:buNone/>
            </a:pPr>
            <a:endParaRPr sz="1100">
              <a:latin typeface="Arial"/>
              <a:ea typeface="Arial"/>
              <a:cs typeface="Arial"/>
              <a:sym typeface="Arial"/>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03" name="Google Shape;303;p43"/>
          <p:cNvPicPr preferRelativeResize="0"/>
          <p:nvPr/>
        </p:nvPicPr>
        <p:blipFill>
          <a:blip r:embed="rId6">
            <a:alphaModFix/>
          </a:blip>
          <a:stretch>
            <a:fillRect/>
          </a:stretch>
        </p:blipFill>
        <p:spPr>
          <a:xfrm>
            <a:off x="124150" y="3391777"/>
            <a:ext cx="3462699" cy="1377375"/>
          </a:xfrm>
          <a:prstGeom prst="rect">
            <a:avLst/>
          </a:prstGeom>
          <a:noFill/>
          <a:ln>
            <a:noFill/>
          </a:ln>
        </p:spPr>
      </p:pic>
      <p:pic>
        <p:nvPicPr>
          <p:cNvPr id="304" name="Google Shape;304;p43"/>
          <p:cNvPicPr preferRelativeResize="0"/>
          <p:nvPr/>
        </p:nvPicPr>
        <p:blipFill>
          <a:blip r:embed="rId7">
            <a:alphaModFix/>
          </a:blip>
          <a:stretch>
            <a:fillRect/>
          </a:stretch>
        </p:blipFill>
        <p:spPr>
          <a:xfrm>
            <a:off x="3333100" y="3251224"/>
            <a:ext cx="2781350" cy="1229600"/>
          </a:xfrm>
          <a:prstGeom prst="rect">
            <a:avLst/>
          </a:prstGeom>
          <a:noFill/>
          <a:ln>
            <a:noFill/>
          </a:ln>
        </p:spPr>
      </p:pic>
      <p:pic>
        <p:nvPicPr>
          <p:cNvPr id="305" name="Google Shape;305;p43"/>
          <p:cNvPicPr preferRelativeResize="0"/>
          <p:nvPr/>
        </p:nvPicPr>
        <p:blipFill>
          <a:blip r:embed="rId8">
            <a:alphaModFix/>
          </a:blip>
          <a:stretch>
            <a:fillRect/>
          </a:stretch>
        </p:blipFill>
        <p:spPr>
          <a:xfrm>
            <a:off x="5869225" y="3466024"/>
            <a:ext cx="3274776" cy="14802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Google Shape;310;p44"/>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Lien avec d’autres disciplines</a:t>
            </a:r>
            <a:endParaRPr b="1" u="sng"/>
          </a:p>
        </p:txBody>
      </p:sp>
      <p:sp>
        <p:nvSpPr>
          <p:cNvPr id="311" name="Google Shape;311;p44"/>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EMC</a:t>
            </a:r>
            <a:endParaRPr/>
          </a:p>
          <a:p>
            <a:pPr marL="457200" lvl="0" indent="0" algn="l" rtl="0">
              <a:spcBef>
                <a:spcPts val="1200"/>
              </a:spcBef>
              <a:spcAft>
                <a:spcPts val="0"/>
              </a:spcAft>
              <a:buNone/>
            </a:pPr>
            <a:endParaRPr/>
          </a:p>
          <a:p>
            <a:pPr marL="457200" lvl="0" indent="-342900" algn="l" rtl="0">
              <a:spcBef>
                <a:spcPts val="1200"/>
              </a:spcBef>
              <a:spcAft>
                <a:spcPts val="0"/>
              </a:spcAft>
              <a:buSzPts val="1800"/>
              <a:buChar char="-"/>
            </a:pPr>
            <a:r>
              <a:rPr lang="fr"/>
              <a:t>Politique </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0" lvl="0" indent="0" algn="l" rtl="0">
              <a:spcBef>
                <a:spcPts val="1200"/>
              </a:spcBef>
              <a:spcAft>
                <a:spcPts val="1200"/>
              </a:spcAft>
              <a:buNone/>
            </a:pPr>
            <a:endParaRPr/>
          </a:p>
        </p:txBody>
      </p:sp>
      <p:pic>
        <p:nvPicPr>
          <p:cNvPr id="312" name="Google Shape;312;p44" descr="Crayon Et Cahier Sur Fond Blanc | Photo Premium"/>
          <p:cNvPicPr preferRelativeResize="0"/>
          <p:nvPr/>
        </p:nvPicPr>
        <p:blipFill>
          <a:blip r:embed="rId3">
            <a:alphaModFix/>
          </a:blip>
          <a:stretch>
            <a:fillRect/>
          </a:stretch>
        </p:blipFill>
        <p:spPr>
          <a:xfrm>
            <a:off x="3736075" y="1592125"/>
            <a:ext cx="3848425" cy="25561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45"/>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u="sng"/>
              <a:t>Conclusion</a:t>
            </a:r>
            <a:endParaRPr u="sng"/>
          </a:p>
        </p:txBody>
      </p:sp>
      <p:sp>
        <p:nvSpPr>
          <p:cNvPr id="318" name="Google Shape;318;p45"/>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19" name="Google Shape;319;p45" descr="Cellule souche : tout savoir sur les cellules souches"/>
          <p:cNvPicPr preferRelativeResize="0"/>
          <p:nvPr/>
        </p:nvPicPr>
        <p:blipFill>
          <a:blip r:embed="rId3">
            <a:alphaModFix/>
          </a:blip>
          <a:stretch>
            <a:fillRect/>
          </a:stretch>
        </p:blipFill>
        <p:spPr>
          <a:xfrm>
            <a:off x="1361238" y="1171600"/>
            <a:ext cx="6421537" cy="3397200"/>
          </a:xfrm>
          <a:prstGeom prst="rect">
            <a:avLst/>
          </a:prstGeom>
          <a:noFill/>
          <a:ln>
            <a:noFill/>
          </a:ln>
        </p:spPr>
      </p:pic>
      <p:sp>
        <p:nvSpPr>
          <p:cNvPr id="320" name="Google Shape;320;p45"/>
          <p:cNvSpPr txBox="1"/>
          <p:nvPr/>
        </p:nvSpPr>
        <p:spPr>
          <a:xfrm>
            <a:off x="5085050" y="4568800"/>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Cellules souches - Passeport santé</a:t>
            </a:r>
            <a:endParaRPr>
              <a:latin typeface="Old Standard TT"/>
              <a:ea typeface="Old Standard TT"/>
              <a:cs typeface="Old Standard TT"/>
              <a:sym typeface="Old Standard TT"/>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Bibliographie</a:t>
            </a:r>
            <a:endParaRPr b="1" u="sng"/>
          </a:p>
        </p:txBody>
      </p:sp>
      <p:sp>
        <p:nvSpPr>
          <p:cNvPr id="326" name="Google Shape;326;p46"/>
          <p:cNvSpPr txBox="1">
            <a:spLocks noGrp="1"/>
          </p:cNvSpPr>
          <p:nvPr>
            <p:ph type="body" idx="1"/>
          </p:nvPr>
        </p:nvSpPr>
        <p:spPr>
          <a:xfrm>
            <a:off x="311700" y="1202300"/>
            <a:ext cx="8520600" cy="33972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Clr>
                <a:schemeClr val="dk1"/>
              </a:buClr>
              <a:buSzPct val="100000"/>
              <a:buFont typeface="Arial"/>
              <a:buNone/>
            </a:pPr>
            <a:r>
              <a:rPr lang="fr" sz="1100" dirty="0"/>
              <a:t>Afanassief </a:t>
            </a:r>
            <a:r>
              <a:rPr lang="fr" sz="1100" i="1" dirty="0"/>
              <a:t>et al</a:t>
            </a:r>
            <a:r>
              <a:rPr lang="fr" sz="1100" dirty="0"/>
              <a:t>. (2018). “ Cinquante nuances de pluripotence. ResearchGate. 11</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G R Martin. (2012). “Isolation of a pluripotent cell line from early mouse embryos cultured in medium conditioned by teratocarcinoma stem cells.” PMC Labs. 5</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“Qu’est ce que les cellules souches”. Héma Québec</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M. MARTIN et N. FORTUNEL. (2019). “Greffe de peau : une nouvelle cible moléculaire pour activer les cellules souches”. Inserm</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Conseil d'État. (2021). “LOI n°2021-1017 du 2 août 2021 relative à la bioéthique”. Légifrance</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Le monde avec AFP (2009) “Cellules souches : Barack Obama revient sur la politique de Bush” . Le monde</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Rédacteur de l’Inserm. (2017). “Cellules souches embryonnaires humaines</a:t>
            </a:r>
            <a:endParaRPr sz="1100" dirty="0"/>
          </a:p>
          <a:p>
            <a:pPr marL="0" lvl="0" indent="0" algn="l" rtl="0">
              <a:spcBef>
                <a:spcPts val="0"/>
              </a:spcBef>
              <a:spcAft>
                <a:spcPts val="0"/>
              </a:spcAft>
              <a:buClr>
                <a:schemeClr val="dk1"/>
              </a:buClr>
              <a:buSzPct val="100000"/>
              <a:buFont typeface="Arial"/>
              <a:buNone/>
            </a:pPr>
            <a:r>
              <a:rPr lang="fr" sz="1100" dirty="0"/>
              <a:t>Un formidable outil pour la recherche biomédicale”. Inserm</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Benoit de la Fonchais. (2014). “L’histoire des cellules souches”. CortexMag</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Conseil d’Etat (2021) “Loi du 2 août 2021, bioéthique.PMA” . vie-publique</a:t>
            </a:r>
            <a:endParaRPr sz="1100" dirty="0"/>
          </a:p>
          <a:p>
            <a:pPr marL="0" lvl="0" indent="0" algn="l" rtl="0">
              <a:spcBef>
                <a:spcPts val="0"/>
              </a:spcBef>
              <a:spcAft>
                <a:spcPts val="0"/>
              </a:spcAft>
              <a:buClr>
                <a:schemeClr val="dk1"/>
              </a:buClr>
              <a:buSzPct val="100000"/>
              <a:buFont typeface="Arial"/>
              <a:buNone/>
            </a:pPr>
            <a:endParaRPr sz="1100" dirty="0"/>
          </a:p>
          <a:p>
            <a:pPr marL="0" lvl="0" indent="0" algn="l" rtl="0">
              <a:spcBef>
                <a:spcPts val="0"/>
              </a:spcBef>
              <a:spcAft>
                <a:spcPts val="0"/>
              </a:spcAft>
              <a:buClr>
                <a:schemeClr val="dk1"/>
              </a:buClr>
              <a:buSzPct val="100000"/>
              <a:buFont typeface="Arial"/>
              <a:buNone/>
            </a:pPr>
            <a:r>
              <a:rPr lang="fr" sz="1100" dirty="0"/>
              <a:t>Nicole Le Douarin (2004) “Cellule souches et thérapie cellulaire”. la lettre de l’académie des sciences </a:t>
            </a: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Introduction</a:t>
            </a:r>
            <a:endParaRPr b="1" u="sng"/>
          </a:p>
        </p:txBody>
      </p:sp>
      <p:pic>
        <p:nvPicPr>
          <p:cNvPr id="79" name="Google Shape;79;p16"/>
          <p:cNvPicPr preferRelativeResize="0"/>
          <p:nvPr/>
        </p:nvPicPr>
        <p:blipFill>
          <a:blip r:embed="rId3">
            <a:alphaModFix/>
          </a:blip>
          <a:stretch>
            <a:fillRect/>
          </a:stretch>
        </p:blipFill>
        <p:spPr>
          <a:xfrm>
            <a:off x="5311250" y="681513"/>
            <a:ext cx="2707592" cy="3780475"/>
          </a:xfrm>
          <a:prstGeom prst="rect">
            <a:avLst/>
          </a:prstGeom>
          <a:noFill/>
          <a:ln>
            <a:noFill/>
          </a:ln>
        </p:spPr>
      </p:pic>
      <p:sp>
        <p:nvSpPr>
          <p:cNvPr id="80" name="Google Shape;80;p16"/>
          <p:cNvSpPr txBox="1"/>
          <p:nvPr/>
        </p:nvSpPr>
        <p:spPr>
          <a:xfrm>
            <a:off x="5404525" y="4544700"/>
            <a:ext cx="35775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Représentation d’Hippocrate</a:t>
            </a:r>
            <a:endParaRPr>
              <a:latin typeface="Old Standard TT"/>
              <a:ea typeface="Old Standard TT"/>
              <a:cs typeface="Old Standard TT"/>
              <a:sym typeface="Old Standard TT"/>
            </a:endParaRPr>
          </a:p>
          <a:p>
            <a:pPr marL="0" lvl="0" indent="0" algn="l" rtl="0">
              <a:spcBef>
                <a:spcPts val="0"/>
              </a:spcBef>
              <a:spcAft>
                <a:spcPts val="0"/>
              </a:spcAft>
              <a:buNone/>
            </a:pPr>
            <a:r>
              <a:rPr lang="fr" sz="1200" i="1">
                <a:latin typeface="Old Standard TT"/>
                <a:ea typeface="Old Standard TT"/>
                <a:cs typeface="Old Standard TT"/>
                <a:sym typeface="Old Standard TT"/>
              </a:rPr>
              <a:t>©National Library of Medicine</a:t>
            </a:r>
            <a:endParaRPr sz="1200" i="1">
              <a:latin typeface="Old Standard TT"/>
              <a:ea typeface="Old Standard TT"/>
              <a:cs typeface="Old Standard TT"/>
              <a:sym typeface="Old Standard TT"/>
            </a:endParaRPr>
          </a:p>
        </p:txBody>
      </p:sp>
      <p:sp>
        <p:nvSpPr>
          <p:cNvPr id="81" name="Google Shape;81;p16"/>
          <p:cNvSpPr txBox="1"/>
          <p:nvPr/>
        </p:nvSpPr>
        <p:spPr>
          <a:xfrm>
            <a:off x="230300" y="1781050"/>
            <a:ext cx="4775100" cy="1908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600" u="sng">
                <a:latin typeface="Old Standard TT"/>
                <a:ea typeface="Old Standard TT"/>
                <a:cs typeface="Old Standard TT"/>
                <a:sym typeface="Old Standard TT"/>
              </a:rPr>
              <a:t>Hippocrate (460-377 av. JC): </a:t>
            </a:r>
            <a:endParaRPr sz="1600" u="sng">
              <a:latin typeface="Old Standard TT"/>
              <a:ea typeface="Old Standard TT"/>
              <a:cs typeface="Old Standard TT"/>
              <a:sym typeface="Old Standard TT"/>
            </a:endParaRPr>
          </a:p>
          <a:p>
            <a:pPr marL="0" lvl="0" indent="0" algn="l" rtl="0">
              <a:spcBef>
                <a:spcPts val="0"/>
              </a:spcBef>
              <a:spcAft>
                <a:spcPts val="0"/>
              </a:spcAft>
              <a:buNone/>
            </a:pPr>
            <a:r>
              <a:rPr lang="fr" sz="2400" b="1">
                <a:latin typeface="Old Standard TT"/>
                <a:ea typeface="Old Standard TT"/>
                <a:cs typeface="Old Standard TT"/>
                <a:sym typeface="Old Standard TT"/>
              </a:rPr>
              <a:t>“ Le corps contient en lui-même le pouvoir de rééquilibrer ses humeurs et de se guérir lui-même”</a:t>
            </a:r>
            <a:endParaRPr sz="2400" b="1">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8"/>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Introduction</a:t>
            </a:r>
            <a:endParaRPr b="1" u="sng"/>
          </a:p>
        </p:txBody>
      </p:sp>
      <p:pic>
        <p:nvPicPr>
          <p:cNvPr id="97" name="Google Shape;97;p18" descr="Les cellules souches"/>
          <p:cNvPicPr preferRelativeResize="0"/>
          <p:nvPr/>
        </p:nvPicPr>
        <p:blipFill>
          <a:blip r:embed="rId3">
            <a:alphaModFix/>
          </a:blip>
          <a:stretch>
            <a:fillRect/>
          </a:stretch>
        </p:blipFill>
        <p:spPr>
          <a:xfrm>
            <a:off x="3865800" y="445025"/>
            <a:ext cx="5116950" cy="3837700"/>
          </a:xfrm>
          <a:prstGeom prst="rect">
            <a:avLst/>
          </a:prstGeom>
          <a:noFill/>
          <a:ln>
            <a:noFill/>
          </a:ln>
        </p:spPr>
      </p:pic>
      <p:sp>
        <p:nvSpPr>
          <p:cNvPr id="98" name="Google Shape;98;p18"/>
          <p:cNvSpPr txBox="1"/>
          <p:nvPr/>
        </p:nvSpPr>
        <p:spPr>
          <a:xfrm>
            <a:off x="490975" y="1811925"/>
            <a:ext cx="3214800" cy="224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3000">
                <a:solidFill>
                  <a:schemeClr val="dk1"/>
                </a:solidFill>
                <a:latin typeface="Old Standard TT"/>
                <a:ea typeface="Old Standard TT"/>
                <a:cs typeface="Old Standard TT"/>
                <a:sym typeface="Old Standard TT"/>
              </a:rPr>
              <a:t>Différentes familles de cellules du corps humain</a:t>
            </a:r>
            <a:endParaRPr sz="3000">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endParaRPr>
              <a:latin typeface="Old Standard TT"/>
              <a:ea typeface="Old Standard TT"/>
              <a:cs typeface="Old Standard TT"/>
              <a:sym typeface="Old Standard TT"/>
            </a:endParaRPr>
          </a:p>
        </p:txBody>
      </p:sp>
      <p:sp>
        <p:nvSpPr>
          <p:cNvPr id="99" name="Google Shape;99;p18"/>
          <p:cNvSpPr txBox="1"/>
          <p:nvPr/>
        </p:nvSpPr>
        <p:spPr>
          <a:xfrm>
            <a:off x="3865800" y="4363475"/>
            <a:ext cx="4091400" cy="585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solidFill>
                  <a:schemeClr val="dk1"/>
                </a:solidFill>
                <a:latin typeface="Old Standard TT"/>
                <a:ea typeface="Old Standard TT"/>
                <a:cs typeface="Old Standard TT"/>
                <a:sym typeface="Old Standard TT"/>
              </a:rPr>
              <a:t>Exemple de types de cellules </a:t>
            </a:r>
            <a:endParaRPr>
              <a:solidFill>
                <a:schemeClr val="dk1"/>
              </a:solidFill>
              <a:latin typeface="Old Standard TT"/>
              <a:ea typeface="Old Standard TT"/>
              <a:cs typeface="Old Standard TT"/>
              <a:sym typeface="Old Standard TT"/>
            </a:endParaRPr>
          </a:p>
          <a:p>
            <a:pPr marL="0" lvl="0" indent="0" algn="l" rtl="0">
              <a:spcBef>
                <a:spcPts val="0"/>
              </a:spcBef>
              <a:spcAft>
                <a:spcPts val="0"/>
              </a:spcAft>
              <a:buNone/>
            </a:pPr>
            <a:r>
              <a:rPr lang="fr" sz="1200" i="1">
                <a:solidFill>
                  <a:schemeClr val="dk1"/>
                </a:solidFill>
                <a:latin typeface="Old Standard TT"/>
                <a:ea typeface="Old Standard TT"/>
                <a:cs typeface="Old Standard TT"/>
                <a:sym typeface="Old Standard TT"/>
              </a:rPr>
              <a:t>© rob3000 Fotalia.com</a:t>
            </a:r>
            <a:endParaRPr>
              <a:solidFill>
                <a:schemeClr val="dk1"/>
              </a:solidFill>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Introduction</a:t>
            </a:r>
            <a:endParaRPr b="1" u="sng"/>
          </a:p>
        </p:txBody>
      </p:sp>
      <p:pic>
        <p:nvPicPr>
          <p:cNvPr id="87" name="Google Shape;87;p17"/>
          <p:cNvPicPr preferRelativeResize="0"/>
          <p:nvPr/>
        </p:nvPicPr>
        <p:blipFill>
          <a:blip r:embed="rId3">
            <a:alphaModFix/>
          </a:blip>
          <a:stretch>
            <a:fillRect/>
          </a:stretch>
        </p:blipFill>
        <p:spPr>
          <a:xfrm>
            <a:off x="844450" y="1505677"/>
            <a:ext cx="3377826" cy="2289951"/>
          </a:xfrm>
          <a:prstGeom prst="rect">
            <a:avLst/>
          </a:prstGeom>
          <a:noFill/>
          <a:ln>
            <a:noFill/>
          </a:ln>
        </p:spPr>
      </p:pic>
      <p:sp>
        <p:nvSpPr>
          <p:cNvPr id="88" name="Google Shape;88;p17"/>
          <p:cNvSpPr txBox="1"/>
          <p:nvPr/>
        </p:nvSpPr>
        <p:spPr>
          <a:xfrm>
            <a:off x="522025" y="1105475"/>
            <a:ext cx="43299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Les cellules souches embryonnaires </a:t>
            </a:r>
            <a:endParaRPr>
              <a:latin typeface="Old Standard TT"/>
              <a:ea typeface="Old Standard TT"/>
              <a:cs typeface="Old Standard TT"/>
              <a:sym typeface="Old Standard TT"/>
            </a:endParaRPr>
          </a:p>
        </p:txBody>
      </p:sp>
      <p:pic>
        <p:nvPicPr>
          <p:cNvPr id="89" name="Google Shape;89;p17"/>
          <p:cNvPicPr preferRelativeResize="0"/>
          <p:nvPr/>
        </p:nvPicPr>
        <p:blipFill rotWithShape="1">
          <a:blip r:embed="rId4">
            <a:alphaModFix/>
          </a:blip>
          <a:srcRect t="-2208" b="60295"/>
          <a:stretch/>
        </p:blipFill>
        <p:spPr>
          <a:xfrm>
            <a:off x="4652325" y="1372850"/>
            <a:ext cx="3842325" cy="2397800"/>
          </a:xfrm>
          <a:prstGeom prst="rect">
            <a:avLst/>
          </a:prstGeom>
          <a:noFill/>
          <a:ln>
            <a:noFill/>
          </a:ln>
        </p:spPr>
      </p:pic>
      <p:sp>
        <p:nvSpPr>
          <p:cNvPr id="90" name="Google Shape;90;p17"/>
          <p:cNvSpPr txBox="1"/>
          <p:nvPr/>
        </p:nvSpPr>
        <p:spPr>
          <a:xfrm>
            <a:off x="813750" y="3838425"/>
            <a:ext cx="7769100" cy="346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 sz="1050" b="1">
                <a:solidFill>
                  <a:srgbClr val="202122"/>
                </a:solidFill>
                <a:highlight>
                  <a:srgbClr val="F8F9FA"/>
                </a:highlight>
                <a:latin typeface="Old Standard TT"/>
                <a:ea typeface="Old Standard TT"/>
                <a:cs typeface="Old Standard TT"/>
                <a:sym typeface="Old Standard TT"/>
              </a:rPr>
              <a:t>Cellules souches embryonnaires humaines en culture. Au microscope (x40)</a:t>
            </a:r>
            <a:endParaRPr sz="1050" b="1">
              <a:solidFill>
                <a:srgbClr val="202122"/>
              </a:solidFill>
              <a:highlight>
                <a:srgbClr val="F8F9FA"/>
              </a:highlight>
              <a:latin typeface="Old Standard TT"/>
              <a:ea typeface="Old Standard TT"/>
              <a:cs typeface="Old Standard TT"/>
              <a:sym typeface="Old Standard TT"/>
            </a:endParaRPr>
          </a:p>
        </p:txBody>
      </p:sp>
      <p:sp>
        <p:nvSpPr>
          <p:cNvPr id="91" name="Google Shape;91;p17"/>
          <p:cNvSpPr txBox="1"/>
          <p:nvPr/>
        </p:nvSpPr>
        <p:spPr>
          <a:xfrm>
            <a:off x="3310357" y="4835700"/>
            <a:ext cx="72543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800" b="1">
                <a:solidFill>
                  <a:srgbClr val="54595D"/>
                </a:solidFill>
                <a:highlight>
                  <a:srgbClr val="F8F9FA"/>
                </a:highlight>
                <a:latin typeface="Old Standard TT"/>
                <a:ea typeface="Old Standard TT"/>
                <a:cs typeface="Old Standard TT"/>
                <a:sym typeface="Old Standard TT"/>
              </a:rPr>
              <a:t>Nissim Benvenisty — </a:t>
            </a:r>
            <a:r>
              <a:rPr lang="fr" sz="800" b="1" i="1">
                <a:solidFill>
                  <a:srgbClr val="54595D"/>
                </a:solidFill>
                <a:highlight>
                  <a:srgbClr val="F8F9FA"/>
                </a:highlight>
                <a:latin typeface="Old Standard TT"/>
                <a:ea typeface="Old Standard TT"/>
                <a:cs typeface="Old Standard TT"/>
                <a:sym typeface="Old Standard TT"/>
              </a:rPr>
              <a:t>Russo E.</a:t>
            </a:r>
            <a:r>
              <a:rPr lang="fr" sz="800" b="1">
                <a:solidFill>
                  <a:srgbClr val="54595D"/>
                </a:solidFill>
                <a:highlight>
                  <a:srgbClr val="F8F9FA"/>
                </a:highlight>
                <a:latin typeface="Old Standard TT"/>
                <a:ea typeface="Old Standard TT"/>
                <a:cs typeface="Old Standard TT"/>
                <a:sym typeface="Old Standard TT"/>
              </a:rPr>
              <a:t> (2005) Follow the Money—The Politics of Embryonic Stem Cell Research. PLoS Biol</a:t>
            </a:r>
            <a:endParaRPr sz="1200" b="1">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9"/>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Introduction</a:t>
            </a:r>
            <a:endParaRPr b="1" u="sng"/>
          </a:p>
        </p:txBody>
      </p:sp>
      <p:sp>
        <p:nvSpPr>
          <p:cNvPr id="105" name="Google Shape;105;p19"/>
          <p:cNvSpPr txBox="1"/>
          <p:nvPr/>
        </p:nvSpPr>
        <p:spPr>
          <a:xfrm>
            <a:off x="522025" y="1105475"/>
            <a:ext cx="5573400" cy="4002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Font typeface="Old Standard TT"/>
              <a:buChar char="-"/>
            </a:pPr>
            <a:r>
              <a:rPr lang="fr">
                <a:latin typeface="Old Standard TT"/>
                <a:ea typeface="Old Standard TT"/>
                <a:cs typeface="Old Standard TT"/>
                <a:sym typeface="Old Standard TT"/>
              </a:rPr>
              <a:t>L’histoire des cellules souches embryonnaires. </a:t>
            </a:r>
            <a:endParaRPr>
              <a:latin typeface="Old Standard TT"/>
              <a:ea typeface="Old Standard TT"/>
              <a:cs typeface="Old Standard TT"/>
              <a:sym typeface="Old Standard TT"/>
            </a:endParaRPr>
          </a:p>
        </p:txBody>
      </p:sp>
      <p:sp>
        <p:nvSpPr>
          <p:cNvPr id="106" name="Google Shape;106;p19"/>
          <p:cNvSpPr txBox="1"/>
          <p:nvPr/>
        </p:nvSpPr>
        <p:spPr>
          <a:xfrm>
            <a:off x="15350" y="2140650"/>
            <a:ext cx="9144000" cy="430857"/>
          </a:xfrm>
          <a:prstGeom prst="rect">
            <a:avLst/>
          </a:prstGeom>
          <a:noFill/>
          <a:ln>
            <a:noFill/>
          </a:ln>
        </p:spPr>
        <p:txBody>
          <a:bodyPr spcFirstLastPara="1" wrap="square" lIns="91425" tIns="91425" rIns="91425" bIns="91425" anchor="t" anchorCtr="0">
            <a:spAutoFit/>
          </a:bodyPr>
          <a:lstStyle/>
          <a:p>
            <a:pPr marL="0" lvl="0" indent="457200" algn="l" rtl="0">
              <a:spcBef>
                <a:spcPts val="0"/>
              </a:spcBef>
              <a:spcAft>
                <a:spcPts val="0"/>
              </a:spcAft>
              <a:buNone/>
            </a:pPr>
            <a:r>
              <a:rPr lang="fr" sz="1600" b="1" dirty="0" smtClean="0">
                <a:latin typeface="Old Standard TT"/>
                <a:ea typeface="Old Standard TT"/>
                <a:cs typeface="Old Standard TT"/>
                <a:sym typeface="Old Standard TT"/>
              </a:rPr>
              <a:t>1960	         1970 	         1981   		   1998</a:t>
            </a:r>
            <a:endParaRPr sz="1600" b="1" dirty="0">
              <a:latin typeface="Old Standard TT"/>
              <a:ea typeface="Old Standard TT"/>
              <a:cs typeface="Old Standard TT"/>
              <a:sym typeface="Old Standard TT"/>
            </a:endParaRPr>
          </a:p>
        </p:txBody>
      </p:sp>
      <p:sp>
        <p:nvSpPr>
          <p:cNvPr id="107" name="Google Shape;107;p19"/>
          <p:cNvSpPr/>
          <p:nvPr/>
        </p:nvSpPr>
        <p:spPr>
          <a:xfrm>
            <a:off x="15350" y="2257000"/>
            <a:ext cx="9144000" cy="11514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a:off x="783050" y="2456500"/>
            <a:ext cx="138300" cy="9519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2617825" y="2456500"/>
            <a:ext cx="138300" cy="9519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4452600" y="2456500"/>
            <a:ext cx="138300" cy="9519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9"/>
          <p:cNvSpPr/>
          <p:nvPr/>
        </p:nvSpPr>
        <p:spPr>
          <a:xfrm>
            <a:off x="6858575" y="2456500"/>
            <a:ext cx="138300" cy="951900"/>
          </a:xfrm>
          <a:prstGeom prst="downArrow">
            <a:avLst>
              <a:gd name="adj1" fmla="val 50000"/>
              <a:gd name="adj2" fmla="val 50000"/>
            </a:avLst>
          </a:pr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9"/>
          <p:cNvSpPr txBox="1"/>
          <p:nvPr/>
        </p:nvSpPr>
        <p:spPr>
          <a:xfrm>
            <a:off x="0" y="3531350"/>
            <a:ext cx="19038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Intérêt pour les tératocarcinomes</a:t>
            </a:r>
            <a:endParaRPr>
              <a:latin typeface="Old Standard TT"/>
              <a:ea typeface="Old Standard TT"/>
              <a:cs typeface="Old Standard TT"/>
              <a:sym typeface="Old Standard TT"/>
            </a:endParaRPr>
          </a:p>
        </p:txBody>
      </p:sp>
      <p:sp>
        <p:nvSpPr>
          <p:cNvPr id="113" name="Google Shape;113;p19"/>
          <p:cNvSpPr txBox="1"/>
          <p:nvPr/>
        </p:nvSpPr>
        <p:spPr>
          <a:xfrm>
            <a:off x="1811750" y="3531350"/>
            <a:ext cx="1827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Les cellules souches carcinomes </a:t>
            </a:r>
            <a:endParaRPr>
              <a:latin typeface="Old Standard TT"/>
              <a:ea typeface="Old Standard TT"/>
              <a:cs typeface="Old Standard TT"/>
              <a:sym typeface="Old Standard TT"/>
            </a:endParaRPr>
          </a:p>
        </p:txBody>
      </p:sp>
      <p:sp>
        <p:nvSpPr>
          <p:cNvPr id="114" name="Google Shape;114;p19"/>
          <p:cNvSpPr txBox="1"/>
          <p:nvPr/>
        </p:nvSpPr>
        <p:spPr>
          <a:xfrm>
            <a:off x="3638750" y="3531350"/>
            <a:ext cx="2164800" cy="1046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Les cellules souches embryonnaires et les travaux de Gail Martin et Martin Evans.</a:t>
            </a:r>
            <a:endParaRPr>
              <a:latin typeface="Old Standard TT"/>
              <a:ea typeface="Old Standard TT"/>
              <a:cs typeface="Old Standard TT"/>
              <a:sym typeface="Old Standard TT"/>
            </a:endParaRPr>
          </a:p>
        </p:txBody>
      </p:sp>
      <p:sp>
        <p:nvSpPr>
          <p:cNvPr id="115" name="Google Shape;115;p19"/>
          <p:cNvSpPr txBox="1"/>
          <p:nvPr/>
        </p:nvSpPr>
        <p:spPr>
          <a:xfrm>
            <a:off x="6018500" y="3531350"/>
            <a:ext cx="2610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Old Standard TT"/>
                <a:ea typeface="Old Standard TT"/>
                <a:cs typeface="Old Standard TT"/>
                <a:sym typeface="Old Standard TT"/>
              </a:rPr>
              <a:t>Les cellules souches embryonnaires humaines</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0"/>
          <p:cNvSpPr txBox="1">
            <a:spLocks noGrp="1"/>
          </p:cNvSpPr>
          <p:nvPr>
            <p:ph type="title"/>
          </p:nvPr>
        </p:nvSpPr>
        <p:spPr>
          <a:xfrm>
            <a:off x="179825" y="15927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Les cellules souches</a:t>
            </a:r>
            <a:endParaRPr b="1" u="sng"/>
          </a:p>
        </p:txBody>
      </p:sp>
      <p:pic>
        <p:nvPicPr>
          <p:cNvPr id="121" name="Google Shape;121;p20" descr="Infographie: les quatre types de cellules souches - Sciences et Avenir"/>
          <p:cNvPicPr preferRelativeResize="0"/>
          <p:nvPr/>
        </p:nvPicPr>
        <p:blipFill rotWithShape="1">
          <a:blip r:embed="rId3">
            <a:alphaModFix/>
          </a:blip>
          <a:srcRect t="11599" r="2922" b="13516"/>
          <a:stretch/>
        </p:blipFill>
        <p:spPr>
          <a:xfrm>
            <a:off x="2229200" y="863550"/>
            <a:ext cx="6471225" cy="3730525"/>
          </a:xfrm>
          <a:prstGeom prst="rect">
            <a:avLst/>
          </a:prstGeom>
          <a:noFill/>
          <a:ln>
            <a:noFill/>
          </a:ln>
        </p:spPr>
      </p:pic>
      <p:sp>
        <p:nvSpPr>
          <p:cNvPr id="122" name="Google Shape;122;p20"/>
          <p:cNvSpPr txBox="1"/>
          <p:nvPr/>
        </p:nvSpPr>
        <p:spPr>
          <a:xfrm>
            <a:off x="93525" y="1192350"/>
            <a:ext cx="2135700" cy="18471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SzPts val="1800"/>
              <a:buFont typeface="Old Standard TT"/>
              <a:buChar char="-"/>
            </a:pPr>
            <a:r>
              <a:rPr lang="fr" sz="1800">
                <a:latin typeface="Old Standard TT"/>
                <a:ea typeface="Old Standard TT"/>
                <a:cs typeface="Old Standard TT"/>
                <a:sym typeface="Old Standard TT"/>
              </a:rPr>
              <a:t>Embryoblaste du blastocyste</a:t>
            </a:r>
            <a:endParaRPr sz="1800">
              <a:latin typeface="Old Standard TT"/>
              <a:ea typeface="Old Standard TT"/>
              <a:cs typeface="Old Standard TT"/>
              <a:sym typeface="Old Standard TT"/>
            </a:endParaRPr>
          </a:p>
          <a:p>
            <a:pPr marL="0" lvl="0" indent="0" algn="l" rtl="0">
              <a:spcBef>
                <a:spcPts val="0"/>
              </a:spcBef>
              <a:spcAft>
                <a:spcPts val="0"/>
              </a:spcAft>
              <a:buNone/>
            </a:pPr>
            <a:endParaRPr sz="1800">
              <a:latin typeface="Old Standard TT"/>
              <a:ea typeface="Old Standard TT"/>
              <a:cs typeface="Old Standard TT"/>
              <a:sym typeface="Old Standard TT"/>
            </a:endParaRPr>
          </a:p>
          <a:p>
            <a:pPr marL="0" lvl="0" indent="0" algn="l" rtl="0">
              <a:spcBef>
                <a:spcPts val="0"/>
              </a:spcBef>
              <a:spcAft>
                <a:spcPts val="0"/>
              </a:spcAft>
              <a:buNone/>
            </a:pPr>
            <a:endParaRPr sz="1800">
              <a:latin typeface="Old Standard TT"/>
              <a:ea typeface="Old Standard TT"/>
              <a:cs typeface="Old Standard TT"/>
              <a:sym typeface="Old Standard TT"/>
            </a:endParaRPr>
          </a:p>
          <a:p>
            <a:pPr marL="457200" lvl="0" indent="-342900" algn="l" rtl="0">
              <a:spcBef>
                <a:spcPts val="0"/>
              </a:spcBef>
              <a:spcAft>
                <a:spcPts val="0"/>
              </a:spcAft>
              <a:buSzPts val="1800"/>
              <a:buFont typeface="Old Standard TT"/>
              <a:buChar char="-"/>
            </a:pPr>
            <a:r>
              <a:rPr lang="fr" sz="1800">
                <a:latin typeface="Old Standard TT"/>
                <a:ea typeface="Old Standard TT"/>
                <a:cs typeface="Old Standard TT"/>
                <a:sym typeface="Old Standard TT"/>
              </a:rPr>
              <a:t>Différenciation</a:t>
            </a:r>
            <a:endParaRPr sz="1800">
              <a:latin typeface="Old Standard TT"/>
              <a:ea typeface="Old Standard TT"/>
              <a:cs typeface="Old Standard TT"/>
              <a:sym typeface="Old Standard TT"/>
            </a:endParaRPr>
          </a:p>
          <a:p>
            <a:pPr marL="457200" lvl="0" indent="0" algn="l" rtl="0">
              <a:spcBef>
                <a:spcPts val="0"/>
              </a:spcBef>
              <a:spcAft>
                <a:spcPts val="0"/>
              </a:spcAft>
              <a:buNone/>
            </a:pPr>
            <a:r>
              <a:rPr lang="fr" sz="1800">
                <a:latin typeface="Old Standard TT"/>
                <a:ea typeface="Old Standard TT"/>
                <a:cs typeface="Old Standard TT"/>
                <a:sym typeface="Old Standard TT"/>
              </a:rPr>
              <a:t>cellulaire </a:t>
            </a:r>
            <a:endParaRPr sz="1800">
              <a:latin typeface="Old Standard TT"/>
              <a:ea typeface="Old Standard TT"/>
              <a:cs typeface="Old Standard TT"/>
              <a:sym typeface="Old Standard TT"/>
            </a:endParaRPr>
          </a:p>
        </p:txBody>
      </p:sp>
      <p:sp>
        <p:nvSpPr>
          <p:cNvPr id="123" name="Google Shape;123;p20"/>
          <p:cNvSpPr txBox="1"/>
          <p:nvPr/>
        </p:nvSpPr>
        <p:spPr>
          <a:xfrm>
            <a:off x="2229225" y="4594075"/>
            <a:ext cx="6733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a:solidFill>
                  <a:schemeClr val="dk1"/>
                </a:solidFill>
                <a:latin typeface="Old Standard TT"/>
                <a:ea typeface="Old Standard TT"/>
                <a:cs typeface="Old Standard TT"/>
                <a:sym typeface="Old Standard TT"/>
              </a:rPr>
              <a:t>Pouvoir de différenciation des cellules souches </a:t>
            </a:r>
            <a:r>
              <a:rPr lang="fr" sz="1200" i="1">
                <a:solidFill>
                  <a:schemeClr val="dk1"/>
                </a:solidFill>
                <a:latin typeface="Old Standard TT"/>
                <a:ea typeface="Old Standard TT"/>
                <a:cs typeface="Old Standard TT"/>
                <a:sym typeface="Old Standard TT"/>
              </a:rPr>
              <a:t>©Lycée Joseph Desfontaines</a:t>
            </a:r>
            <a:endParaRPr>
              <a:latin typeface="Old Standard TT"/>
              <a:ea typeface="Old Standard TT"/>
              <a:cs typeface="Old Standard TT"/>
              <a:sym typeface="Old Standard T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1"/>
          <p:cNvSpPr txBox="1">
            <a:spLocks noGrp="1"/>
          </p:cNvSpPr>
          <p:nvPr>
            <p:ph type="title"/>
          </p:nvPr>
        </p:nvSpPr>
        <p:spPr>
          <a:xfrm>
            <a:off x="311700" y="445025"/>
            <a:ext cx="8520600" cy="6132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fr" b="1" u="sng"/>
              <a:t>Différenciation et génétique</a:t>
            </a:r>
            <a:endParaRPr b="1" u="sng"/>
          </a:p>
        </p:txBody>
      </p:sp>
      <p:sp>
        <p:nvSpPr>
          <p:cNvPr id="129" name="Google Shape;129;p21"/>
          <p:cNvSpPr txBox="1">
            <a:spLocks noGrp="1"/>
          </p:cNvSpPr>
          <p:nvPr>
            <p:ph type="body" idx="1"/>
          </p:nvPr>
        </p:nvSpPr>
        <p:spPr>
          <a:xfrm>
            <a:off x="311700" y="1171600"/>
            <a:ext cx="8520600" cy="3397200"/>
          </a:xfrm>
          <a:prstGeom prst="rect">
            <a:avLst/>
          </a:prstGeom>
        </p:spPr>
        <p:txBody>
          <a:bodyPr spcFirstLastPara="1" wrap="square" lIns="91425" tIns="91425" rIns="91425" bIns="91425" anchor="t" anchorCtr="0">
            <a:normAutofit/>
          </a:bodyPr>
          <a:lstStyle/>
          <a:p>
            <a:pPr marL="457200" lvl="0" indent="-342900" algn="l" rtl="0">
              <a:spcBef>
                <a:spcPts val="0"/>
              </a:spcBef>
              <a:spcAft>
                <a:spcPts val="0"/>
              </a:spcAft>
              <a:buSzPts val="1800"/>
              <a:buChar char="-"/>
            </a:pPr>
            <a:r>
              <a:rPr lang="fr"/>
              <a:t>Transcriptome</a:t>
            </a:r>
            <a:endParaRPr/>
          </a:p>
          <a:p>
            <a:pPr marL="0" lvl="0" indent="0" algn="l" rtl="0">
              <a:spcBef>
                <a:spcPts val="1200"/>
              </a:spcBef>
              <a:spcAft>
                <a:spcPts val="0"/>
              </a:spcAft>
              <a:buNone/>
            </a:pPr>
            <a:endParaRPr/>
          </a:p>
          <a:p>
            <a:pPr marL="0" lvl="0" indent="0" algn="l" rtl="0">
              <a:spcBef>
                <a:spcPts val="1200"/>
              </a:spcBef>
              <a:spcAft>
                <a:spcPts val="0"/>
              </a:spcAft>
              <a:buNone/>
            </a:pPr>
            <a:endParaRPr/>
          </a:p>
          <a:p>
            <a:pPr marL="457200" lvl="0" indent="0" algn="l" rtl="0">
              <a:spcBef>
                <a:spcPts val="1200"/>
              </a:spcBef>
              <a:spcAft>
                <a:spcPts val="1200"/>
              </a:spcAft>
              <a:buNone/>
            </a:pPr>
            <a:endParaRPr/>
          </a:p>
        </p:txBody>
      </p:sp>
      <p:pic>
        <p:nvPicPr>
          <p:cNvPr id="130" name="Google Shape;130;p21"/>
          <p:cNvPicPr preferRelativeResize="0"/>
          <p:nvPr/>
        </p:nvPicPr>
        <p:blipFill>
          <a:blip r:embed="rId3">
            <a:alphaModFix/>
          </a:blip>
          <a:stretch>
            <a:fillRect/>
          </a:stretch>
        </p:blipFill>
        <p:spPr>
          <a:xfrm>
            <a:off x="627050" y="1614375"/>
            <a:ext cx="6793800" cy="3218975"/>
          </a:xfrm>
          <a:prstGeom prst="rect">
            <a:avLst/>
          </a:prstGeom>
          <a:noFill/>
          <a:ln>
            <a:noFill/>
          </a:ln>
        </p:spPr>
      </p:pic>
      <p:pic>
        <p:nvPicPr>
          <p:cNvPr id="131" name="Google Shape;131;p21"/>
          <p:cNvPicPr preferRelativeResize="0"/>
          <p:nvPr/>
        </p:nvPicPr>
        <p:blipFill>
          <a:blip r:embed="rId4">
            <a:alphaModFix/>
          </a:blip>
          <a:stretch>
            <a:fillRect/>
          </a:stretch>
        </p:blipFill>
        <p:spPr>
          <a:xfrm>
            <a:off x="2385325" y="4276175"/>
            <a:ext cx="1115147" cy="292625"/>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3214</Words>
  <Application>Microsoft Office PowerPoint</Application>
  <PresentationFormat>Affichage à l'écran (16:9)</PresentationFormat>
  <Paragraphs>277</Paragraphs>
  <Slides>34</Slides>
  <Notes>34</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34</vt:i4>
      </vt:variant>
    </vt:vector>
  </HeadingPairs>
  <TitlesOfParts>
    <vt:vector size="38" baseType="lpstr">
      <vt:lpstr>Old Standard TT</vt:lpstr>
      <vt:lpstr>Georgia</vt:lpstr>
      <vt:lpstr>Arial</vt:lpstr>
      <vt:lpstr>Paperback</vt:lpstr>
      <vt:lpstr>L’utilisation des cellules souches embryonnaires humaines.</vt:lpstr>
      <vt:lpstr>Plan</vt:lpstr>
      <vt:lpstr>Présentation PowerPoint</vt:lpstr>
      <vt:lpstr>Introduction</vt:lpstr>
      <vt:lpstr>Introduction</vt:lpstr>
      <vt:lpstr>Introduction</vt:lpstr>
      <vt:lpstr>Introduction</vt:lpstr>
      <vt:lpstr>Les cellules souches</vt:lpstr>
      <vt:lpstr>Différenciation et génétique</vt:lpstr>
      <vt:lpstr>Un exemple de voie de différenciation</vt:lpstr>
      <vt:lpstr>Les types de cellules souches </vt:lpstr>
      <vt:lpstr>Les types de cellules souches  </vt:lpstr>
      <vt:lpstr>Les types de cellules souches  </vt:lpstr>
      <vt:lpstr>Les types de cellules souches  </vt:lpstr>
      <vt:lpstr>Utilisation des cellules souches tissulaires</vt:lpstr>
      <vt:lpstr>Utilisation des cellules souches embryonnaires</vt:lpstr>
      <vt:lpstr>Utilisation des cellules souches embryonnaires </vt:lpstr>
      <vt:lpstr>Prélèvement des cellules souches</vt:lpstr>
      <vt:lpstr>Les limites de l’utilisation des cellules souches </vt:lpstr>
      <vt:lpstr>Présentation PowerPoint</vt:lpstr>
      <vt:lpstr>Ce sujet implique des questions</vt:lpstr>
      <vt:lpstr>Ethique</vt:lpstr>
      <vt:lpstr>Ethique </vt:lpstr>
      <vt:lpstr>Légal</vt:lpstr>
      <vt:lpstr>Politique</vt:lpstr>
      <vt:lpstr>Présentation PowerPoint</vt:lpstr>
      <vt:lpstr>La place dans les programmes</vt:lpstr>
      <vt:lpstr>La place dans les programmes</vt:lpstr>
      <vt:lpstr>La place dans les programmes</vt:lpstr>
      <vt:lpstr>Présentation du sujet aux élèves</vt:lpstr>
      <vt:lpstr>Documents et démarches</vt:lpstr>
      <vt:lpstr>Lien avec d’autres disciplines</vt:lpstr>
      <vt:lpstr>Conclusion</vt:lpstr>
      <vt:lpstr>Bibliographie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L’utilisation des cellules souches embryonnaires humaines.</dc:title>
  <cp:lastModifiedBy>Maëlle MAGY</cp:lastModifiedBy>
  <cp:revision>2</cp:revision>
  <dcterms:modified xsi:type="dcterms:W3CDTF">2021-09-20T05:33:03Z</dcterms:modified>
</cp:coreProperties>
</file>